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67" r:id="rId2"/>
    <p:sldId id="268" r:id="rId3"/>
    <p:sldId id="272" r:id="rId4"/>
    <p:sldId id="273" r:id="rId5"/>
    <p:sldId id="269" r:id="rId6"/>
    <p:sldId id="274" r:id="rId7"/>
    <p:sldId id="271" r:id="rId8"/>
    <p:sldId id="276" r:id="rId9"/>
    <p:sldId id="275" r:id="rId10"/>
    <p:sldId id="277" r:id="rId11"/>
    <p:sldId id="278" r:id="rId12"/>
    <p:sldId id="270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58" autoAdjust="0"/>
    <p:restoredTop sz="94660"/>
  </p:normalViewPr>
  <p:slideViewPr>
    <p:cSldViewPr showGuides="1">
      <p:cViewPr>
        <p:scale>
          <a:sx n="100" d="100"/>
          <a:sy n="100" d="100"/>
        </p:scale>
        <p:origin x="720" y="736"/>
      </p:cViewPr>
      <p:guideLst>
        <p:guide orient="horz" pos="913"/>
        <p:guide pos="2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07.12.17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07.12.17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3944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5669579"/>
            <a:ext cx="793750" cy="7947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1"/>
            <a:ext cx="83534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7" y="2335013"/>
            <a:ext cx="83534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00043" y="4096779"/>
            <a:ext cx="834866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C93DFA89-33F5-48CA-AC5F-B190206CA0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5786620"/>
            <a:ext cx="1373331" cy="5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PW lasers | Ingmar Hartl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43998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5669579"/>
            <a:ext cx="793750" cy="7947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1"/>
            <a:ext cx="83534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7" y="2335013"/>
            <a:ext cx="83534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00043" y="4096779"/>
            <a:ext cx="834866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094D2F5D-58D8-467B-B9C1-EC1D501329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5786620"/>
            <a:ext cx="1373331" cy="5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0"/>
            <a:ext cx="8353425" cy="185400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7" y="2335013"/>
            <a:ext cx="83534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PW lasers | Ingmar Hartl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406426"/>
            <a:ext cx="4105276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PW lasers | Ingmar Hartl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643438" y="1406426"/>
            <a:ext cx="4116548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PW lasers | Ingmar Hartl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395289" y="1406427"/>
            <a:ext cx="4105276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395289" y="3963533"/>
            <a:ext cx="4105276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643438" y="1449389"/>
            <a:ext cx="4105274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643439" y="4005263"/>
            <a:ext cx="4105274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PW lasers | Ingmar Hartl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395289" y="1406427"/>
            <a:ext cx="4105276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395289" y="3963533"/>
            <a:ext cx="4105276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2" name="Inhaltsplatzhalter 10">
            <a:extLst>
              <a:ext uri="{FF2B5EF4-FFF2-40B4-BE49-F238E27FC236}">
                <a16:creationId xmlns="" xmlns:a16="http://schemas.microsoft.com/office/drawing/2014/main" id="{3940162A-D75D-4335-9E40-1D7B2D50CB1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643438" y="1449389"/>
            <a:ext cx="4105274" cy="2411411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r>
              <a:rPr lang="de-DE" dirty="0" err="1"/>
              <a:t>Object</a:t>
            </a:r>
            <a:endParaRPr lang="de-DE" dirty="0"/>
          </a:p>
        </p:txBody>
      </p:sp>
      <p:sp>
        <p:nvSpPr>
          <p:cNvPr id="13" name="Inhaltsplatzhalter 11">
            <a:extLst>
              <a:ext uri="{FF2B5EF4-FFF2-40B4-BE49-F238E27FC236}">
                <a16:creationId xmlns="" xmlns:a16="http://schemas.microsoft.com/office/drawing/2014/main" id="{383D9EF4-C943-4128-A189-76FB47C215C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643438" y="4005263"/>
            <a:ext cx="4105274" cy="2412644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0804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PW lasers | Ingmar Hartl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395288" y="1449388"/>
            <a:ext cx="83534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PW lasers | Ingmar Hartl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287" y="349611"/>
            <a:ext cx="8353425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7" y="1406426"/>
            <a:ext cx="83534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8433" y="6554527"/>
            <a:ext cx="7315956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| PW lasers | Ingmar Hartl</a:t>
            </a:r>
            <a:endParaRPr lang="en-US" noProof="0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8136396" y="6554527"/>
            <a:ext cx="612316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900" b="1" noProof="0" dirty="0"/>
              <a:t>Page </a:t>
            </a:r>
            <a:fld id="{0427E4B2-AC28-443E-BE04-5CD55098A90B}" type="slidenum">
              <a:rPr lang="en-US" sz="900" b="1" noProof="0" smtClean="0"/>
              <a:pPr algn="r"/>
              <a:t>‹#›</a:t>
            </a:fld>
            <a:endParaRPr lang="en-US" sz="900" b="1" noProof="0" dirty="0"/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C7A7ECE4-9C2A-4FF5-8078-5F95EEE70BE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17" y="6582959"/>
            <a:ext cx="287966" cy="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62" r:id="rId4"/>
    <p:sldLayoutId id="2147483668" r:id="rId5"/>
    <p:sldLayoutId id="2147483670" r:id="rId6"/>
    <p:sldLayoutId id="2147483673" r:id="rId7"/>
    <p:sldLayoutId id="2147483669" r:id="rId8"/>
    <p:sldLayoutId id="2147483666" r:id="rId9"/>
    <p:sldLayoutId id="2147483667" r:id="rId1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tabLst>
          <a:tab pos="2667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2925" userDrawn="1">
          <p15:clr>
            <a:srgbClr val="F26B43"/>
          </p15:clr>
        </p15:guide>
        <p15:guide id="3" pos="2835" userDrawn="1">
          <p15:clr>
            <a:srgbClr val="F26B43"/>
          </p15:clr>
        </p15:guide>
        <p15:guide id="4" pos="5511" userDrawn="1">
          <p15:clr>
            <a:srgbClr val="F26B43"/>
          </p15:clr>
        </p15:guide>
        <p15:guide id="5" pos="249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tiff"/><Relationship Id="rId3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tiff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lux.cfel.de/angus-laser-system/" TargetMode="External"/><Relationship Id="rId3" Type="http://schemas.openxmlformats.org/officeDocument/2006/relationships/hyperlink" Target="http://bella.lbl.gov/facilities/bella-center-facilities-bella-laser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lux.cfel.de/angus-laser-system/" TargetMode="External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Laser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 of Presentation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Ingmar Hartl, Dec 7,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234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PW lasers worldwide (</a:t>
            </a:r>
            <a:r>
              <a:rPr lang="en-US" dirty="0" err="1" smtClean="0"/>
              <a:t>Ti:sapphire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PW lasers | Ingmar Hartl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836712"/>
            <a:ext cx="4647302" cy="6021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340768"/>
            <a:ext cx="4541546" cy="381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9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Beam transport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7" y="1700808"/>
            <a:ext cx="4104457" cy="229849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PW lasers | Ingmar Hartl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772816"/>
            <a:ext cx="4169792" cy="280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82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This is at the edge of current commercially available technology, but should work. </a:t>
            </a:r>
            <a:r>
              <a:rPr lang="en-US" dirty="0" smtClean="0"/>
              <a:t>Remember: </a:t>
            </a:r>
            <a:r>
              <a:rPr lang="en-US" dirty="0"/>
              <a:t>even if you purchase a commercial system you need a lot of effort (e.g. several people) to get this up to specs, and daily operating.</a:t>
            </a:r>
          </a:p>
          <a:p>
            <a:endParaRPr lang="en-US" dirty="0"/>
          </a:p>
          <a:p>
            <a:r>
              <a:rPr lang="en-US" dirty="0"/>
              <a:t>The cost for the Angus 200kW laser is about 3.5 </a:t>
            </a:r>
            <a:r>
              <a:rPr lang="en-US" dirty="0" err="1"/>
              <a:t>MEuro</a:t>
            </a:r>
            <a:r>
              <a:rPr lang="en-US" dirty="0"/>
              <a:t> for the laser system + 1MEuro for lab + beamline (assuming the building is already there and the beamline is reasonable short).</a:t>
            </a:r>
          </a:p>
          <a:p>
            <a:endParaRPr lang="en-US" dirty="0"/>
          </a:p>
          <a:p>
            <a:r>
              <a:rPr lang="en-US" dirty="0"/>
              <a:t>For a 2PW system you are looking at significant more money I guess in the order of 10MEuro. We could ask some people we know who are currently pursuing to purchase such systems - please let me know if this is what you would like us to do.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PW lasers | Ingmar Hartl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07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Peak power: &gt; 10</a:t>
            </a:r>
            <a:r>
              <a:rPr lang="en-US" baseline="30000" dirty="0" smtClean="0"/>
              <a:t>20</a:t>
            </a:r>
            <a:r>
              <a:rPr lang="en-US" dirty="0" smtClean="0"/>
              <a:t> W/cm</a:t>
            </a:r>
            <a:r>
              <a:rPr lang="en-US" baseline="30000" dirty="0" smtClean="0"/>
              <a:t>2 </a:t>
            </a:r>
          </a:p>
          <a:p>
            <a:r>
              <a:rPr lang="en-US" dirty="0" smtClean="0"/>
              <a:t>Pulse duration: Matched to electron beam (10 -100 fs ? FWHM)</a:t>
            </a:r>
            <a:br>
              <a:rPr lang="en-US" dirty="0" smtClean="0"/>
            </a:br>
            <a:r>
              <a:rPr lang="en-US" dirty="0" smtClean="0"/>
              <a:t>Q: How is the interaction geometry (head on?)</a:t>
            </a:r>
          </a:p>
          <a:p>
            <a:r>
              <a:rPr lang="en-US" dirty="0" smtClean="0"/>
              <a:t>Wavelength: not critical, NIR (800nm or 1µm) is OK.</a:t>
            </a:r>
          </a:p>
          <a:p>
            <a:r>
              <a:rPr lang="en-US" dirty="0" smtClean="0"/>
              <a:t>Beam size: ? 30µm</a:t>
            </a:r>
          </a:p>
          <a:p>
            <a:r>
              <a:rPr lang="en-US" dirty="0" smtClean="0"/>
              <a:t>Repetition rate: 1 Hz ? (this is the cost driver !)</a:t>
            </a:r>
            <a:br>
              <a:rPr lang="en-US" dirty="0" smtClean="0"/>
            </a:b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PW lasers | Ingmar Hartl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12879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 </a:t>
            </a:r>
            <a:r>
              <a:rPr lang="en-US" dirty="0" err="1" smtClean="0"/>
              <a:t>Petawatt</a:t>
            </a:r>
            <a:r>
              <a:rPr lang="en-US" dirty="0" smtClean="0"/>
              <a:t> report is out since yesterday..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1848271"/>
            <a:ext cx="8353425" cy="412665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PW lasers | Ingmar Hartl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62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Mourou</a:t>
            </a:r>
            <a:r>
              <a:rPr lang="en-US" dirty="0" smtClean="0"/>
              <a:t> plot (Moor’s law for lasers)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65" y="1406525"/>
            <a:ext cx="4517671" cy="501015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PW lasers | Ingmar Hartl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25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of the envelope calculations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With the 200TW Angus laser at DESY</a:t>
            </a:r>
          </a:p>
          <a:p>
            <a:r>
              <a:rPr lang="en-US" u="sng" dirty="0">
                <a:hlinkClick r:id="rId2"/>
              </a:rPr>
              <a:t>http://lux.cfel.de/angus-laser-system/</a:t>
            </a:r>
          </a:p>
          <a:p>
            <a:r>
              <a:rPr lang="en-US" dirty="0"/>
              <a:t>we can get with a 2m focusing optics 10ˆ19 W/cmˆ2 in 30um focus with 5 Hz repetition </a:t>
            </a:r>
            <a:r>
              <a:rPr lang="en-US" dirty="0" smtClean="0"/>
              <a:t>This </a:t>
            </a:r>
            <a:r>
              <a:rPr lang="en-US" dirty="0"/>
              <a:t>is a very solid number confirmed by the current performance of the laser.</a:t>
            </a:r>
          </a:p>
          <a:p>
            <a:endParaRPr lang="en-US" dirty="0"/>
          </a:p>
          <a:p>
            <a:r>
              <a:rPr lang="en-US" dirty="0"/>
              <a:t>So you need 2 orders of magnitude more. I would suggest to get x10 laser energy (2PW) and a 10x smaller focus area (this corresponds roughly your 10um spot size) and reduce the repetition rate to 1Hz (higher is too expensive).</a:t>
            </a:r>
          </a:p>
          <a:p>
            <a:endParaRPr lang="en-US" dirty="0"/>
          </a:p>
          <a:p>
            <a:r>
              <a:rPr lang="en-US" dirty="0"/>
              <a:t>For example LBNL has a 1 PW, 1Hz laser based on the same technology as ours from the same vendor (Thales).</a:t>
            </a:r>
          </a:p>
          <a:p>
            <a:r>
              <a:rPr lang="en-US" u="sng" dirty="0">
                <a:hlinkClick r:id="rId3"/>
              </a:rPr>
              <a:t>http://bella.lbl.gov/facilities/bella-center-facilities-bella-laser</a:t>
            </a:r>
            <a:r>
              <a:rPr lang="en-US" u="sng" dirty="0" smtClean="0">
                <a:hlinkClick r:id="rId3"/>
              </a:rPr>
              <a:t>/</a:t>
            </a:r>
            <a:endParaRPr lang="en-US" u="sng" dirty="0">
              <a:hlinkClick r:id="rId3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PW lasers | Ingmar Hartl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02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Laser Technology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1882007"/>
            <a:ext cx="8353425" cy="405918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PW lasers | Ingmar Hartl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16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DESY’s ANGUS laser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hlinkClick r:id="rId3"/>
              </a:rPr>
              <a:t>http://lux.cfel.de/angus-laser-system/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PW lasers | Ingmar Hartl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300"/>
            <a:ext cx="9144000" cy="332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02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PW system for ELI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288" y="1766669"/>
            <a:ext cx="8353425" cy="42898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PW lasers | Ingmar Hartl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67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PW lasers worldwide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288" y="1898397"/>
            <a:ext cx="8353425" cy="402640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PW lasers | Ingmar Hartl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5854"/>
      </p:ext>
    </p:extLst>
  </p:cSld>
  <p:clrMapOvr>
    <a:masterClrMapping/>
  </p:clrMapOvr>
</p:sld>
</file>

<file path=ppt/theme/theme1.xml><?xml version="1.0" encoding="utf-8"?>
<a:theme xmlns:a="http://schemas.openxmlformats.org/drawingml/2006/main" name="DESY">
  <a:themeElements>
    <a:clrScheme name="Benutzerdefiniert 63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DESY_PowerPoint_4x3_en.potx" id="{CDF7C3F0-23A9-471E-91CA-FB23EBA17ACD}" vid="{F1F370BD-59B2-4808-B123-2DD1D089C606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DESY_PowerPoint_4x3_en</Template>
  <TotalTime>109</TotalTime>
  <Words>404</Words>
  <Application>Microsoft Macintosh PowerPoint</Application>
  <PresentationFormat>On-screen Show (4:3)</PresentationFormat>
  <Paragraphs>50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Arial</vt:lpstr>
      <vt:lpstr>DESY</vt:lpstr>
      <vt:lpstr>Laser</vt:lpstr>
      <vt:lpstr>Requirements</vt:lpstr>
      <vt:lpstr>NAS Petawatt report is out since yesterday..</vt:lpstr>
      <vt:lpstr>The Mourou plot (Moor’s law for lasers)</vt:lpstr>
      <vt:lpstr>Back of the envelope calculations</vt:lpstr>
      <vt:lpstr>Available Laser Technology</vt:lpstr>
      <vt:lpstr>DESY’s ANGUS laser</vt:lpstr>
      <vt:lpstr>10 PW system for ELI</vt:lpstr>
      <vt:lpstr>PW lasers worldwide</vt:lpstr>
      <vt:lpstr>PW lasers worldwide (Ti:sapphire)</vt:lpstr>
      <vt:lpstr>Beam transport</vt:lpstr>
      <vt:lpstr>Cost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Laser</dc:title>
  <dc:creator>Ingmar Hartl</dc:creator>
  <cp:lastModifiedBy>Ingmar Hartl</cp:lastModifiedBy>
  <cp:revision>7</cp:revision>
  <dcterms:created xsi:type="dcterms:W3CDTF">2017-12-07T07:53:09Z</dcterms:created>
  <dcterms:modified xsi:type="dcterms:W3CDTF">2017-12-07T09:42:31Z</dcterms:modified>
</cp:coreProperties>
</file>