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4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howGuides="1">
      <p:cViewPr varScale="1">
        <p:scale>
          <a:sx n="90" d="100"/>
          <a:sy n="90" d="100"/>
        </p:scale>
        <p:origin x="-952" y="-112"/>
      </p:cViewPr>
      <p:guideLst>
        <p:guide orient="horz" pos="913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31.01.19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31.01.19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2CB474CB-8C66-4FF2-A00C-C65D9689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12" y="6287602"/>
            <a:ext cx="1802188" cy="132766"/>
          </a:xfrm>
          <a:prstGeom prst="rect">
            <a:avLst/>
          </a:prstGeom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10th Nov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Moritz Guthoff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5F48565-495A-A840-92D8-2EB7D48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4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00" y="5669579"/>
            <a:ext cx="793750" cy="794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6F05E75A-9C41-4B93-A423-A9C3B6E94C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12" y="6287602"/>
            <a:ext cx="1802188" cy="13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="" xmlns:a16="http://schemas.microsoft.com/office/drawing/2014/main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="" xmlns:a16="http://schemas.microsoft.com/office/drawing/2014/main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433" y="6554527"/>
            <a:ext cx="7315956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8136396" y="6554527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C7A7ECE4-9C2A-4FF5-8078-5F95EEE70BE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8" r:id="rId5"/>
    <p:sldLayoutId id="2147483670" r:id="rId6"/>
    <p:sldLayoutId id="2147483673" r:id="rId7"/>
    <p:sldLayoutId id="2147483669" r:id="rId8"/>
    <p:sldLayoutId id="2147483666" r:id="rId9"/>
    <p:sldLayoutId id="2147483667" r:id="rId10"/>
    <p:sldLayoutId id="214748367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5" Type="http://schemas.openxmlformats.org/officeDocument/2006/relationships/image" Target="../media/image23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20.emf"/><Relationship Id="rId10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6" Type="http://schemas.openxmlformats.org/officeDocument/2006/relationships/image" Target="../media/image36.png"/><Relationship Id="rId7" Type="http://schemas.openxmlformats.org/officeDocument/2006/relationships/image" Target="../media/image37.jpeg"/><Relationship Id="rId8" Type="http://schemas.openxmlformats.org/officeDocument/2006/relationships/image" Target="../media/image38.jpeg"/><Relationship Id="rId9" Type="http://schemas.openxmlformats.org/officeDocument/2006/relationships/image" Target="../media/image39.jpe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Detecting things to measure stuff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287" y="2888940"/>
            <a:ext cx="8353425" cy="971860"/>
          </a:xfrm>
        </p:spPr>
        <p:txBody>
          <a:bodyPr/>
          <a:lstStyle/>
          <a:p>
            <a:r>
              <a:rPr lang="en-US" dirty="0" smtClean="0"/>
              <a:t>Moritz Guthoff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FH Fellow Day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Feb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Journeyman years 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8745" y="2004380"/>
            <a:ext cx="2792370" cy="4163313"/>
          </a:xfrm>
          <a:prstGeom prst="roundRect">
            <a:avLst>
              <a:gd name="adj" fmla="val 4937"/>
            </a:avLst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385" y="2184119"/>
            <a:ext cx="272181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>
              <a:spcAft>
                <a:spcPts val="600"/>
              </a:spcAft>
            </a:pPr>
            <a:r>
              <a:rPr lang="en-US" b="1" dirty="0" smtClean="0"/>
              <a:t>Positron Emission Tomography</a:t>
            </a:r>
          </a:p>
          <a:p>
            <a:pPr marL="176213">
              <a:spcAft>
                <a:spcPts val="600"/>
              </a:spcAft>
            </a:pPr>
            <a:endParaRPr lang="en-US" sz="500" b="1" dirty="0" smtClean="0"/>
          </a:p>
          <a:p>
            <a:pPr marL="176213" indent="-176213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Characterization of </a:t>
            </a:r>
            <a:r>
              <a:rPr lang="en-US" dirty="0" err="1" smtClean="0">
                <a:solidFill>
                  <a:srgbClr val="0000FF"/>
                </a:solidFill>
              </a:rPr>
              <a:t>SiPM</a:t>
            </a:r>
            <a:endParaRPr lang="en-US" dirty="0" smtClean="0">
              <a:solidFill>
                <a:srgbClr val="0000FF"/>
              </a:solidFill>
            </a:endParaRPr>
          </a:p>
          <a:p>
            <a:pPr marL="176213" indent="-176213">
              <a:spcAft>
                <a:spcPts val="600"/>
              </a:spcAft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erformance analysis of </a:t>
            </a:r>
            <a:r>
              <a:rPr lang="en-US" dirty="0" err="1" smtClean="0">
                <a:solidFill>
                  <a:srgbClr val="0000FF"/>
                </a:solidFill>
              </a:rPr>
              <a:t>LYSO+SiPM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detectors</a:t>
            </a:r>
          </a:p>
          <a:p>
            <a:pPr marL="176213" indent="-176213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Time resolution </a:t>
            </a:r>
            <a:r>
              <a:rPr lang="en-US" dirty="0" smtClean="0"/>
              <a:t>in coincidence measurements.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8745" y="1139091"/>
            <a:ext cx="2792370" cy="865289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3318" y="1209879"/>
            <a:ext cx="2594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Internship at Philips </a:t>
            </a:r>
            <a:r>
              <a:rPr lang="en-US" sz="2000" b="1" dirty="0" smtClean="0"/>
              <a:t>Research</a:t>
            </a:r>
            <a:endParaRPr lang="en-US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153653" y="2004380"/>
            <a:ext cx="2792370" cy="4163313"/>
          </a:xfrm>
          <a:prstGeom prst="roundRect">
            <a:avLst>
              <a:gd name="adj" fmla="val 4937"/>
            </a:avLst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653" y="1139091"/>
            <a:ext cx="2792370" cy="865289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125176" y="2004380"/>
            <a:ext cx="2792370" cy="4163313"/>
          </a:xfrm>
          <a:prstGeom prst="roundRect">
            <a:avLst>
              <a:gd name="adj" fmla="val 4937"/>
            </a:avLst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125176" y="1139091"/>
            <a:ext cx="2792370" cy="865289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47829" y="1220927"/>
            <a:ext cx="2594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Diploma </a:t>
            </a:r>
            <a:r>
              <a:rPr lang="en-US" sz="2000" b="1" dirty="0" smtClean="0"/>
              <a:t>thesis</a:t>
            </a:r>
            <a:br>
              <a:rPr lang="en-US" sz="2000" b="1" dirty="0" smtClean="0"/>
            </a:br>
            <a:r>
              <a:rPr lang="en-US" sz="2000" b="1" dirty="0" smtClean="0"/>
              <a:t>at </a:t>
            </a:r>
            <a:r>
              <a:rPr lang="en-US" sz="2000" b="1" dirty="0"/>
              <a:t>KIT </a:t>
            </a:r>
            <a:r>
              <a:rPr lang="en-US" sz="2000" b="1" dirty="0" smtClean="0"/>
              <a:t>Karlsruhe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3171293" y="2161515"/>
            <a:ext cx="272181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>
              <a:spcAft>
                <a:spcPts val="600"/>
              </a:spcAft>
            </a:pPr>
            <a:r>
              <a:rPr lang="en-US" b="1" dirty="0" smtClean="0"/>
              <a:t>Fast </a:t>
            </a:r>
            <a:r>
              <a:rPr lang="en-US" b="1" dirty="0"/>
              <a:t>X-ray detection for stroke volume measurements in mouse hearts</a:t>
            </a:r>
            <a:r>
              <a:rPr lang="en-US" b="1" dirty="0" smtClean="0"/>
              <a:t>.</a:t>
            </a:r>
          </a:p>
          <a:p>
            <a:pPr marL="176213">
              <a:spcAft>
                <a:spcPts val="600"/>
              </a:spcAft>
            </a:pPr>
            <a:endParaRPr lang="en-US" sz="500" b="1" dirty="0"/>
          </a:p>
          <a:p>
            <a:pPr marL="176213" lvl="1" indent="-176213">
              <a:spcAft>
                <a:spcPts val="600"/>
              </a:spcAft>
              <a:buFont typeface="Arial"/>
              <a:buChar char="•"/>
            </a:pPr>
            <a:r>
              <a:rPr lang="en-US" dirty="0"/>
              <a:t>F</a:t>
            </a:r>
            <a:r>
              <a:rPr lang="en-US" dirty="0" smtClean="0"/>
              <a:t>ast </a:t>
            </a:r>
            <a:r>
              <a:rPr lang="en-US" dirty="0">
                <a:solidFill>
                  <a:srgbClr val="0000FF"/>
                </a:solidFill>
              </a:rPr>
              <a:t>X-ray </a:t>
            </a:r>
            <a:r>
              <a:rPr lang="en-US" dirty="0" smtClean="0"/>
              <a:t>shutter.</a:t>
            </a:r>
          </a:p>
          <a:p>
            <a:pPr marL="176213" lvl="1" indent="-176213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Measurement control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data acquisition</a:t>
            </a:r>
            <a:r>
              <a:rPr lang="en-US" dirty="0" smtClean="0"/>
              <a:t>.</a:t>
            </a:r>
            <a:endParaRPr lang="en-US" dirty="0"/>
          </a:p>
          <a:p>
            <a:pPr marL="176213" lvl="1" indent="-176213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Picture </a:t>
            </a:r>
            <a:r>
              <a:rPr lang="en-US" dirty="0">
                <a:solidFill>
                  <a:srgbClr val="0000FF"/>
                </a:solidFill>
              </a:rPr>
              <a:t>processing </a:t>
            </a:r>
            <a:r>
              <a:rPr lang="en-US" dirty="0"/>
              <a:t>and pattern </a:t>
            </a:r>
            <a:r>
              <a:rPr lang="en-US" dirty="0" smtClean="0"/>
              <a:t>recognition</a:t>
            </a:r>
            <a:endParaRPr lang="en-US" dirty="0"/>
          </a:p>
          <a:p>
            <a:pPr marL="176213" lvl="1" indent="-176213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X</a:t>
            </a:r>
            <a:r>
              <a:rPr lang="en-US" dirty="0"/>
              <a:t>-ray </a:t>
            </a:r>
            <a:r>
              <a:rPr lang="en-US" dirty="0" smtClean="0"/>
              <a:t>spectroscopy</a:t>
            </a:r>
            <a:endParaRPr lang="en-US" dirty="0"/>
          </a:p>
          <a:p>
            <a:pPr marL="176213" lvl="1" indent="-176213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Geant4 </a:t>
            </a:r>
            <a:r>
              <a:rPr lang="en-US" dirty="0" smtClean="0"/>
              <a:t>simulations.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190808" y="1385300"/>
            <a:ext cx="2535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PhD at CERN &amp; KIT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90808" y="2186147"/>
            <a:ext cx="272181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>
              <a:spcAft>
                <a:spcPts val="600"/>
              </a:spcAft>
            </a:pPr>
            <a:r>
              <a:rPr lang="en-US" b="1" dirty="0" smtClean="0"/>
              <a:t>Radiation damage to diamond based beam monitoring</a:t>
            </a:r>
          </a:p>
          <a:p>
            <a:pPr marL="176213">
              <a:spcAft>
                <a:spcPts val="600"/>
              </a:spcAft>
            </a:pPr>
            <a:endParaRPr lang="en-US" sz="500" b="1" dirty="0" smtClean="0"/>
          </a:p>
          <a:p>
            <a:pPr marL="176213" lvl="1" indent="-176213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Beam Loss Monitoring detector </a:t>
            </a:r>
            <a:r>
              <a:rPr lang="en-US" dirty="0"/>
              <a:t>data </a:t>
            </a:r>
            <a:r>
              <a:rPr lang="en-US" dirty="0" smtClean="0"/>
              <a:t>analysis</a:t>
            </a:r>
          </a:p>
          <a:p>
            <a:pPr marL="176213" lvl="1" indent="-176213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adiation damage in diamond </a:t>
            </a:r>
            <a:r>
              <a:rPr lang="en-US" dirty="0" smtClean="0"/>
              <a:t>detectors in high rate environments.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Moritz Guthoff</a:t>
            </a:r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089" y="960374"/>
            <a:ext cx="1748186" cy="3317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9004" y="926361"/>
            <a:ext cx="1003300" cy="406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345" y="926361"/>
            <a:ext cx="404283" cy="4020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497" y="908720"/>
            <a:ext cx="1225848" cy="44306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181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Journeyman </a:t>
            </a:r>
            <a:r>
              <a:rPr lang="en-US" dirty="0" smtClean="0"/>
              <a:t>years II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12225" y="2205145"/>
            <a:ext cx="4113920" cy="4163313"/>
          </a:xfrm>
          <a:prstGeom prst="roundRect">
            <a:avLst>
              <a:gd name="adj" fmla="val 4937"/>
            </a:avLst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9865" y="2327761"/>
            <a:ext cx="3774083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FLUKA radiation </a:t>
            </a:r>
            <a:r>
              <a:rPr lang="en-US" dirty="0" smtClean="0"/>
              <a:t>simulation</a:t>
            </a:r>
          </a:p>
          <a:p>
            <a:pPr marL="633413" lvl="1" indent="-176213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CMS upgrade, </a:t>
            </a:r>
            <a:r>
              <a:rPr lang="en-US" dirty="0"/>
              <a:t>for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phase</a:t>
            </a:r>
            <a:r>
              <a:rPr lang="en-US" dirty="0">
                <a:solidFill>
                  <a:srgbClr val="0000FF"/>
                </a:solidFill>
              </a:rPr>
              <a:t>-2 </a:t>
            </a:r>
            <a:r>
              <a:rPr lang="en-US" dirty="0" smtClean="0">
                <a:solidFill>
                  <a:srgbClr val="0000FF"/>
                </a:solidFill>
              </a:rPr>
              <a:t>Technical Proposal</a:t>
            </a:r>
          </a:p>
          <a:p>
            <a:pPr marL="633413" lvl="1" indent="-176213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eam induced background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damage to CMS tracker</a:t>
            </a:r>
          </a:p>
          <a:p>
            <a:pPr marL="633413" lvl="1" indent="-176213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Simulation toolkit for </a:t>
            </a:r>
            <a:r>
              <a:rPr lang="en-US" dirty="0" smtClean="0">
                <a:solidFill>
                  <a:srgbClr val="0000FF"/>
                </a:solidFill>
              </a:rPr>
              <a:t>CMS opening scenarios</a:t>
            </a:r>
            <a:r>
              <a:rPr lang="en-US" dirty="0" smtClean="0"/>
              <a:t>.</a:t>
            </a:r>
            <a:endParaRPr lang="en-US" dirty="0"/>
          </a:p>
          <a:p>
            <a:pPr marL="176213" indent="-176213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Understanding </a:t>
            </a:r>
            <a:r>
              <a:rPr lang="en-US" dirty="0"/>
              <a:t>and mitigating </a:t>
            </a:r>
            <a:r>
              <a:rPr lang="en-US" dirty="0">
                <a:solidFill>
                  <a:srgbClr val="0000FF"/>
                </a:solidFill>
              </a:rPr>
              <a:t>HV stability</a:t>
            </a:r>
            <a:r>
              <a:rPr lang="en-US" dirty="0"/>
              <a:t> issues of the </a:t>
            </a:r>
            <a:r>
              <a:rPr lang="en-US" dirty="0" smtClean="0">
                <a:solidFill>
                  <a:srgbClr val="0000FF"/>
                </a:solidFill>
              </a:rPr>
              <a:t>BCM1F</a:t>
            </a:r>
          </a:p>
          <a:p>
            <a:pPr marL="633413" lvl="1" indent="-176213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Construction of replacement detector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2225" y="1339856"/>
            <a:ext cx="4113920" cy="865289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120" y="1592834"/>
            <a:ext cx="3822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Fellowship at </a:t>
            </a:r>
            <a:r>
              <a:rPr lang="en-US" sz="2000" b="1" dirty="0" smtClean="0"/>
              <a:t>CERN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723613" y="2205145"/>
            <a:ext cx="4113920" cy="4163313"/>
          </a:xfrm>
          <a:prstGeom prst="roundRect">
            <a:avLst>
              <a:gd name="adj" fmla="val 4937"/>
            </a:avLst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23613" y="1339856"/>
            <a:ext cx="4113920" cy="865289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68588" y="1592834"/>
            <a:ext cx="3822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Fellowship at </a:t>
            </a:r>
            <a:r>
              <a:rPr lang="en-US" sz="2000" b="1" dirty="0" smtClean="0"/>
              <a:t>DESY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4860032" y="2362280"/>
            <a:ext cx="36004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1" indent="-176213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CMS</a:t>
            </a:r>
            <a:r>
              <a:rPr lang="en-US" dirty="0" smtClean="0">
                <a:solidFill>
                  <a:srgbClr val="0000FF"/>
                </a:solidFill>
              </a:rPr>
              <a:t> BRIL </a:t>
            </a:r>
            <a:r>
              <a:rPr lang="en-US" dirty="0">
                <a:solidFill>
                  <a:srgbClr val="0000FF"/>
                </a:solidFill>
              </a:rPr>
              <a:t>Detector Performance </a:t>
            </a:r>
            <a:r>
              <a:rPr lang="en-US" dirty="0" smtClean="0">
                <a:solidFill>
                  <a:srgbClr val="0000FF"/>
                </a:solidFill>
              </a:rPr>
              <a:t>Group </a:t>
            </a:r>
            <a:r>
              <a:rPr lang="en-US" dirty="0" smtClean="0"/>
              <a:t>convener</a:t>
            </a:r>
          </a:p>
          <a:p>
            <a:pPr marL="633413" lvl="2" indent="-176213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Luminosity calibration</a:t>
            </a:r>
          </a:p>
          <a:p>
            <a:pPr marL="176213" lvl="1" indent="-176213">
              <a:spcAft>
                <a:spcPts val="600"/>
              </a:spcAft>
              <a:buFont typeface="Arial"/>
              <a:buChar char="•"/>
            </a:pPr>
            <a:endParaRPr lang="en-US" dirty="0"/>
          </a:p>
          <a:p>
            <a:pPr marL="176213" lvl="1" indent="-176213">
              <a:spcAft>
                <a:spcPts val="600"/>
              </a:spcAft>
              <a:buFont typeface="Arial"/>
              <a:buChar char="•"/>
            </a:pPr>
            <a:r>
              <a:rPr lang="en-US" dirty="0"/>
              <a:t>BCM1F detector </a:t>
            </a:r>
            <a:r>
              <a:rPr lang="en-US" dirty="0" smtClean="0">
                <a:solidFill>
                  <a:srgbClr val="0000FF"/>
                </a:solidFill>
              </a:rPr>
              <a:t>operations</a:t>
            </a:r>
          </a:p>
          <a:p>
            <a:pPr marL="176213" lvl="1" indent="-176213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BCM1F for Run-3</a:t>
            </a:r>
            <a:r>
              <a:rPr lang="en-US" dirty="0" smtClean="0"/>
              <a:t> development</a:t>
            </a:r>
          </a:p>
          <a:p>
            <a:pPr marL="176213" lvl="1" indent="-176213">
              <a:spcAft>
                <a:spcPts val="600"/>
              </a:spcAft>
              <a:buFont typeface="Arial"/>
              <a:buChar char="•"/>
            </a:pPr>
            <a:endParaRPr lang="en-US" dirty="0"/>
          </a:p>
          <a:p>
            <a:pPr marL="176213" lvl="1" indent="-176213">
              <a:spcAft>
                <a:spcPts val="600"/>
              </a:spcAft>
              <a:buFont typeface="Arial"/>
              <a:buChar char="•"/>
            </a:pPr>
            <a:r>
              <a:rPr lang="en-US" dirty="0"/>
              <a:t>CMS </a:t>
            </a:r>
            <a:r>
              <a:rPr lang="en-US" dirty="0">
                <a:solidFill>
                  <a:srgbClr val="0000FF"/>
                </a:solidFill>
              </a:rPr>
              <a:t>phase-2 </a:t>
            </a:r>
            <a:r>
              <a:rPr lang="en-US" dirty="0" smtClean="0">
                <a:solidFill>
                  <a:srgbClr val="0000FF"/>
                </a:solidFill>
              </a:rPr>
              <a:t>Tracker</a:t>
            </a:r>
            <a:r>
              <a:rPr lang="en-US" dirty="0" smtClean="0"/>
              <a:t> </a:t>
            </a:r>
            <a:r>
              <a:rPr lang="en-US" dirty="0"/>
              <a:t>upgrade</a:t>
            </a:r>
            <a:r>
              <a:rPr lang="en-US" dirty="0" smtClean="0"/>
              <a:t>.</a:t>
            </a:r>
          </a:p>
          <a:p>
            <a:pPr marL="633413" lvl="2" indent="-176213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Assembly and integration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Moritz Guthoff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204" y="1144767"/>
            <a:ext cx="404283" cy="4020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2356" y="1127126"/>
            <a:ext cx="1225848" cy="44306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265" y="1109485"/>
            <a:ext cx="419690" cy="4196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859" y="1107071"/>
            <a:ext cx="1409406" cy="403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" name="TextBox 19"/>
          <p:cNvSpPr txBox="1"/>
          <p:nvPr/>
        </p:nvSpPr>
        <p:spPr>
          <a:xfrm>
            <a:off x="575556" y="5970766"/>
            <a:ext cx="3651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BCM1F: Fast Beam Condition Monitor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7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 radiation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32" y="1088740"/>
            <a:ext cx="2088232" cy="2092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 smtClean="0"/>
              <a:t>Radiation degradation more severe in operation compared to lab tests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130771" y="947838"/>
            <a:ext cx="2725703" cy="2013109"/>
            <a:chOff x="4954630" y="1301277"/>
            <a:chExt cx="3536627" cy="2686703"/>
          </a:xfrm>
        </p:grpSpPr>
        <p:pic>
          <p:nvPicPr>
            <p:cNvPr id="8" name="Picture 7" descr="SignalDecrease.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80" t="5782" b="-867"/>
            <a:stretch/>
          </p:blipFill>
          <p:spPr>
            <a:xfrm>
              <a:off x="5186082" y="1301277"/>
              <a:ext cx="3305175" cy="263840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386250" y="3738813"/>
              <a:ext cx="2330496" cy="200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54704" y="1751340"/>
              <a:ext cx="1155647" cy="378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008000"/>
                  </a:solidFill>
                </a:rPr>
                <a:t>Expected</a:t>
              </a:r>
              <a:endParaRPr lang="en-US" sz="1100" b="1" dirty="0">
                <a:solidFill>
                  <a:srgbClr val="008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74185" y="2530989"/>
              <a:ext cx="1200258" cy="3789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0000FF"/>
                  </a:solidFill>
                </a:rPr>
                <a:t>Measured</a:t>
              </a:r>
              <a:endParaRPr lang="en-US" sz="1100" b="1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59458" y="3653580"/>
              <a:ext cx="2864647" cy="334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24 </a:t>
              </a:r>
              <a:r>
                <a:rPr lang="en-US" sz="900" b="1" dirty="0" err="1" smtClean="0"/>
                <a:t>GeV</a:t>
              </a:r>
              <a:r>
                <a:rPr lang="en-US" sz="900" b="1" dirty="0" smtClean="0"/>
                <a:t> proton equivalent </a:t>
              </a:r>
              <a:r>
                <a:rPr lang="en-US" sz="900" b="1" dirty="0" err="1" smtClean="0"/>
                <a:t>fluence</a:t>
              </a:r>
              <a:endParaRPr lang="en-US" sz="9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154552" y="2193302"/>
              <a:ext cx="1899663" cy="2995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Relative efficiency [%]</a:t>
              </a:r>
              <a:endParaRPr lang="en-US" sz="900" b="1" dirty="0"/>
            </a:p>
          </p:txBody>
        </p:sp>
      </p:grp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Moritz Guthoff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208" y="4725144"/>
            <a:ext cx="2371099" cy="1692188"/>
          </a:xfrm>
          <a:prstGeom prst="rect">
            <a:avLst/>
          </a:prstGeom>
        </p:spPr>
      </p:pic>
      <p:pic>
        <p:nvPicPr>
          <p:cNvPr id="18" name="Picture 17" descr="TCT_s11_side1_pol0_e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40"/>
          <a:stretch/>
        </p:blipFill>
        <p:spPr>
          <a:xfrm>
            <a:off x="6516216" y="3111541"/>
            <a:ext cx="2337283" cy="1649607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107504" y="872716"/>
            <a:ext cx="3492388" cy="2088232"/>
          </a:xfrm>
          <a:prstGeom prst="roundRect">
            <a:avLst>
              <a:gd name="adj" fmla="val 13630"/>
            </a:avLst>
          </a:prstGeom>
          <a:noFill/>
          <a:ln w="9525">
            <a:solidFill>
              <a:srgbClr val="009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9532" y="3104964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TCT measurements reveal electric field deformation.</a:t>
            </a:r>
          </a:p>
        </p:txBody>
      </p:sp>
      <p:pic>
        <p:nvPicPr>
          <p:cNvPr id="37" name="Picture 36" descr="TCTdiamondsketch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788" y="4113076"/>
            <a:ext cx="2078412" cy="16201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7524" y="1052736"/>
            <a:ext cx="18362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BCML for Tracker protection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980728"/>
            <a:ext cx="1116124" cy="18643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50" y="1772816"/>
            <a:ext cx="1222130" cy="1044116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1439652" y="1520788"/>
            <a:ext cx="1008112" cy="54006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107504" y="3068960"/>
            <a:ext cx="8892988" cy="3384376"/>
          </a:xfrm>
          <a:prstGeom prst="roundRect">
            <a:avLst>
              <a:gd name="adj" fmla="val 13630"/>
            </a:avLst>
          </a:prstGeom>
          <a:noFill/>
          <a:ln w="9525">
            <a:solidFill>
              <a:srgbClr val="009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743908" y="872716"/>
            <a:ext cx="5220580" cy="2088232"/>
          </a:xfrm>
          <a:prstGeom prst="roundRect">
            <a:avLst>
              <a:gd name="adj" fmla="val 13630"/>
            </a:avLst>
          </a:prstGeom>
          <a:noFill/>
          <a:ln w="9525">
            <a:solidFill>
              <a:srgbClr val="009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9992" y="3825044"/>
            <a:ext cx="1751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4B7D"/>
                </a:solidFill>
              </a:rPr>
              <a:t>TCT measurement</a:t>
            </a:r>
          </a:p>
          <a:p>
            <a:r>
              <a:rPr lang="en-US" sz="1400" b="1" dirty="0" smtClean="0">
                <a:solidFill>
                  <a:srgbClr val="004B7D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3681028"/>
            <a:ext cx="4034622" cy="1152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1619" y="4761148"/>
            <a:ext cx="1950239" cy="122413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03156" y="5913276"/>
            <a:ext cx="3672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4B7D"/>
                </a:solidFill>
              </a:rPr>
              <a:t>Radiation defects create space charge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1400" b="1" dirty="0">
                <a:solidFill>
                  <a:srgbClr val="004B7D"/>
                </a:solidFill>
              </a:rPr>
              <a:t>Polarization of </a:t>
            </a:r>
            <a:r>
              <a:rPr lang="en-US" sz="1400" b="1" dirty="0" smtClean="0">
                <a:solidFill>
                  <a:srgbClr val="004B7D"/>
                </a:solidFill>
              </a:rPr>
              <a:t>the </a:t>
            </a:r>
            <a:r>
              <a:rPr lang="en-US" sz="1400" b="1" dirty="0">
                <a:solidFill>
                  <a:srgbClr val="004B7D"/>
                </a:solidFill>
              </a:rPr>
              <a:t>detector bulk</a:t>
            </a:r>
            <a:endParaRPr lang="en-US" sz="1400" b="1" dirty="0" smtClean="0">
              <a:solidFill>
                <a:srgbClr val="00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7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6408204" y="944724"/>
            <a:ext cx="2735796" cy="2304256"/>
            <a:chOff x="5719554" y="1052736"/>
            <a:chExt cx="3421380" cy="2556284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19554" y="1052736"/>
              <a:ext cx="3421380" cy="2556284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6213281" y="1614282"/>
              <a:ext cx="592841" cy="34144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BIB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124710" y="1232757"/>
              <a:ext cx="773415" cy="34144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Lumi</a:t>
              </a:r>
              <a:endParaRPr lang="en-US" sz="1400" dirty="0" smtClean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196717" y="1736812"/>
              <a:ext cx="1179401" cy="34144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afterglow</a:t>
              </a: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H="1">
              <a:off x="7160714" y="2096852"/>
              <a:ext cx="324036" cy="468052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headEnd type="none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944724"/>
            <a:ext cx="8353425" cy="536393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b="1" u="sng" dirty="0" smtClean="0">
                <a:solidFill>
                  <a:srgbClr val="004B7D"/>
                </a:solidFill>
              </a:rPr>
              <a:t>Detect it </a:t>
            </a:r>
            <a:r>
              <a:rPr lang="mr-IN" b="1" u="sng" dirty="0" smtClean="0">
                <a:solidFill>
                  <a:srgbClr val="004B7D"/>
                </a:solidFill>
              </a:rPr>
              <a:t>…</a:t>
            </a:r>
            <a:r>
              <a:rPr lang="en-US" b="1" u="sng" dirty="0" smtClean="0">
                <a:solidFill>
                  <a:srgbClr val="004B7D"/>
                </a:solidFill>
              </a:rPr>
              <a:t>  </a:t>
            </a:r>
            <a:r>
              <a:rPr lang="en-US" u="sng" dirty="0" smtClean="0">
                <a:solidFill>
                  <a:srgbClr val="004B7D"/>
                </a:solidFill>
                <a:sym typeface="Wingdings"/>
              </a:rPr>
              <a:t> BCM1F detector system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3"/>
                </a:solidFill>
              </a:rPr>
              <a:t>Calibrate it </a:t>
            </a:r>
            <a:r>
              <a:rPr lang="mr-IN" b="1" u="sng" dirty="0" smtClean="0">
                <a:solidFill>
                  <a:schemeClr val="accent3"/>
                </a:solidFill>
              </a:rPr>
              <a:t>…</a:t>
            </a:r>
            <a:r>
              <a:rPr lang="en-US" b="1" u="sng" dirty="0" smtClean="0">
                <a:solidFill>
                  <a:schemeClr val="accent3"/>
                </a:solidFill>
              </a:rPr>
              <a:t> </a:t>
            </a:r>
            <a:r>
              <a:rPr lang="en-US" u="sng" dirty="0" smtClean="0">
                <a:solidFill>
                  <a:schemeClr val="accent3"/>
                </a:solidFill>
                <a:sym typeface="Wingdings"/>
              </a:rPr>
              <a:t> Van der Meer scans</a:t>
            </a:r>
            <a:endParaRPr lang="en-US" u="sng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Moritz Guthoff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27884" y="3898015"/>
            <a:ext cx="5580621" cy="2627329"/>
            <a:chOff x="8744906" y="925002"/>
            <a:chExt cx="5110055" cy="24065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4944" y="925002"/>
              <a:ext cx="2070017" cy="2406556"/>
            </a:xfrm>
            <a:prstGeom prst="rect">
              <a:avLst/>
            </a:prstGeom>
          </p:spPr>
        </p:pic>
        <p:pic>
          <p:nvPicPr>
            <p:cNvPr id="7" name="Picture 6" descr="VdMscanExample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44906" y="1154969"/>
              <a:ext cx="2738673" cy="2110631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11250481" y="1850818"/>
              <a:ext cx="684076" cy="720080"/>
            </a:xfrm>
            <a:prstGeom prst="right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996754"/>
              </p:ext>
            </p:extLst>
          </p:nvPr>
        </p:nvGraphicFramePr>
        <p:xfrm>
          <a:off x="755576" y="4221088"/>
          <a:ext cx="2266778" cy="516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6" imgW="838200" imgH="190500" progId="Equation.3">
                  <p:embed/>
                </p:oleObj>
              </mc:Choice>
              <mc:Fallback>
                <p:oleObj name="Equation" r:id="rId6" imgW="838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576" y="4221088"/>
                        <a:ext cx="2266778" cy="516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75225" y="4905164"/>
            <a:ext cx="2772639" cy="1343283"/>
            <a:chOff x="9138405" y="24957556"/>
            <a:chExt cx="4580257" cy="2154181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527652"/>
                </p:ext>
              </p:extLst>
            </p:nvPr>
          </p:nvGraphicFramePr>
          <p:xfrm>
            <a:off x="9138405" y="25350495"/>
            <a:ext cx="3919538" cy="1401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" name="Equation" r:id="rId8" imgW="1028700" imgH="368300" progId="Equation.3">
                    <p:embed/>
                  </p:oleObj>
                </mc:Choice>
                <mc:Fallback>
                  <p:oleObj name="Equation" r:id="rId8" imgW="1028700" imgH="368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138405" y="25350495"/>
                          <a:ext cx="3919538" cy="14017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ounded Rectangle 11"/>
            <p:cNvSpPr/>
            <p:nvPr/>
          </p:nvSpPr>
          <p:spPr bwMode="auto">
            <a:xfrm>
              <a:off x="10059712" y="25333051"/>
              <a:ext cx="2974467" cy="651703"/>
            </a:xfrm>
            <a:prstGeom prst="roundRect">
              <a:avLst/>
            </a:prstGeom>
            <a:noFill/>
            <a:ln w="28575" cap="flat" cmpd="sng" algn="ctr">
              <a:solidFill>
                <a:srgbClr val="F28E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1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31141" y="24957556"/>
              <a:ext cx="3913541" cy="443782"/>
            </a:xfrm>
            <a:prstGeom prst="rect">
              <a:avLst/>
            </a:prstGeom>
            <a:noFill/>
          </p:spPr>
          <p:txBody>
            <a:bodyPr wrap="none" lIns="91414" tIns="45707" rIns="91414" bIns="45707" rtlCol="0">
              <a:spAutoFit/>
            </a:bodyPr>
            <a:lstStyle/>
            <a:p>
              <a:r>
                <a:rPr lang="en-US" sz="1200" dirty="0"/>
                <a:t>LHC parameters &amp; measurement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0377210" y="26053609"/>
              <a:ext cx="2138941" cy="651703"/>
            </a:xfrm>
            <a:prstGeom prst="roundRect">
              <a:avLst/>
            </a:prstGeom>
            <a:noFill/>
            <a:ln w="28575" cap="flat" cmpd="sng" algn="ctr">
              <a:solidFill>
                <a:srgbClr val="F28E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12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82743" y="26667955"/>
              <a:ext cx="4235919" cy="443782"/>
            </a:xfrm>
            <a:prstGeom prst="rect">
              <a:avLst/>
            </a:prstGeom>
            <a:noFill/>
          </p:spPr>
          <p:txBody>
            <a:bodyPr wrap="none" lIns="91414" tIns="45707" rIns="91414" bIns="45707" rtlCol="0">
              <a:spAutoFit/>
            </a:bodyPr>
            <a:lstStyle/>
            <a:p>
              <a:r>
                <a:rPr lang="en-US" sz="1200" dirty="0" err="1"/>
                <a:t>VdM</a:t>
              </a:r>
              <a:r>
                <a:rPr lang="en-US" sz="1200" dirty="0"/>
                <a:t> measurement of beam overlap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43508" y="3717032"/>
            <a:ext cx="8856984" cy="0"/>
          </a:xfrm>
          <a:prstGeom prst="line">
            <a:avLst/>
          </a:prstGeom>
          <a:ln w="12700" cmpd="sng">
            <a:solidFill>
              <a:srgbClr val="009F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79512" y="1304764"/>
            <a:ext cx="4896036" cy="1434327"/>
            <a:chOff x="359532" y="4661125"/>
            <a:chExt cx="4896036" cy="1434327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051513" y="5169206"/>
              <a:ext cx="1343768" cy="3526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1000"/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140354" y="5152546"/>
              <a:ext cx="1166080" cy="0"/>
            </a:xfrm>
            <a:prstGeom prst="line">
              <a:avLst/>
            </a:prstGeom>
            <a:noFill/>
            <a:ln w="76200" cap="flat" cmpd="sng" algn="ctr">
              <a:solidFill>
                <a:srgbClr val="F28E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42" y="5536576"/>
              <a:ext cx="1166080" cy="0"/>
            </a:xfrm>
            <a:prstGeom prst="line">
              <a:avLst/>
            </a:prstGeom>
            <a:noFill/>
            <a:ln w="76200" cap="flat" cmpd="sng" algn="ctr">
              <a:solidFill>
                <a:srgbClr val="F28E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737274" y="5552351"/>
              <a:ext cx="0" cy="18046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1171055" y="5728148"/>
              <a:ext cx="56711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Oval 25"/>
            <p:cNvSpPr/>
            <p:nvPr/>
          </p:nvSpPr>
          <p:spPr bwMode="auto">
            <a:xfrm>
              <a:off x="1085871" y="5688392"/>
              <a:ext cx="77738" cy="77739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10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9431" y="5778449"/>
              <a:ext cx="911851" cy="246195"/>
            </a:xfrm>
            <a:prstGeom prst="rect">
              <a:avLst/>
            </a:prstGeom>
            <a:noFill/>
          </p:spPr>
          <p:txBody>
            <a:bodyPr wrap="none" lIns="91414" tIns="45707" rIns="91414" bIns="45707" rtlCol="0">
              <a:spAutoFit/>
            </a:bodyPr>
            <a:lstStyle/>
            <a:p>
              <a:r>
                <a:rPr lang="en-US" sz="1000"/>
                <a:t>High Voltage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1359687" y="4661125"/>
              <a:ext cx="674660" cy="1268811"/>
            </a:xfrm>
            <a:prstGeom prst="straightConnector1">
              <a:avLst/>
            </a:prstGeom>
            <a:noFill/>
            <a:ln w="28575" cap="flat" cmpd="sng" algn="ctr">
              <a:solidFill>
                <a:srgbClr val="9D9C05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Box 28"/>
            <p:cNvSpPr txBox="1"/>
            <p:nvPr/>
          </p:nvSpPr>
          <p:spPr>
            <a:xfrm>
              <a:off x="1652284" y="5849257"/>
              <a:ext cx="1075658" cy="246195"/>
            </a:xfrm>
            <a:prstGeom prst="rect">
              <a:avLst/>
            </a:prstGeom>
            <a:noFill/>
          </p:spPr>
          <p:txBody>
            <a:bodyPr wrap="none" lIns="91414" tIns="45707" rIns="91414" bIns="45707" rtlCol="0">
              <a:spAutoFit/>
            </a:bodyPr>
            <a:lstStyle/>
            <a:p>
              <a:r>
                <a:rPr lang="en-US" sz="1000" dirty="0"/>
                <a:t>Ionizing particle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9532" y="5262922"/>
              <a:ext cx="748978" cy="246195"/>
            </a:xfrm>
            <a:prstGeom prst="rect">
              <a:avLst/>
            </a:prstGeom>
            <a:noFill/>
          </p:spPr>
          <p:txBody>
            <a:bodyPr wrap="square" lIns="91414" tIns="45707" rIns="91414" bIns="45707" rtlCol="0">
              <a:spAutoFit/>
            </a:bodyPr>
            <a:lstStyle/>
            <a:p>
              <a:r>
                <a:rPr lang="en-US" sz="1000"/>
                <a:t>Diamond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3312" y="4915010"/>
              <a:ext cx="903430" cy="246195"/>
            </a:xfrm>
            <a:prstGeom prst="rect">
              <a:avLst/>
            </a:prstGeom>
            <a:noFill/>
          </p:spPr>
          <p:txBody>
            <a:bodyPr wrap="square" lIns="91414" tIns="45707" rIns="91414" bIns="45707" rtlCol="0">
              <a:spAutoFit/>
            </a:bodyPr>
            <a:lstStyle/>
            <a:p>
              <a:r>
                <a:rPr lang="en-US" sz="1000"/>
                <a:t>Metallization</a:t>
              </a:r>
            </a:p>
          </p:txBody>
        </p:sp>
        <p:sp>
          <p:nvSpPr>
            <p:cNvPr id="32" name="Plus 31"/>
            <p:cNvSpPr/>
            <p:nvPr/>
          </p:nvSpPr>
          <p:spPr bwMode="auto">
            <a:xfrm>
              <a:off x="1574181" y="5196192"/>
              <a:ext cx="91621" cy="91619"/>
            </a:xfrm>
            <a:prstGeom prst="mathPlus">
              <a:avLst>
                <a:gd name="adj1" fmla="val 9217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1000"/>
            </a:p>
          </p:txBody>
        </p:sp>
        <p:sp>
          <p:nvSpPr>
            <p:cNvPr id="33" name="Plus 32"/>
            <p:cNvSpPr/>
            <p:nvPr/>
          </p:nvSpPr>
          <p:spPr bwMode="auto">
            <a:xfrm>
              <a:off x="1611855" y="5276460"/>
              <a:ext cx="91621" cy="91619"/>
            </a:xfrm>
            <a:prstGeom prst="mathPlus">
              <a:avLst>
                <a:gd name="adj1" fmla="val 9217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1000"/>
            </a:p>
          </p:txBody>
        </p:sp>
        <p:sp>
          <p:nvSpPr>
            <p:cNvPr id="34" name="Plus 33"/>
            <p:cNvSpPr/>
            <p:nvPr/>
          </p:nvSpPr>
          <p:spPr bwMode="auto">
            <a:xfrm>
              <a:off x="1649532" y="5351812"/>
              <a:ext cx="91621" cy="91619"/>
            </a:xfrm>
            <a:prstGeom prst="mathPlus">
              <a:avLst>
                <a:gd name="adj1" fmla="val 9217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1000"/>
            </a:p>
          </p:txBody>
        </p:sp>
        <p:sp>
          <p:nvSpPr>
            <p:cNvPr id="35" name="Plus 34"/>
            <p:cNvSpPr/>
            <p:nvPr/>
          </p:nvSpPr>
          <p:spPr bwMode="auto">
            <a:xfrm>
              <a:off x="1692123" y="5422248"/>
              <a:ext cx="91621" cy="91619"/>
            </a:xfrm>
            <a:prstGeom prst="mathPlus">
              <a:avLst>
                <a:gd name="adj1" fmla="val 9217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1000"/>
            </a:p>
          </p:txBody>
        </p:sp>
        <p:sp>
          <p:nvSpPr>
            <p:cNvPr id="36" name="Minus 35"/>
            <p:cNvSpPr/>
            <p:nvPr/>
          </p:nvSpPr>
          <p:spPr bwMode="auto">
            <a:xfrm>
              <a:off x="1665114" y="5174625"/>
              <a:ext cx="86818" cy="83542"/>
            </a:xfrm>
            <a:prstGeom prst="mathMinus">
              <a:avLst>
                <a:gd name="adj1" fmla="val 11764"/>
              </a:avLst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1000"/>
            </a:p>
          </p:txBody>
        </p:sp>
        <p:sp>
          <p:nvSpPr>
            <p:cNvPr id="37" name="Minus 36"/>
            <p:cNvSpPr/>
            <p:nvPr/>
          </p:nvSpPr>
          <p:spPr bwMode="auto">
            <a:xfrm>
              <a:off x="1704427" y="5258167"/>
              <a:ext cx="86818" cy="83542"/>
            </a:xfrm>
            <a:prstGeom prst="mathMinus">
              <a:avLst>
                <a:gd name="adj1" fmla="val 11764"/>
              </a:avLst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1000"/>
            </a:p>
          </p:txBody>
        </p:sp>
        <p:sp>
          <p:nvSpPr>
            <p:cNvPr id="38" name="Minus 37"/>
            <p:cNvSpPr/>
            <p:nvPr/>
          </p:nvSpPr>
          <p:spPr bwMode="auto">
            <a:xfrm>
              <a:off x="1750293" y="5341710"/>
              <a:ext cx="86818" cy="83542"/>
            </a:xfrm>
            <a:prstGeom prst="mathMinus">
              <a:avLst>
                <a:gd name="adj1" fmla="val 11764"/>
              </a:avLst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1000"/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1794522" y="5420339"/>
              <a:ext cx="86818" cy="83542"/>
            </a:xfrm>
            <a:prstGeom prst="mathMinus">
              <a:avLst>
                <a:gd name="adj1" fmla="val 11764"/>
              </a:avLst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1000"/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1923317" y="4961418"/>
              <a:ext cx="0" cy="18046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 flipV="1">
              <a:off x="1920066" y="4972515"/>
              <a:ext cx="89210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Isosceles Triangle 41"/>
            <p:cNvSpPr/>
            <p:nvPr/>
          </p:nvSpPr>
          <p:spPr bwMode="auto">
            <a:xfrm rot="5400000">
              <a:off x="2780430" y="4767583"/>
              <a:ext cx="477643" cy="411759"/>
            </a:xfrm>
            <a:prstGeom prst="triangl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1000"/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2973038" y="5118820"/>
              <a:ext cx="0" cy="18046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>
              <a:off x="2879352" y="5294618"/>
              <a:ext cx="18737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2909713" y="5326700"/>
              <a:ext cx="12665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2932916" y="5358779"/>
              <a:ext cx="8024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Box 46"/>
            <p:cNvSpPr txBox="1"/>
            <p:nvPr/>
          </p:nvSpPr>
          <p:spPr>
            <a:xfrm>
              <a:off x="2533585" y="5404914"/>
              <a:ext cx="988011" cy="400083"/>
            </a:xfrm>
            <a:prstGeom prst="rect">
              <a:avLst/>
            </a:prstGeom>
            <a:noFill/>
          </p:spPr>
          <p:txBody>
            <a:bodyPr wrap="square" lIns="91414" tIns="45707" rIns="91414" bIns="45707" rtlCol="0">
              <a:spAutoFit/>
            </a:bodyPr>
            <a:lstStyle/>
            <a:p>
              <a:r>
                <a:rPr lang="en-US" sz="1000" dirty="0"/>
                <a:t>Fast front end amplifier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flipH="1">
              <a:off x="3216056" y="4972370"/>
              <a:ext cx="63852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Rectangle 48"/>
            <p:cNvSpPr/>
            <p:nvPr/>
          </p:nvSpPr>
          <p:spPr bwMode="auto">
            <a:xfrm>
              <a:off x="3760697" y="4774742"/>
              <a:ext cx="393856" cy="39386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10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88263" y="5210379"/>
              <a:ext cx="966877" cy="553972"/>
            </a:xfrm>
            <a:prstGeom prst="rect">
              <a:avLst/>
            </a:prstGeom>
            <a:noFill/>
          </p:spPr>
          <p:txBody>
            <a:bodyPr wrap="square" lIns="91414" tIns="45707" rIns="91414" bIns="45707" rtlCol="0">
              <a:spAutoFit/>
            </a:bodyPr>
            <a:lstStyle/>
            <a:p>
              <a:r>
                <a:rPr lang="en-US" sz="1000" dirty="0"/>
                <a:t>Analog to optical signal conversion</a:t>
              </a:r>
            </a:p>
          </p:txBody>
        </p:sp>
        <p:cxnSp>
          <p:nvCxnSpPr>
            <p:cNvPr id="51" name="Straight Connector 50"/>
            <p:cNvCxnSpPr>
              <a:stCxn id="49" idx="3"/>
            </p:cNvCxnSpPr>
            <p:nvPr/>
          </p:nvCxnSpPr>
          <p:spPr bwMode="auto">
            <a:xfrm>
              <a:off x="4154556" y="4971668"/>
              <a:ext cx="439944" cy="0"/>
            </a:xfrm>
            <a:prstGeom prst="line">
              <a:avLst/>
            </a:prstGeom>
            <a:noFill/>
            <a:ln w="76200" cap="flat" cmpd="sng" algn="ctr">
              <a:solidFill>
                <a:srgbClr val="DDDF0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TextBox 51"/>
            <p:cNvSpPr txBox="1"/>
            <p:nvPr/>
          </p:nvSpPr>
          <p:spPr>
            <a:xfrm>
              <a:off x="4525147" y="4996762"/>
              <a:ext cx="730421" cy="553972"/>
            </a:xfrm>
            <a:prstGeom prst="rect">
              <a:avLst/>
            </a:prstGeom>
            <a:noFill/>
          </p:spPr>
          <p:txBody>
            <a:bodyPr wrap="square" lIns="91414" tIns="45707" rIns="91414" bIns="45707" rtlCol="0">
              <a:spAutoFit/>
            </a:bodyPr>
            <a:lstStyle/>
            <a:p>
              <a:r>
                <a:rPr lang="en-US" sz="1000"/>
                <a:t>Optical signal output</a:t>
              </a:r>
            </a:p>
          </p:txBody>
        </p:sp>
      </p:grpSp>
      <p:pic>
        <p:nvPicPr>
          <p:cNvPr id="54" name="pasted-image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800708"/>
            <a:ext cx="1476164" cy="2792163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TextBox 68"/>
          <p:cNvSpPr txBox="1"/>
          <p:nvPr/>
        </p:nvSpPr>
        <p:spPr>
          <a:xfrm>
            <a:off x="4103948" y="1376772"/>
            <a:ext cx="748870" cy="276973"/>
          </a:xfrm>
          <a:prstGeom prst="rect">
            <a:avLst/>
          </a:prstGeom>
          <a:noFill/>
        </p:spPr>
        <p:txBody>
          <a:bodyPr wrap="none" lIns="91414" tIns="45707" rIns="91414" bIns="45707" rtlCol="0">
            <a:spAutoFit/>
          </a:bodyPr>
          <a:lstStyle/>
          <a:p>
            <a:r>
              <a:rPr lang="en-US" sz="1200" dirty="0" smtClean="0"/>
              <a:t>~ 100 m</a:t>
            </a:r>
            <a:endParaRPr lang="en-US" sz="1200" dirty="0"/>
          </a:p>
        </p:txBody>
      </p:sp>
      <p:grpSp>
        <p:nvGrpSpPr>
          <p:cNvPr id="97" name="Group 96"/>
          <p:cNvGrpSpPr/>
          <p:nvPr/>
        </p:nvGrpSpPr>
        <p:grpSpPr>
          <a:xfrm>
            <a:off x="-72516" y="2810797"/>
            <a:ext cx="4811802" cy="654207"/>
            <a:chOff x="8928484" y="1874693"/>
            <a:chExt cx="4811802" cy="654207"/>
          </a:xfrm>
        </p:grpSpPr>
        <p:cxnSp>
          <p:nvCxnSpPr>
            <p:cNvPr id="59" name="Curved Connector 58"/>
            <p:cNvCxnSpPr/>
            <p:nvPr/>
          </p:nvCxnSpPr>
          <p:spPr bwMode="auto">
            <a:xfrm flipV="1">
              <a:off x="9072500" y="2384884"/>
              <a:ext cx="756084" cy="2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DDDF0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Curved Connector 59"/>
            <p:cNvCxnSpPr/>
            <p:nvPr/>
          </p:nvCxnSpPr>
          <p:spPr bwMode="auto">
            <a:xfrm>
              <a:off x="8928484" y="2276872"/>
              <a:ext cx="864096" cy="36004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DDDF0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Curved Connector 60"/>
            <p:cNvCxnSpPr/>
            <p:nvPr/>
          </p:nvCxnSpPr>
          <p:spPr bwMode="auto">
            <a:xfrm>
              <a:off x="9036496" y="2168860"/>
              <a:ext cx="828092" cy="72008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DDDF0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" name="Rectangle 64"/>
            <p:cNvSpPr/>
            <p:nvPr/>
          </p:nvSpPr>
          <p:spPr bwMode="auto">
            <a:xfrm>
              <a:off x="10773705" y="2001602"/>
              <a:ext cx="1221193" cy="402196"/>
            </a:xfrm>
            <a:prstGeom prst="rect">
              <a:avLst/>
            </a:prstGeom>
            <a:solidFill>
              <a:srgbClr val="00A6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49"/>
              <a:r>
                <a:rPr lang="en-US" sz="1200" b="1" dirty="0"/>
                <a:t>Discriminator</a:t>
              </a:r>
            </a:p>
          </p:txBody>
        </p:sp>
        <p:cxnSp>
          <p:nvCxnSpPr>
            <p:cNvPr id="66" name="Curved Connector 65"/>
            <p:cNvCxnSpPr/>
            <p:nvPr/>
          </p:nvCxnSpPr>
          <p:spPr bwMode="auto">
            <a:xfrm>
              <a:off x="9014100" y="1957114"/>
              <a:ext cx="814484" cy="175742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DDDF0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/>
            <p:cNvCxnSpPr>
              <a:stCxn id="72" idx="3"/>
              <a:endCxn id="65" idx="1"/>
            </p:cNvCxnSpPr>
            <p:nvPr/>
          </p:nvCxnSpPr>
          <p:spPr bwMode="auto">
            <a:xfrm flipV="1">
              <a:off x="10456503" y="2202700"/>
              <a:ext cx="317202" cy="2164"/>
            </a:xfrm>
            <a:prstGeom prst="straightConnector1">
              <a:avLst/>
            </a:prstGeom>
            <a:noFill/>
            <a:ln w="381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/>
            <p:cNvCxnSpPr>
              <a:stCxn id="65" idx="3"/>
              <a:endCxn id="71" idx="1"/>
            </p:cNvCxnSpPr>
            <p:nvPr/>
          </p:nvCxnSpPr>
          <p:spPr bwMode="auto">
            <a:xfrm flipV="1">
              <a:off x="11994898" y="2201797"/>
              <a:ext cx="336369" cy="903"/>
            </a:xfrm>
            <a:prstGeom prst="straightConnector1">
              <a:avLst/>
            </a:prstGeom>
            <a:noFill/>
            <a:ln w="381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" name="Rectangle 70"/>
            <p:cNvSpPr/>
            <p:nvPr/>
          </p:nvSpPr>
          <p:spPr bwMode="auto">
            <a:xfrm>
              <a:off x="12331267" y="1874693"/>
              <a:ext cx="1409019" cy="654207"/>
            </a:xfrm>
            <a:prstGeom prst="rect">
              <a:avLst/>
            </a:prstGeom>
            <a:solidFill>
              <a:srgbClr val="00A6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49"/>
              <a:r>
                <a:rPr lang="en-US" sz="1200" b="1" dirty="0" err="1"/>
                <a:t>Realtime</a:t>
              </a:r>
              <a:r>
                <a:rPr lang="en-US" sz="1200" b="1" dirty="0"/>
                <a:t> </a:t>
              </a:r>
              <a:r>
                <a:rPr lang="en-US" sz="1200" b="1" dirty="0" err="1"/>
                <a:t>Histogramming</a:t>
              </a:r>
              <a:r>
                <a:rPr lang="en-US" sz="1200" b="1" dirty="0"/>
                <a:t> Unit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9634828" y="1952836"/>
              <a:ext cx="821675" cy="504056"/>
            </a:xfrm>
            <a:prstGeom prst="rect">
              <a:avLst/>
            </a:prstGeom>
            <a:solidFill>
              <a:srgbClr val="00A6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/>
                <a:t>Optical </a:t>
              </a:r>
              <a:r>
                <a:rPr lang="en-US" sz="1200" b="1" dirty="0" smtClean="0"/>
                <a:t>receiver</a:t>
              </a:r>
              <a:endParaRPr lang="en-US" sz="1200" b="1" dirty="0"/>
            </a:p>
          </p:txBody>
        </p:sp>
      </p:grpSp>
      <p:sp>
        <p:nvSpPr>
          <p:cNvPr id="114" name="Rectangle 113"/>
          <p:cNvSpPr/>
          <p:nvPr/>
        </p:nvSpPr>
        <p:spPr>
          <a:xfrm>
            <a:off x="3203341" y="3429000"/>
            <a:ext cx="1800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6.25 </a:t>
            </a:r>
            <a:r>
              <a:rPr lang="en-US" sz="1200" dirty="0" smtClean="0"/>
              <a:t>ns time resolution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800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104964"/>
            <a:ext cx="2016224" cy="3266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related to Tracker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232756"/>
            <a:ext cx="6228692" cy="4866233"/>
          </a:xfrm>
        </p:spPr>
        <p:txBody>
          <a:bodyPr/>
          <a:lstStyle/>
          <a:p>
            <a:r>
              <a:rPr lang="en-US" sz="1800" dirty="0" smtClean="0"/>
              <a:t>Mostly involved in designing concepts for the </a:t>
            </a:r>
            <a:r>
              <a:rPr lang="en-US" sz="1800" dirty="0" smtClean="0">
                <a:solidFill>
                  <a:srgbClr val="004B7D"/>
                </a:solidFill>
              </a:rPr>
              <a:t>assembly and </a:t>
            </a:r>
            <a:r>
              <a:rPr lang="en-US" sz="1800" dirty="0" smtClean="0">
                <a:solidFill>
                  <a:srgbClr val="004B7D"/>
                </a:solidFill>
              </a:rPr>
              <a:t>integration</a:t>
            </a:r>
            <a:r>
              <a:rPr lang="en-US" sz="1800" dirty="0" smtClean="0"/>
              <a:t> of the </a:t>
            </a:r>
            <a:r>
              <a:rPr lang="en-US" sz="1800" dirty="0" smtClean="0">
                <a:solidFill>
                  <a:schemeClr val="accent3"/>
                </a:solidFill>
              </a:rPr>
              <a:t>CMS phase-2 Tracker </a:t>
            </a:r>
            <a:r>
              <a:rPr lang="en-US" sz="1800" dirty="0" err="1" smtClean="0">
                <a:solidFill>
                  <a:schemeClr val="accent3"/>
                </a:solidFill>
              </a:rPr>
              <a:t>endcap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r>
              <a:rPr lang="en-US" sz="1800" dirty="0" smtClean="0"/>
              <a:t>My currently favorite instrument: </a:t>
            </a:r>
            <a:r>
              <a:rPr lang="en-US" sz="1800" b="1" dirty="0" smtClean="0"/>
              <a:t>Metrology arm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Precise measurement of positions and dimensions.</a:t>
            </a:r>
          </a:p>
          <a:p>
            <a:pPr lvl="1"/>
            <a:r>
              <a:rPr lang="en-US" sz="1800" dirty="0" smtClean="0"/>
              <a:t>3D laser scanner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Moritz Guthoff</a:t>
            </a:r>
            <a:endParaRPr lang="en-US"/>
          </a:p>
        </p:txBody>
      </p:sp>
      <p:pic>
        <p:nvPicPr>
          <p:cNvPr id="5" name="Picture 4" descr="20181220_15261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57128" y="2398004"/>
            <a:ext cx="6490483" cy="183620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391980" y="3284984"/>
            <a:ext cx="2559167" cy="2412268"/>
            <a:chOff x="-2619" y="4221088"/>
            <a:chExt cx="2422626" cy="2210762"/>
          </a:xfrm>
        </p:grpSpPr>
        <p:pic>
          <p:nvPicPr>
            <p:cNvPr id="6" name="Picture 5" descr="20190107_130936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85" y="4221088"/>
              <a:ext cx="2300745" cy="214562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3465" y="5517232"/>
              <a:ext cx="16665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6mm 3mm 2mm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619" y="6093296"/>
              <a:ext cx="12453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Auto trigger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08" y="3307497"/>
            <a:ext cx="2088232" cy="28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9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2262154"/>
            <a:ext cx="7704856" cy="3759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actually useful measurement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Moritz Guthoff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2531" y="5218469"/>
            <a:ext cx="1344713" cy="538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 2.6 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95636" y="5795039"/>
            <a:ext cx="6912768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4448" y="44624"/>
            <a:ext cx="423025" cy="64637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63788" y="3717032"/>
            <a:ext cx="43268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ARC frame to hold TEDD Dees: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3D fit of point cloud to CAD model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Deviation of actual shape from ideal curve.</a:t>
            </a:r>
            <a:endParaRPr lang="en-US" sz="1600" dirty="0"/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Maximum about </a:t>
            </a:r>
            <a:r>
              <a:rPr lang="en-US" sz="1600" dirty="0" smtClean="0"/>
              <a:t>4 mm</a:t>
            </a:r>
            <a:r>
              <a:rPr lang="en-US" sz="1600" dirty="0" smtClean="0"/>
              <a:t>.</a:t>
            </a:r>
          </a:p>
        </p:txBody>
      </p:sp>
      <p:pic>
        <p:nvPicPr>
          <p:cNvPr id="3" name="Picture 2" descr="WhatsApp Image 2019-02-01 at 09.24.58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229" y="836712"/>
            <a:ext cx="2540001" cy="227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8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204" y="908720"/>
            <a:ext cx="2232248" cy="2978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do I enjoy?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Moritz Guthoff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4096448"/>
            <a:ext cx="3773914" cy="1672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160748"/>
            <a:ext cx="2091086" cy="2994177"/>
          </a:xfrm>
          <a:prstGeom prst="rect">
            <a:avLst/>
          </a:prstGeom>
        </p:spPr>
      </p:pic>
      <p:pic>
        <p:nvPicPr>
          <p:cNvPr id="11" name="Picture 10" descr="editada 2(1)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508" y="2960948"/>
            <a:ext cx="3170186" cy="3292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1052736"/>
            <a:ext cx="1944216" cy="2438565"/>
          </a:xfrm>
          <a:prstGeom prst="rect">
            <a:avLst/>
          </a:prstGeom>
        </p:spPr>
      </p:pic>
      <p:pic>
        <p:nvPicPr>
          <p:cNvPr id="12" name="Picture 11" descr="Photo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16" y="2600908"/>
            <a:ext cx="1639466" cy="1718070"/>
          </a:xfrm>
          <a:prstGeom prst="rect">
            <a:avLst/>
          </a:prstGeom>
        </p:spPr>
      </p:pic>
      <p:pic>
        <p:nvPicPr>
          <p:cNvPr id="3" name="Picture 2" descr="20190130_221234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004" y="4851539"/>
            <a:ext cx="2471767" cy="1853825"/>
          </a:xfrm>
          <a:prstGeom prst="rect">
            <a:avLst/>
          </a:prstGeom>
        </p:spPr>
      </p:pic>
      <p:pic>
        <p:nvPicPr>
          <p:cNvPr id="5" name="Picture 4" descr="20190130_221513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48" y="1412776"/>
            <a:ext cx="2593244" cy="11881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91562" y="4124328"/>
            <a:ext cx="2160241" cy="1417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450" y="3753036"/>
            <a:ext cx="1274926" cy="226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5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Y_PowerPoint_4x3_en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DESY_PowerPoint_4x3_en.potx" id="{51754F12-845D-420B-AB53-6ECE258B1142}" vid="{4CCF466B-B80F-4A2E-A28E-BB841104F7FB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DESY_PowerPoint_4x3_en.potx</Template>
  <TotalTime>5106</TotalTime>
  <Words>400</Words>
  <Application>Microsoft Macintosh PowerPoint</Application>
  <PresentationFormat>On-screen Show (4:3)</PresentationFormat>
  <Paragraphs>102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DESY_PowerPoint_4x3_en</vt:lpstr>
      <vt:lpstr>Equation</vt:lpstr>
      <vt:lpstr>Detecting things to measure stuff</vt:lpstr>
      <vt:lpstr>Journeyman years I</vt:lpstr>
      <vt:lpstr>Journeyman years II</vt:lpstr>
      <vt:lpstr>Diamond radiation damage</vt:lpstr>
      <vt:lpstr>Luminosity measurement</vt:lpstr>
      <vt:lpstr>Work related to Tracker upgrade</vt:lpstr>
      <vt:lpstr>An actually useful measurement</vt:lpstr>
      <vt:lpstr>What else do I enjoy?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DESY</dc:title>
  <dc:creator>DESY</dc:creator>
  <cp:lastModifiedBy>Moritz Guthoff</cp:lastModifiedBy>
  <cp:revision>91</cp:revision>
  <dcterms:created xsi:type="dcterms:W3CDTF">2017-05-24T19:04:53Z</dcterms:created>
  <dcterms:modified xsi:type="dcterms:W3CDTF">2019-02-01T10:14:44Z</dcterms:modified>
</cp:coreProperties>
</file>