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14"/>
  </p:notesMasterIdLst>
  <p:handoutMasterIdLst>
    <p:handoutMasterId r:id="rId15"/>
  </p:handoutMasterIdLst>
  <p:sldIdLst>
    <p:sldId id="256" r:id="rId4"/>
    <p:sldId id="259" r:id="rId5"/>
    <p:sldId id="261" r:id="rId6"/>
    <p:sldId id="262" r:id="rId7"/>
    <p:sldId id="263" r:id="rId8"/>
    <p:sldId id="265" r:id="rId9"/>
    <p:sldId id="267" r:id="rId10"/>
    <p:sldId id="270" r:id="rId11"/>
    <p:sldId id="268" r:id="rId12"/>
    <p:sldId id="269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643"/>
  </p:normalViewPr>
  <p:slideViewPr>
    <p:cSldViewPr snapToGrid="0" snapToObjects="1">
      <p:cViewPr>
        <p:scale>
          <a:sx n="80" d="100"/>
          <a:sy n="80" d="100"/>
        </p:scale>
        <p:origin x="15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56EE9B-F28A-B943-A2F9-00BECD1C3B4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159412" cy="256711"/>
          </a:xfrm>
          <a:prstGeom prst="rect">
            <a:avLst/>
          </a:prstGeom>
          <a:noFill/>
          <a:ln>
            <a:noFill/>
          </a:ln>
        </p:spPr>
        <p:txBody>
          <a:bodyPr wrap="none" lIns="78903" tIns="39452" rIns="78903" bIns="39452" anchorCtr="0" compatLnSpc="0">
            <a:spAutoFit/>
          </a:bodyPr>
          <a:lstStyle/>
          <a:p>
            <a:pPr hangingPunct="0">
              <a:defRPr sz="1400"/>
            </a:pPr>
            <a:endParaRPr lang="en-US" sz="1200">
              <a:latin typeface="Liberation Sans" pitchFamily="18"/>
              <a:ea typeface="Tahoma" pitchFamily="2"/>
              <a:cs typeface="Lohit Devanagar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EEDB4-E673-AE45-84C7-D494872EDBE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6698556" y="0"/>
            <a:ext cx="159412" cy="256711"/>
          </a:xfrm>
          <a:prstGeom prst="rect">
            <a:avLst/>
          </a:prstGeom>
          <a:noFill/>
          <a:ln>
            <a:noFill/>
          </a:ln>
        </p:spPr>
        <p:txBody>
          <a:bodyPr wrap="none" lIns="78903" tIns="39452" rIns="78903" bIns="39452" anchorCtr="0" compatLnSpc="0">
            <a:spAutoFit/>
          </a:bodyPr>
          <a:lstStyle/>
          <a:p>
            <a:pPr algn="r" hangingPunct="0">
              <a:defRPr sz="1400"/>
            </a:pPr>
            <a:endParaRPr lang="en-US" sz="1200">
              <a:latin typeface="Liberation Sans" pitchFamily="18"/>
              <a:ea typeface="Tahoma" pitchFamily="2"/>
              <a:cs typeface="Lohit Devanagar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00ECFB-09E4-1647-B322-B695FA157CF9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887141"/>
            <a:ext cx="159412" cy="256711"/>
          </a:xfrm>
          <a:prstGeom prst="rect">
            <a:avLst/>
          </a:prstGeom>
          <a:noFill/>
          <a:ln>
            <a:noFill/>
          </a:ln>
        </p:spPr>
        <p:txBody>
          <a:bodyPr wrap="none" lIns="78903" tIns="39452" rIns="78903" bIns="39452" anchor="b" anchorCtr="0" compatLnSpc="0">
            <a:spAutoFit/>
          </a:bodyPr>
          <a:lstStyle/>
          <a:p>
            <a:pPr hangingPunct="0">
              <a:defRPr sz="1400"/>
            </a:pPr>
            <a:endParaRPr lang="en-US" sz="1200">
              <a:latin typeface="Liberation Sans" pitchFamily="18"/>
              <a:ea typeface="Tahoma" pitchFamily="2"/>
              <a:cs typeface="Lohit Devanagar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66D095-41C4-5A40-8215-8954190BEE5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5997019" y="8887141"/>
            <a:ext cx="860949" cy="256711"/>
          </a:xfrm>
          <a:prstGeom prst="rect">
            <a:avLst/>
          </a:prstGeom>
          <a:noFill/>
          <a:ln>
            <a:noFill/>
          </a:ln>
        </p:spPr>
        <p:txBody>
          <a:bodyPr wrap="none" lIns="78903" tIns="39452" rIns="78903" bIns="39452" anchor="b" anchorCtr="0" compatLnSpc="0">
            <a:spAutoFit/>
          </a:bodyPr>
          <a:lstStyle/>
          <a:p>
            <a:pPr algn="r" hangingPunct="0">
              <a:defRPr sz="1400"/>
            </a:pPr>
            <a:fld id="{1686F303-E719-3144-A57B-539F4C671F35}" type="slidenum">
              <a:t>‹#›</a:t>
            </a:fld>
            <a:endParaRPr lang="en-US" sz="1200">
              <a:latin typeface="Liberation Sans" pitchFamily="18"/>
              <a:ea typeface="Tahoma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48148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7B80D-6B5B-314E-899C-6A3C2A6BAF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8318F3-50A4-7D44-8B2D-2B45343D4CD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BE04F5B-985C-7245-8404-17D4D8BD137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E8139-91C7-FE43-B20F-093256822D59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BA41D-EE52-1D43-9900-0DA91032DF4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B49C5-834F-1D4E-BF79-10499CCF3C9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sp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8D9B8313-1479-1B42-A81F-B2987EDE34D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1A8F9-8772-9E42-BC1C-5DB182DA69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58D5BC40-1B0C-5F46-83CE-C90E8964FD92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68E32C-5207-A242-96FE-5B3E60C559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8FBFDA-C1CF-F84C-9D57-B22334DE1D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1A8F9-8772-9E42-BC1C-5DB182DA692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spAutoFit/>
          </a:bodyPr>
          <a:lstStyle/>
          <a:p>
            <a:pPr lvl="0"/>
            <a:fld id="{58D5BC40-1B0C-5F46-83CE-C90E8964FD92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68E32C-5207-A242-96FE-5B3E60C559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8FBFDA-C1CF-F84C-9D57-B22334DE1D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1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D31F-50D2-124C-BC71-032F40ADA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4D3446-6617-C944-AB65-5CB7BEDC4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19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D14F-4A76-A548-BD5C-5DDCBE608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63815-16C7-4A4C-B5C1-4CEA5BB21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55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C0C990-B0CE-8F4F-AAA1-72677A2AC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05B051-DCA0-EE4E-BCEE-94B8821D3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9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852AB-F8CC-264C-B385-212F39DBE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B938F-FB9F-574F-8F58-F6C5E125F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4853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66C0A-BC6F-EF47-B2F7-5358249D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50F1-3C37-B148-8C71-D822360F5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4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D8ACE-A129-2345-A173-EDA5CF17C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75FCE-F2A2-2744-8623-439D9DA5B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351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9A7DC-59CD-034A-A8EE-27D3F26CD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4F790-F607-F44C-BD99-F6B106C4A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7CF8E-9446-394F-AB90-C15F494950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537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26604-2FC1-E045-BEB2-F839376B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98490-65EE-B045-B823-0C6CFBF0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BCE91-0CEA-0A43-AC69-7F548CE90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273D83-208B-6D42-BC45-281524D88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3CC45C-F157-6248-85E5-9A2D497F3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201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E8B76-659D-CA40-AC25-8FBEBC704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920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134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466AA-53A3-C248-B5B5-24DB456AD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A0AD9-2DCB-B343-AFCB-C81755DC8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5D91D0-DCE7-A542-A260-C66EDE79D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67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49B1E-05F3-4B43-B16A-9800A92A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C2123-AC8D-404E-A694-F7ADCDCDB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834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304A-12EE-1442-973F-6C87B75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7BC41A-8A70-9B4A-A5C2-21BDF971B9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0BA489-F6BA-214F-BD70-B7F27A972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772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85E9A-D387-3749-91B4-2DF5AF764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6D4AB-75BD-674C-8FD2-04A4AF051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435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EF7F79-84FF-ED47-9748-EAD80C00B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F10FD-B7FC-DC4A-A2EE-9C1F35A45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116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3EF3-ADFB-8C40-AF64-E927F1DD9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BD7F70-9FBF-534C-BD23-5CE21131E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329B-6691-B84F-B817-BA4AC53E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04D5-B984-1A46-8061-9CB2CA8C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Patrick Fuhrmann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3E644-0A0B-B243-8C07-D6BE91C2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BAEEC1-8987-844A-891D-849638CCFAA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8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3E03-C582-FB49-B58D-94EFC8F4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51E18-5926-D84C-B9D7-5634C26AC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2D1C5-62AF-654A-8B0B-D46DBC8B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FC6D7-EBB6-3E4B-A3F8-301B1EFE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Patrick Fuhrmann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671DC-0B6D-4B4E-9C0A-3F37DC742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1A0037-94CB-7A4B-8A63-D8255B9652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175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E24B8-3233-F546-BB55-B486AE385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D1078-8AF4-C747-89F9-9A347ED26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B5282-EAE9-3548-969A-C080B759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48BA7-E358-AF41-B556-2FB0EC992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Patrick Fuhrmann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D27B3-6D67-B642-B71F-9CF03FB86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D1C37A-91A1-CE4F-8B24-53D1530A76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81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41565-DCE7-D849-B575-3F36E2E8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5A30-B040-C14D-816B-340E6B921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3976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E5DE37-F6C6-AE4A-962B-22A9CD8CA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39766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1FE9E-A20B-8B4F-8978-454EAFCD8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7B8B2-73D1-0D48-9254-ED6B02C6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Patrick Fuhrmann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169F9-3189-2C40-8C2C-21312FEB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F309F3-D8F6-3B45-A0D2-27620E53474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53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F68F6-F31A-7F4F-A07A-8639AD57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DCCF3-30E3-E04F-9F2A-5312B943BC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12548-3DA0-A648-B652-C21521A1C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DB1AA-FD9F-114D-A5DD-69E19B383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68733B-BE2F-704C-AEB8-DF43B04A1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8DD54-C270-A94F-9B23-D375E2EBB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CC5439-D2C7-0F45-B407-B9C23F91A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Patrick Fuhrmann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A13D4D-477E-5845-B215-3E7D9DEC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EB179F0-DA1A-BA41-9C7E-5B025CD510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91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5A688-9A8A-0447-9004-18EBF741F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8ABE5E-A8B4-7344-9604-158B2E90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67E09-113B-7D48-BE06-CFCAF19A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Patrick Fuhrmann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AF526-9F5A-1648-B1F2-98DD6316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AB3269-6488-EC43-A26B-97112282A37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897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9BF40-C251-B242-AEC4-EB3906299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3A1916-6CBD-B742-AEE6-0EE20660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Patrick Fuhrmann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3CAE6-17F5-8A49-BF37-AB7DA6A09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9E1EEE-4213-C64C-A8C6-08829A11A2E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95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ED9A3-63E5-2D46-8007-6BEBF6DB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DCF9A-A945-914D-902D-52D30511C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60511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67D93-86DF-C54C-8788-610A98152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3874-C09F-454C-898E-E097267EE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EBBD44-DCB1-334B-8155-A02198F2D3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A2B2E-F729-0A4A-8C7D-C0D62AF01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1D569-1075-8C45-BA75-4340D061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Patrick Fuhrmann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96FCF-F890-D74A-B242-127B2E440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FAB14F-667A-8C4D-8670-189C61A5CD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271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C51B8-C47A-8642-9B40-2B64625FD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1CC9A-2746-2B48-9A1C-28A91E355B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7E31D-E025-C049-84F6-C276EF927C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AB9A9-15AA-2747-91E9-C988C3B9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6713D-0250-6941-B324-BBDA5030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Patrick Fuhrmann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7A192-6710-A040-81FA-489B7B05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BFE7FC-A9C6-0B4C-AA6A-5481682737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913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1F41-3F0B-D949-B685-08483B11E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D757D-0142-8C44-894D-79B5DD864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44C41-025E-BB41-ACEC-F875EC30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9081C-12F1-0349-867E-D79E03228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Patrick Fuhrmann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B4A9B-8EA3-6C42-BB5C-C4C5F3BE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4A34E2-9380-E141-A0E9-4A3B0F631C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57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AACB8A-F8CA-0848-93FC-9E04974703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30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9FD85-2261-4E41-9F24-9098412E9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86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9FBDB-5DD9-5442-B6ED-021DE6FEC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A0D54-D04D-3F4B-8511-5E218EE1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Patrick Fuhrmann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E2F4F-0420-A446-895D-F8F0FDD0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1EA0D0-F7C7-AA49-84E1-BDD8AC791A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E9EBB-6922-554B-8879-955CA5AE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89D24-12EE-4C41-8EA3-AAF9E22A36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7F8AE0-A298-9846-B77F-9BDFA7CC0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45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E7166-8E54-0943-894C-57DC74C4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52745-0F73-5149-BE67-58FBD0DAF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761E2-B5A9-BF4E-B78C-FA95B420F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553A4-BFB3-6C4D-8A3B-3FC01FC4A7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E8804-5132-F342-B70B-791D53FA5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14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852E1-384D-3E4C-88C2-453D54C60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497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082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00B33-C27F-5D43-BB54-9D4F1554B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11262-7BA5-E84E-B99D-8263907C7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5BD43-6129-8742-A508-851F761AA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572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AF50-EC48-1747-AA1F-D5C78A042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81A19A-D6D7-8940-A1E4-01987D54E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7730A-6E40-F340-A2DD-422F1E71E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20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4EDB43-E673-8A46-80A2-CDC3DA4B5C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67C08-E60B-674A-95B5-4632725082E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4DA66-7056-BA48-B1BA-0BE52E954D0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1888E-9B83-2946-B1B1-62560AB0B6A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6960" y="6247440"/>
            <a:ext cx="2898000" cy="47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r>
              <a:rPr lang="en-US"/>
              <a:t>Patrick Fuhrmann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BFA1C-D50B-B243-BB58-36C4E642B70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sp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DEB5001B-2AE7-AB49-B12D-515BEF8F787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hangingPunct="1">
        <a:lnSpc>
          <a:spcPct val="100000"/>
        </a:lnSpc>
        <a:tabLst/>
        <a:defRPr lang="en-US" sz="1800" b="0" i="0" u="none" strike="noStrike" kern="1200" cap="none" spc="0" baseline="0">
          <a:ln>
            <a:noFill/>
          </a:ln>
          <a:solidFill>
            <a:srgbClr val="0C377B"/>
          </a:solidFill>
          <a:highlight>
            <a:scrgbClr r="0" g="0" b="0">
              <a:alpha val="0"/>
            </a:scrgbClr>
          </a:highlight>
          <a:latin typeface="Arial"/>
          <a:ea typeface="Tahoma" pitchFamily="2"/>
        </a:defRPr>
      </a:lvl1pPr>
    </p:titleStyle>
    <p:bodyStyle>
      <a:lvl1pPr marL="0" marR="0" indent="0" algn="l" hangingPunct="1">
        <a:lnSpc>
          <a:spcPct val="100000"/>
        </a:lnSpc>
        <a:spcBef>
          <a:spcPts val="1417"/>
        </a:spcBef>
        <a:spcAft>
          <a:spcPts val="0"/>
        </a:spcAft>
        <a:tabLst/>
        <a:defRPr lang="en-US" sz="3000" b="0" i="0" u="none" strike="noStrike" kern="1200" cap="none" spc="0" baseline="0">
          <a:ln>
            <a:noFill/>
          </a:ln>
          <a:solidFill>
            <a:srgbClr val="0C377B"/>
          </a:solidFill>
          <a:highlight>
            <a:scrgbClr r="0" g="0" b="0">
              <a:alpha val="0"/>
            </a:scrgbClr>
          </a:highlight>
          <a:latin typeface="Arial"/>
          <a:ea typeface="Tahoma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75226E-8BAB-1C44-8E57-48C6B6DB53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6120" y="-8280"/>
            <a:ext cx="12191760" cy="3235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AB6399E-DE35-BA47-96B3-94AF28EEC6E1}"/>
              </a:ext>
            </a:extLst>
          </p:cNvPr>
          <p:cNvSpPr txBox="1">
            <a:spLocks noGrp="1"/>
          </p:cNvSpPr>
          <p:nvPr>
            <p:ph type="title" sz="quarter" idx="4294967295"/>
          </p:nvPr>
        </p:nvSpPr>
        <p:spPr>
          <a:xfrm>
            <a:off x="407880" y="349560"/>
            <a:ext cx="11375640" cy="20313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EEEEEE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  <a:t>DESY Contributions</a:t>
            </a:r>
            <a:br>
              <a:rPr lang="en-US" sz="4800" b="1" dirty="0">
                <a:solidFill>
                  <a:srgbClr val="EEEEEE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</a:br>
            <a:r>
              <a:rPr lang="en-US" sz="3600" b="1" dirty="0">
                <a:solidFill>
                  <a:srgbClr val="EEEEEE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  <a:t>PAHN-PAN Task Area 3</a:t>
            </a:r>
            <a:br>
              <a:rPr lang="en-US" sz="4800" b="1" dirty="0">
                <a:solidFill>
                  <a:srgbClr val="EEEEEE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</a:br>
            <a:endParaRPr lang="en-US" sz="4800" b="1" dirty="0">
              <a:solidFill>
                <a:srgbClr val="EEEEEE"/>
              </a:solidFill>
              <a:highlight>
                <a:scrgbClr r="0" g="0" b="0">
                  <a:alpha val="0"/>
                </a:scrgbClr>
              </a:highlight>
              <a:latin typeface="Arial"/>
              <a:ea typeface="Tahoma" pitchFamily="2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B314B677-F583-9A4C-8CED-93B47E406BA8}"/>
              </a:ext>
            </a:extLst>
          </p:cNvPr>
          <p:cNvSpPr txBox="1">
            <a:spLocks noGrp="1"/>
          </p:cNvSpPr>
          <p:nvPr>
            <p:ph type="subTitle" sz="quarter" idx="4294967295"/>
          </p:nvPr>
        </p:nvSpPr>
        <p:spPr>
          <a:xfrm>
            <a:off x="407880" y="2334960"/>
            <a:ext cx="11375640" cy="9592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indent="0" algn="ctr" hangingPunct="0">
              <a:buNone/>
            </a:pPr>
            <a:r>
              <a:rPr lang="en-US" b="1" dirty="0">
                <a:highlight>
                  <a:scrgbClr r="0" g="0" b="0">
                    <a:alpha val="0"/>
                  </a:scrgbClr>
                </a:highlight>
              </a:rPr>
              <a:t>Data analysis procedures and services </a:t>
            </a:r>
            <a:endParaRPr lang="en-US" sz="3200" dirty="0">
              <a:highlight>
                <a:scrgbClr r="0" g="0" b="0">
                  <a:alpha val="0"/>
                </a:scrgbClr>
              </a:highlight>
            </a:endParaRPr>
          </a:p>
          <a:p>
            <a:pPr marL="0" indent="0" algn="ctr" hangingPunct="0"/>
            <a:endParaRPr lang="en-US" sz="3200" dirty="0">
              <a:highlight>
                <a:scrgbClr r="0" g="0" b="0">
                  <a:alpha val="0"/>
                </a:scrgbClr>
              </a:highlight>
              <a:latin typeface="Liberation Sans" pitchFamily="18"/>
              <a:ea typeface="Tahoma" pitchFamily="2"/>
            </a:endParaRP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046364DF-5277-FD43-BB18-7C3FF99379F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14360" y="4096800"/>
            <a:ext cx="11369160" cy="6998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  <a:t>PAHN-PAN  Meeting, August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B05B4-4463-F04A-B0DC-EEF84467B0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347119" y="3491279"/>
            <a:ext cx="1778400" cy="17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4579F-0363-CD40-873E-A7392A13F3B7}"/>
              </a:ext>
            </a:extLst>
          </p:cNvPr>
          <p:cNvSpPr txBox="1">
            <a:spLocks/>
          </p:cNvSpPr>
          <p:nvPr/>
        </p:nvSpPr>
        <p:spPr>
          <a:xfrm>
            <a:off x="407880" y="349560"/>
            <a:ext cx="11375640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009FD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  <a:t>Current status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D9B85-3C6D-E64C-8EDB-6ED6CA14F2FE}"/>
              </a:ext>
            </a:extLst>
          </p:cNvPr>
          <p:cNvSpPr txBox="1"/>
          <p:nvPr/>
        </p:nvSpPr>
        <p:spPr>
          <a:xfrm>
            <a:off x="510145" y="1104698"/>
            <a:ext cx="113756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Computing Low level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All services are implemented and available in pre-production and production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As those services are interfacing real hardware, so a financial plan has to be worked on before those services can be made available beyond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Analytics High Level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Most high level services are either under development or are evaluated.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DESY IT is building a new group (RIC) bringing those services into production (HIFIC, </a:t>
            </a:r>
            <a:r>
              <a:rPr lang="en-US" sz="2000" dirty="0" err="1"/>
              <a:t>PaNOSC</a:t>
            </a:r>
            <a:r>
              <a:rPr lang="en-US" sz="2000" dirty="0"/>
              <a:t>, ...)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Data Services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Knowledge is available (mostly in the dCache team) for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000" dirty="0"/>
              <a:t>FTS and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000" dirty="0"/>
              <a:t>RUCIO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To operate those services in production, human resource would need to be provided.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35F60-1FEE-5D4A-9424-820FF0F0F7CB}"/>
              </a:ext>
            </a:extLst>
          </p:cNvPr>
          <p:cNvSpPr txBox="1"/>
          <p:nvPr/>
        </p:nvSpPr>
        <p:spPr>
          <a:xfrm>
            <a:off x="143063" y="6398801"/>
            <a:ext cx="782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PAHN PAN Meeting,   Aug 22, 2019   Hamburg                                      Patrick Fuhrmann, DESY Contribution</a:t>
            </a:r>
          </a:p>
        </p:txBody>
      </p:sp>
    </p:spTree>
    <p:extLst>
      <p:ext uri="{BB962C8B-B14F-4D97-AF65-F5344CB8AC3E}">
        <p14:creationId xmlns:p14="http://schemas.microsoft.com/office/powerpoint/2010/main" val="775162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4579F-0363-CD40-873E-A7392A13F3B7}"/>
              </a:ext>
            </a:extLst>
          </p:cNvPr>
          <p:cNvSpPr txBox="1">
            <a:spLocks/>
          </p:cNvSpPr>
          <p:nvPr/>
        </p:nvSpPr>
        <p:spPr>
          <a:xfrm>
            <a:off x="407880" y="268828"/>
            <a:ext cx="11375640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009FD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  <a:t>Data Analysis Procedures and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38E9B-4407-494D-ADF3-EE2D680BF5DC}"/>
              </a:ext>
            </a:extLst>
          </p:cNvPr>
          <p:cNvSpPr txBox="1"/>
          <p:nvPr/>
        </p:nvSpPr>
        <p:spPr>
          <a:xfrm>
            <a:off x="368124" y="787529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 Level Objectives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D9B85-3C6D-E64C-8EDB-6ED6CA14F2FE}"/>
              </a:ext>
            </a:extLst>
          </p:cNvPr>
          <p:cNvSpPr txBox="1"/>
          <p:nvPr/>
        </p:nvSpPr>
        <p:spPr>
          <a:xfrm>
            <a:off x="407881" y="1313872"/>
            <a:ext cx="1098899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consolidation of interfaces to virtualized compute resources (cloud interfaces), based on established industry standards.</a:t>
            </a:r>
            <a:br>
              <a:rPr lang="de-DE" dirty="0"/>
            </a:br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1F103-CEA4-6E41-B801-8B21F486B12E}"/>
              </a:ext>
            </a:extLst>
          </p:cNvPr>
          <p:cNvSpPr txBox="1"/>
          <p:nvPr/>
        </p:nvSpPr>
        <p:spPr>
          <a:xfrm>
            <a:off x="407880" y="2081799"/>
            <a:ext cx="8141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Expected benefits for Infrastructure Providers and Science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CA1A7F-2A8B-284B-B7DD-AB9FFF370A29}"/>
              </a:ext>
            </a:extLst>
          </p:cNvPr>
          <p:cNvSpPr txBox="1"/>
          <p:nvPr/>
        </p:nvSpPr>
        <p:spPr>
          <a:xfrm>
            <a:off x="407881" y="2609709"/>
            <a:ext cx="109889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This approach allows</a:t>
            </a:r>
            <a:br>
              <a:rPr lang="de-DE" dirty="0"/>
            </a:br>
            <a:endParaRPr lang="de-D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54507B-1747-AA44-A470-8FB370AD099A}"/>
              </a:ext>
            </a:extLst>
          </p:cNvPr>
          <p:cNvSpPr txBox="1"/>
          <p:nvPr/>
        </p:nvSpPr>
        <p:spPr>
          <a:xfrm>
            <a:off x="601205" y="3027451"/>
            <a:ext cx="109889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Infrastructure Providers </a:t>
            </a:r>
            <a:r>
              <a:rPr lang="en-US" sz="2400" dirty="0"/>
              <a:t>to efficiently operate the underlying hardware, tools and services, independently of the user group or scientific communities using them.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to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efficiently share </a:t>
            </a:r>
            <a:r>
              <a:rPr lang="en-US" sz="2400" dirty="0"/>
              <a:t>resources based on the actually usage and not on fixed segmentation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limiting the impact on hardware downtimes due to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maintenance or failures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Communities to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easily port their frameworks </a:t>
            </a:r>
            <a:r>
              <a:rPr lang="en-US" sz="2400" dirty="0"/>
              <a:t>to other cloud based infrastructures, including private and public clouds themselves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Providers and Scientists to benefit from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improvements developed by industry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Students to use their knowledge when applying for jobs in industry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952286-7C7D-404F-AD04-DA4F5042B20A}"/>
              </a:ext>
            </a:extLst>
          </p:cNvPr>
          <p:cNvSpPr txBox="1"/>
          <p:nvPr/>
        </p:nvSpPr>
        <p:spPr>
          <a:xfrm>
            <a:off x="143063" y="6398801"/>
            <a:ext cx="782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PAHN PAN Meeting,   Aug 22, 2019   Hamburg                                      Patrick Fuhrmann, DESY Contribution</a:t>
            </a:r>
          </a:p>
        </p:txBody>
      </p:sp>
    </p:spTree>
    <p:extLst>
      <p:ext uri="{BB962C8B-B14F-4D97-AF65-F5344CB8AC3E}">
        <p14:creationId xmlns:p14="http://schemas.microsoft.com/office/powerpoint/2010/main" val="1598841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4579F-0363-CD40-873E-A7392A13F3B7}"/>
              </a:ext>
            </a:extLst>
          </p:cNvPr>
          <p:cNvSpPr txBox="1">
            <a:spLocks/>
          </p:cNvSpPr>
          <p:nvPr/>
        </p:nvSpPr>
        <p:spPr>
          <a:xfrm>
            <a:off x="394628" y="264894"/>
            <a:ext cx="11375640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009FD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  <a:t>Data Analysis Procedures and Services (Cont.)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38E9B-4407-494D-ADF3-EE2D680BF5DC}"/>
              </a:ext>
            </a:extLst>
          </p:cNvPr>
          <p:cNvSpPr txBox="1"/>
          <p:nvPr/>
        </p:nvSpPr>
        <p:spPr>
          <a:xfrm>
            <a:off x="360762" y="731193"/>
            <a:ext cx="5416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 to be performed (very high level)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D9B85-3C6D-E64C-8EDB-6ED6CA14F2FE}"/>
              </a:ext>
            </a:extLst>
          </p:cNvPr>
          <p:cNvSpPr txBox="1"/>
          <p:nvPr/>
        </p:nvSpPr>
        <p:spPr>
          <a:xfrm>
            <a:off x="394628" y="1212869"/>
            <a:ext cx="109889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DESY IT will offer standard interfaces at different levels of abstraction (Open Stack with VMs, Kubernetes with Containers, Notebooks, </a:t>
            </a:r>
            <a:r>
              <a:rPr lang="en-US" sz="2400" dirty="0" err="1"/>
              <a:t>etc</a:t>
            </a:r>
            <a:r>
              <a:rPr lang="en-US" sz="2400" dirty="0"/>
              <a:t>) into their virtualized computing infrastructure.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Detailed accounting for CPU cycles and storage will be provided.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Common SSO with German and EU Institution as well as Experiment Frameworks will be provided (EGI, HIFIS, WLCG, BELLE)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400" dirty="0"/>
              <a:t>Interfacing Data Transfer Services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Members of DESY IT and scientists of the different scientific groups need to collaborate to adapt the science specific frameworks to the underlying standard cloud interfaces.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DESY IT will integrate local resources with the European Open Science Cloud (EOSC) and with HGF HIFIS.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DESY IT will provide high performance access of Cloud Compute resources to the data lakes.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C86DF1-3FC6-1247-85CC-EBBA9B748BE7}"/>
              </a:ext>
            </a:extLst>
          </p:cNvPr>
          <p:cNvSpPr txBox="1"/>
          <p:nvPr/>
        </p:nvSpPr>
        <p:spPr>
          <a:xfrm>
            <a:off x="143063" y="6398801"/>
            <a:ext cx="782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PAHN PAN Meeting,   Aug 22, 2019   Hamburg                                      Patrick Fuhrmann, DESY Contribution</a:t>
            </a:r>
          </a:p>
        </p:txBody>
      </p:sp>
    </p:spTree>
    <p:extLst>
      <p:ext uri="{BB962C8B-B14F-4D97-AF65-F5344CB8AC3E}">
        <p14:creationId xmlns:p14="http://schemas.microsoft.com/office/powerpoint/2010/main" val="256681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4579F-0363-CD40-873E-A7392A13F3B7}"/>
              </a:ext>
            </a:extLst>
          </p:cNvPr>
          <p:cNvSpPr txBox="1">
            <a:spLocks/>
          </p:cNvSpPr>
          <p:nvPr/>
        </p:nvSpPr>
        <p:spPr>
          <a:xfrm>
            <a:off x="407880" y="349560"/>
            <a:ext cx="11375640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009FD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  <a:t>Data Analysis Procedures and Services (Cont.)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38E9B-4407-494D-ADF3-EE2D680BF5DC}"/>
              </a:ext>
            </a:extLst>
          </p:cNvPr>
          <p:cNvSpPr txBox="1"/>
          <p:nvPr/>
        </p:nvSpPr>
        <p:spPr>
          <a:xfrm>
            <a:off x="368124" y="967409"/>
            <a:ext cx="481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Work done and first steps / Examples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D9B85-3C6D-E64C-8EDB-6ED6CA14F2FE}"/>
              </a:ext>
            </a:extLst>
          </p:cNvPr>
          <p:cNvSpPr txBox="1"/>
          <p:nvPr/>
        </p:nvSpPr>
        <p:spPr>
          <a:xfrm>
            <a:off x="407880" y="1536796"/>
            <a:ext cx="113756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UVIC already runs VMs on the DESY Open Stack infrastructure, operated as </a:t>
            </a:r>
            <a:r>
              <a:rPr lang="en-US" sz="2000" dirty="0" err="1"/>
              <a:t>HTCondor</a:t>
            </a:r>
            <a:r>
              <a:rPr lang="en-US" sz="2000" dirty="0"/>
              <a:t> worker nodes and connected to the UVIC central </a:t>
            </a:r>
            <a:r>
              <a:rPr lang="en-US" sz="2000" dirty="0" err="1"/>
              <a:t>HTCondor</a:t>
            </a:r>
            <a:r>
              <a:rPr lang="en-US" sz="2000" dirty="0"/>
              <a:t> system. DESY is only one of many virtualized node providers.  ATLAS and BELLE jobs are submitted to the central </a:t>
            </a:r>
            <a:r>
              <a:rPr lang="en-US" sz="2000" dirty="0" err="1"/>
              <a:t>HTCondor</a:t>
            </a:r>
            <a:r>
              <a:rPr lang="en-US" sz="2000" dirty="0"/>
              <a:t> system, not to DESY directly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CMS already submits pilot jobs to the DESY </a:t>
            </a:r>
            <a:r>
              <a:rPr lang="en-US" sz="2000" dirty="0" err="1"/>
              <a:t>HTCondor</a:t>
            </a:r>
            <a:r>
              <a:rPr lang="en-US" sz="2000" dirty="0"/>
              <a:t> system. Those jobs themselves become </a:t>
            </a:r>
            <a:r>
              <a:rPr lang="en-US" sz="2000" dirty="0" err="1"/>
              <a:t>HTCondor</a:t>
            </a:r>
            <a:r>
              <a:rPr lang="en-US" sz="2000" dirty="0"/>
              <a:t> worker nodes connected to a central CMS </a:t>
            </a:r>
            <a:r>
              <a:rPr lang="en-US" sz="2000" dirty="0" err="1"/>
              <a:t>HTCondor</a:t>
            </a:r>
            <a:r>
              <a:rPr lang="en-US" sz="2000" dirty="0"/>
              <a:t> scheduler. Those work nodes could be operated directly on the Open Stack instance, similarly to the UVIC example.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The DESY </a:t>
            </a:r>
            <a:r>
              <a:rPr lang="en-US" sz="2000" dirty="0" err="1"/>
              <a:t>HTCondor</a:t>
            </a:r>
            <a:r>
              <a:rPr lang="en-US" sz="2000" dirty="0"/>
              <a:t> system, based on real hardware, can be elastically extended to the DESY OpenStack instance to dynamically adjust for different work loads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ATLAS submits pilot jobs to </a:t>
            </a:r>
            <a:r>
              <a:rPr lang="en-US" sz="2000" dirty="0" err="1"/>
              <a:t>HTCondor</a:t>
            </a:r>
            <a:r>
              <a:rPr lang="en-US" sz="2000" dirty="0"/>
              <a:t> systems, which only fetch the actually payload from a central job fabric. Those </a:t>
            </a:r>
            <a:r>
              <a:rPr lang="en-US" sz="2000" dirty="0" err="1"/>
              <a:t>HTCondor</a:t>
            </a:r>
            <a:r>
              <a:rPr lang="en-US" sz="2000" dirty="0"/>
              <a:t>  worker nodes could be replaced by pre provisioned container managed by Kubernetes. The </a:t>
            </a:r>
            <a:r>
              <a:rPr lang="en-US" sz="2000" dirty="0" err="1"/>
              <a:t>HTCondor</a:t>
            </a:r>
            <a:r>
              <a:rPr lang="en-US" sz="2000" dirty="0"/>
              <a:t> scheduler is not necessary to operate the pilot infrastructure.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 err="1"/>
              <a:t>Jupyter</a:t>
            </a:r>
            <a:r>
              <a:rPr lang="en-US" sz="2000" dirty="0"/>
              <a:t> </a:t>
            </a:r>
            <a:r>
              <a:rPr lang="en-US" sz="2000" dirty="0" err="1"/>
              <a:t>Hup</a:t>
            </a:r>
            <a:r>
              <a:rPr lang="en-US" sz="2000" dirty="0"/>
              <a:t> provided on </a:t>
            </a:r>
            <a:r>
              <a:rPr lang="en-US" sz="2000" dirty="0" err="1"/>
              <a:t>HTCondor</a:t>
            </a:r>
            <a:r>
              <a:rPr lang="en-US" sz="2000" dirty="0"/>
              <a:t> and SLURM (including GPU access)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Evaluation: BELLE is running </a:t>
            </a:r>
            <a:r>
              <a:rPr lang="en-US" sz="2000" dirty="0" err="1"/>
              <a:t>Jupyter</a:t>
            </a:r>
            <a:r>
              <a:rPr lang="en-US" sz="2000" dirty="0"/>
              <a:t> notebooks with an evaluation Spark cluster. A Spark adapter already exists to work on ROOT files. Although the Spark cluster is still operated on real hardware, DESY IT already provides HEAT templates to build such a cluster on our OpenStack instance.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35F60-1FEE-5D4A-9424-820FF0F0F7CB}"/>
              </a:ext>
            </a:extLst>
          </p:cNvPr>
          <p:cNvSpPr txBox="1"/>
          <p:nvPr/>
        </p:nvSpPr>
        <p:spPr>
          <a:xfrm>
            <a:off x="143063" y="6398801"/>
            <a:ext cx="782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PAHN PAN Meeting,   Aug 22, 2019   Hamburg                                      Patrick Fuhrmann, DESY Contribution</a:t>
            </a:r>
          </a:p>
        </p:txBody>
      </p:sp>
    </p:spTree>
    <p:extLst>
      <p:ext uri="{BB962C8B-B14F-4D97-AF65-F5344CB8AC3E}">
        <p14:creationId xmlns:p14="http://schemas.microsoft.com/office/powerpoint/2010/main" val="65105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C1B59457-E688-DB40-8B20-042C8730F000}"/>
              </a:ext>
            </a:extLst>
          </p:cNvPr>
          <p:cNvSpPr/>
          <p:nvPr/>
        </p:nvSpPr>
        <p:spPr>
          <a:xfrm>
            <a:off x="3701798" y="2017785"/>
            <a:ext cx="4664648" cy="76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54579F-0363-CD40-873E-A7392A13F3B7}"/>
              </a:ext>
            </a:extLst>
          </p:cNvPr>
          <p:cNvSpPr txBox="1">
            <a:spLocks/>
          </p:cNvSpPr>
          <p:nvPr/>
        </p:nvSpPr>
        <p:spPr>
          <a:xfrm>
            <a:off x="320750" y="176930"/>
            <a:ext cx="11375640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009FD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  <a:t>Data Analysis Procedures and Services (Cont.)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BBC65A3B-AF81-8F43-9054-93DA406C3FDC}"/>
              </a:ext>
            </a:extLst>
          </p:cNvPr>
          <p:cNvGrpSpPr/>
          <p:nvPr/>
        </p:nvGrpSpPr>
        <p:grpSpPr>
          <a:xfrm>
            <a:off x="423344" y="4139809"/>
            <a:ext cx="2628493" cy="1192737"/>
            <a:chOff x="423344" y="4139809"/>
            <a:chExt cx="2628493" cy="11927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C3C3F1-F014-A346-AEE2-F39A87272446}"/>
                </a:ext>
              </a:extLst>
            </p:cNvPr>
            <p:cNvSpPr/>
            <p:nvPr/>
          </p:nvSpPr>
          <p:spPr>
            <a:xfrm>
              <a:off x="423344" y="4650797"/>
              <a:ext cx="1715363" cy="6817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C76B316-2D12-854A-A0E7-560AB0FA52F5}"/>
                </a:ext>
              </a:extLst>
            </p:cNvPr>
            <p:cNvSpPr/>
            <p:nvPr/>
          </p:nvSpPr>
          <p:spPr>
            <a:xfrm>
              <a:off x="423345" y="4140865"/>
              <a:ext cx="2628492" cy="51683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B9F68BA-AF4F-DC44-91A7-AB086191A148}"/>
                </a:ext>
              </a:extLst>
            </p:cNvPr>
            <p:cNvSpPr txBox="1"/>
            <p:nvPr/>
          </p:nvSpPr>
          <p:spPr>
            <a:xfrm>
              <a:off x="428288" y="4139809"/>
              <a:ext cx="17604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Kubernetes</a:t>
              </a:r>
              <a:endPara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1A58B2D-6A9B-2749-B759-66085580A927}"/>
              </a:ext>
            </a:extLst>
          </p:cNvPr>
          <p:cNvGrpSpPr/>
          <p:nvPr/>
        </p:nvGrpSpPr>
        <p:grpSpPr>
          <a:xfrm>
            <a:off x="2270415" y="4137105"/>
            <a:ext cx="3279047" cy="1195441"/>
            <a:chOff x="2270415" y="4137105"/>
            <a:chExt cx="3279047" cy="119544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E0ECCA-7D0C-6D43-8063-C1EBFF1BCF4B}"/>
                </a:ext>
              </a:extLst>
            </p:cNvPr>
            <p:cNvSpPr/>
            <p:nvPr/>
          </p:nvSpPr>
          <p:spPr>
            <a:xfrm>
              <a:off x="2270415" y="4733254"/>
              <a:ext cx="3279047" cy="59929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C02280-14D4-504E-A780-1ABC89BC972A}"/>
                </a:ext>
              </a:extLst>
            </p:cNvPr>
            <p:cNvSpPr/>
            <p:nvPr/>
          </p:nvSpPr>
          <p:spPr>
            <a:xfrm>
              <a:off x="3267539" y="4137105"/>
              <a:ext cx="1615957" cy="66496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633CBA4-0E8F-1C45-92D3-2D96CB6FAD85}"/>
                </a:ext>
              </a:extLst>
            </p:cNvPr>
            <p:cNvSpPr txBox="1"/>
            <p:nvPr/>
          </p:nvSpPr>
          <p:spPr>
            <a:xfrm>
              <a:off x="3126339" y="4702322"/>
              <a:ext cx="17924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Open Stack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F7AE2BA-B357-2549-8830-288FA723043E}"/>
              </a:ext>
            </a:extLst>
          </p:cNvPr>
          <p:cNvGrpSpPr/>
          <p:nvPr/>
        </p:nvGrpSpPr>
        <p:grpSpPr>
          <a:xfrm>
            <a:off x="5031991" y="4140865"/>
            <a:ext cx="2340740" cy="1173372"/>
            <a:chOff x="5031991" y="4140865"/>
            <a:chExt cx="2340740" cy="117337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D594F9B-097E-E34C-8CBC-4456BAFD9F6D}"/>
                </a:ext>
              </a:extLst>
            </p:cNvPr>
            <p:cNvSpPr/>
            <p:nvPr/>
          </p:nvSpPr>
          <p:spPr>
            <a:xfrm>
              <a:off x="5031991" y="4140865"/>
              <a:ext cx="2340740" cy="516834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8B9488-BFB2-4E4A-B3B3-D00C5BF7C526}"/>
                </a:ext>
              </a:extLst>
            </p:cNvPr>
            <p:cNvSpPr/>
            <p:nvPr/>
          </p:nvSpPr>
          <p:spPr>
            <a:xfrm>
              <a:off x="5705838" y="4632488"/>
              <a:ext cx="1666893" cy="6817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2A01D1-B70A-6D42-B84F-4D1B7D7E4160}"/>
                </a:ext>
              </a:extLst>
            </p:cNvPr>
            <p:cNvSpPr txBox="1"/>
            <p:nvPr/>
          </p:nvSpPr>
          <p:spPr>
            <a:xfrm>
              <a:off x="5601994" y="4189348"/>
              <a:ext cx="16859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 Condor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C87EA0B-0C73-AA46-96D0-FA3DDE26E6C5}"/>
              </a:ext>
            </a:extLst>
          </p:cNvPr>
          <p:cNvGrpSpPr/>
          <p:nvPr/>
        </p:nvGrpSpPr>
        <p:grpSpPr>
          <a:xfrm>
            <a:off x="432249" y="3653789"/>
            <a:ext cx="11375640" cy="461665"/>
            <a:chOff x="432249" y="3653789"/>
            <a:chExt cx="11375640" cy="46166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EF66268-F4B8-4342-A981-F8FEA21159FA}"/>
                </a:ext>
              </a:extLst>
            </p:cNvPr>
            <p:cNvSpPr/>
            <p:nvPr/>
          </p:nvSpPr>
          <p:spPr>
            <a:xfrm>
              <a:off x="432249" y="3670802"/>
              <a:ext cx="11375640" cy="400474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948B17-D3D8-934F-ABC9-FCF3FE79583F}"/>
                </a:ext>
              </a:extLst>
            </p:cNvPr>
            <p:cNvSpPr txBox="1"/>
            <p:nvPr/>
          </p:nvSpPr>
          <p:spPr>
            <a:xfrm>
              <a:off x="4676302" y="3653789"/>
              <a:ext cx="37112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Level Interface Layer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6DD344B-82D7-5E46-8174-C047815C5CE6}"/>
              </a:ext>
            </a:extLst>
          </p:cNvPr>
          <p:cNvSpPr txBox="1"/>
          <p:nvPr/>
        </p:nvSpPr>
        <p:spPr>
          <a:xfrm>
            <a:off x="3979714" y="2019207"/>
            <a:ext cx="4108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Services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GPUs, Software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Packages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Expertise </a:t>
            </a:r>
          </a:p>
          <a:p>
            <a:pPr algn="ctr"/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D0855E-AF45-6345-BB59-C5A793FAB163}"/>
              </a:ext>
            </a:extLst>
          </p:cNvPr>
          <p:cNvSpPr/>
          <p:nvPr/>
        </p:nvSpPr>
        <p:spPr>
          <a:xfrm>
            <a:off x="479782" y="708281"/>
            <a:ext cx="11290486" cy="74506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DC56EF-B64E-6E4D-9288-A6CC6DF738D9}"/>
              </a:ext>
            </a:extLst>
          </p:cNvPr>
          <p:cNvSpPr txBox="1"/>
          <p:nvPr/>
        </p:nvSpPr>
        <p:spPr>
          <a:xfrm>
            <a:off x="3847315" y="826174"/>
            <a:ext cx="4182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 Frameworks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6437576-A284-7044-A17B-9F83F1DB63CF}"/>
              </a:ext>
            </a:extLst>
          </p:cNvPr>
          <p:cNvGrpSpPr/>
          <p:nvPr/>
        </p:nvGrpSpPr>
        <p:grpSpPr>
          <a:xfrm>
            <a:off x="441682" y="2833716"/>
            <a:ext cx="9150182" cy="748962"/>
            <a:chOff x="441682" y="2833716"/>
            <a:chExt cx="9150182" cy="7489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EF333CA-782D-9F48-90BC-4CE109014899}"/>
                </a:ext>
              </a:extLst>
            </p:cNvPr>
            <p:cNvSpPr/>
            <p:nvPr/>
          </p:nvSpPr>
          <p:spPr>
            <a:xfrm>
              <a:off x="3685845" y="2833716"/>
              <a:ext cx="1424682" cy="7450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300A59-BFE9-5C4A-AC36-3074AEDA3110}"/>
                </a:ext>
              </a:extLst>
            </p:cNvPr>
            <p:cNvSpPr txBox="1"/>
            <p:nvPr/>
          </p:nvSpPr>
          <p:spPr>
            <a:xfrm>
              <a:off x="3786912" y="2938976"/>
              <a:ext cx="11769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Git</a:t>
              </a:r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Lab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B9B5FE-B030-E248-AA37-FA6B661579A1}"/>
                </a:ext>
              </a:extLst>
            </p:cNvPr>
            <p:cNvSpPr/>
            <p:nvPr/>
          </p:nvSpPr>
          <p:spPr>
            <a:xfrm>
              <a:off x="1946594" y="2836367"/>
              <a:ext cx="1590807" cy="7450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68C5570-7824-AA4F-8547-1EBDD8B18564}"/>
                </a:ext>
              </a:extLst>
            </p:cNvPr>
            <p:cNvSpPr/>
            <p:nvPr/>
          </p:nvSpPr>
          <p:spPr>
            <a:xfrm>
              <a:off x="7684694" y="2833716"/>
              <a:ext cx="1907170" cy="7450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1D51FD4-1D63-DB44-9D8C-3FA6A5B99BC4}"/>
                </a:ext>
              </a:extLst>
            </p:cNvPr>
            <p:cNvSpPr txBox="1"/>
            <p:nvPr/>
          </p:nvSpPr>
          <p:spPr>
            <a:xfrm>
              <a:off x="7728607" y="2954009"/>
              <a:ext cx="18453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Jupyter</a:t>
              </a:r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Hub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D04B699-8E9A-DE46-840A-77414A064E92}"/>
                </a:ext>
              </a:extLst>
            </p:cNvPr>
            <p:cNvSpPr txBox="1"/>
            <p:nvPr/>
          </p:nvSpPr>
          <p:spPr>
            <a:xfrm>
              <a:off x="2245696" y="2853353"/>
              <a:ext cx="10262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0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Git</a:t>
              </a:r>
              <a:r>
                <a:rPr lang="de-DE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Lab</a:t>
              </a:r>
            </a:p>
            <a:p>
              <a:r>
                <a:rPr lang="de-DE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Runner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B8A259B-C868-434A-BDEF-47174F62777B}"/>
                </a:ext>
              </a:extLst>
            </p:cNvPr>
            <p:cNvSpPr/>
            <p:nvPr/>
          </p:nvSpPr>
          <p:spPr>
            <a:xfrm>
              <a:off x="441682" y="2837611"/>
              <a:ext cx="1401283" cy="74506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EA9DDA-81DE-CB4D-80B5-4D78263EA7D4}"/>
                </a:ext>
              </a:extLst>
            </p:cNvPr>
            <p:cNvSpPr txBox="1"/>
            <p:nvPr/>
          </p:nvSpPr>
          <p:spPr>
            <a:xfrm>
              <a:off x="462732" y="2961882"/>
              <a:ext cx="122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Jenkins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692AD4C-2F3C-234B-BBBB-15BF6E551C8B}"/>
              </a:ext>
            </a:extLst>
          </p:cNvPr>
          <p:cNvGrpSpPr/>
          <p:nvPr/>
        </p:nvGrpSpPr>
        <p:grpSpPr>
          <a:xfrm>
            <a:off x="423344" y="4099764"/>
            <a:ext cx="11347571" cy="1554871"/>
            <a:chOff x="423344" y="4099764"/>
            <a:chExt cx="11347571" cy="155487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57D5752-E2B6-5349-8503-F04E508BD54C}"/>
                </a:ext>
              </a:extLst>
            </p:cNvPr>
            <p:cNvSpPr/>
            <p:nvPr/>
          </p:nvSpPr>
          <p:spPr>
            <a:xfrm>
              <a:off x="9272704" y="4099764"/>
              <a:ext cx="2490328" cy="135952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Can 7">
              <a:extLst>
                <a:ext uri="{FF2B5EF4-FFF2-40B4-BE49-F238E27FC236}">
                  <a16:creationId xmlns:a16="http://schemas.microsoft.com/office/drawing/2014/main" id="{3A33F063-547C-BD45-BDED-C81400E07E4A}"/>
                </a:ext>
              </a:extLst>
            </p:cNvPr>
            <p:cNvSpPr/>
            <p:nvPr/>
          </p:nvSpPr>
          <p:spPr>
            <a:xfrm>
              <a:off x="9427096" y="4137327"/>
              <a:ext cx="563534" cy="725252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8B8AF2C4-9A56-F743-942C-397CE738CD4A}"/>
                </a:ext>
              </a:extLst>
            </p:cNvPr>
            <p:cNvSpPr/>
            <p:nvPr/>
          </p:nvSpPr>
          <p:spPr>
            <a:xfrm>
              <a:off x="10315863" y="4183112"/>
              <a:ext cx="1275672" cy="1030052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Can 24">
              <a:extLst>
                <a:ext uri="{FF2B5EF4-FFF2-40B4-BE49-F238E27FC236}">
                  <a16:creationId xmlns:a16="http://schemas.microsoft.com/office/drawing/2014/main" id="{4D3E58DF-6195-A84C-AEDD-1D299F30BDA6}"/>
                </a:ext>
              </a:extLst>
            </p:cNvPr>
            <p:cNvSpPr/>
            <p:nvPr/>
          </p:nvSpPr>
          <p:spPr>
            <a:xfrm>
              <a:off x="9579496" y="4289727"/>
              <a:ext cx="563534" cy="725252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Can 25">
              <a:extLst>
                <a:ext uri="{FF2B5EF4-FFF2-40B4-BE49-F238E27FC236}">
                  <a16:creationId xmlns:a16="http://schemas.microsoft.com/office/drawing/2014/main" id="{3C22848A-E4FB-CE44-B749-6FFF9C9C3E11}"/>
                </a:ext>
              </a:extLst>
            </p:cNvPr>
            <p:cNvSpPr/>
            <p:nvPr/>
          </p:nvSpPr>
          <p:spPr>
            <a:xfrm>
              <a:off x="9731896" y="4442127"/>
              <a:ext cx="563534" cy="725252"/>
            </a:xfrm>
            <a:prstGeom prst="can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D275B5F-3E75-0648-AE68-EE84812360C1}"/>
                </a:ext>
              </a:extLst>
            </p:cNvPr>
            <p:cNvSpPr txBox="1"/>
            <p:nvPr/>
          </p:nvSpPr>
          <p:spPr>
            <a:xfrm>
              <a:off x="10496849" y="4420181"/>
              <a:ext cx="1007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err="1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Lakes</a:t>
              </a:r>
              <a:endParaRPr lang="de-DE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859996D-F840-0241-8886-18A7B11C7050}"/>
                </a:ext>
              </a:extLst>
            </p:cNvPr>
            <p:cNvSpPr/>
            <p:nvPr/>
          </p:nvSpPr>
          <p:spPr>
            <a:xfrm>
              <a:off x="423344" y="5391192"/>
              <a:ext cx="11347571" cy="23542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DF1E53-8635-5442-B342-2A5901960F02}"/>
                </a:ext>
              </a:extLst>
            </p:cNvPr>
            <p:cNvSpPr txBox="1"/>
            <p:nvPr/>
          </p:nvSpPr>
          <p:spPr>
            <a:xfrm>
              <a:off x="2855600" y="5316081"/>
              <a:ext cx="3034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Performance Data Access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EA5FBC1-8C4A-E547-9FDE-091AF4894956}"/>
              </a:ext>
            </a:extLst>
          </p:cNvPr>
          <p:cNvGrpSpPr/>
          <p:nvPr/>
        </p:nvGrpSpPr>
        <p:grpSpPr>
          <a:xfrm>
            <a:off x="7419187" y="4137105"/>
            <a:ext cx="1803518" cy="1177132"/>
            <a:chOff x="7419187" y="4137105"/>
            <a:chExt cx="1803518" cy="117713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BFB6C00-F2F3-7C4E-93F3-C109055CFEA8}"/>
                </a:ext>
              </a:extLst>
            </p:cNvPr>
            <p:cNvSpPr/>
            <p:nvPr/>
          </p:nvSpPr>
          <p:spPr>
            <a:xfrm>
              <a:off x="7419187" y="4137105"/>
              <a:ext cx="1803518" cy="117713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E8E1963-7D4D-5D44-A9C9-A3CC7F6CF2D4}"/>
                </a:ext>
              </a:extLst>
            </p:cNvPr>
            <p:cNvSpPr txBox="1"/>
            <p:nvPr/>
          </p:nvSpPr>
          <p:spPr>
            <a:xfrm>
              <a:off x="7711889" y="4221621"/>
              <a:ext cx="12634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SLURM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424F65B-1E90-334C-977F-0B7FCA719B5F}"/>
              </a:ext>
            </a:extLst>
          </p:cNvPr>
          <p:cNvGrpSpPr/>
          <p:nvPr/>
        </p:nvGrpSpPr>
        <p:grpSpPr>
          <a:xfrm>
            <a:off x="394628" y="4708503"/>
            <a:ext cx="11375640" cy="1464186"/>
            <a:chOff x="394628" y="4708503"/>
            <a:chExt cx="11375640" cy="146418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2A82A31-07F0-6549-9EF0-4D0190A0D1D9}"/>
                </a:ext>
              </a:extLst>
            </p:cNvPr>
            <p:cNvSpPr/>
            <p:nvPr/>
          </p:nvSpPr>
          <p:spPr>
            <a:xfrm>
              <a:off x="394628" y="5655855"/>
              <a:ext cx="11375640" cy="51683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5E3F41-4A81-9B4B-91E9-B83F47F4B7BD}"/>
                </a:ext>
              </a:extLst>
            </p:cNvPr>
            <p:cNvSpPr txBox="1"/>
            <p:nvPr/>
          </p:nvSpPr>
          <p:spPr>
            <a:xfrm>
              <a:off x="5049941" y="5683439"/>
              <a:ext cx="36599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Hardware, CPUs Storage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86106301-73C3-9D44-B604-5A477B7507CD}"/>
                </a:ext>
              </a:extLst>
            </p:cNvPr>
            <p:cNvGrpSpPr/>
            <p:nvPr/>
          </p:nvGrpSpPr>
          <p:grpSpPr>
            <a:xfrm>
              <a:off x="8141583" y="4708503"/>
              <a:ext cx="1151428" cy="990759"/>
              <a:chOff x="10121484" y="2078386"/>
              <a:chExt cx="1151428" cy="990759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AC343B6-21B0-C841-A34C-E1885E43DB70}"/>
                  </a:ext>
                </a:extLst>
              </p:cNvPr>
              <p:cNvCxnSpPr/>
              <p:nvPr/>
            </p:nvCxnSpPr>
            <p:spPr>
              <a:xfrm>
                <a:off x="10512000" y="2078386"/>
                <a:ext cx="0" cy="18000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4EE318E3-9234-AF4B-B20B-E88DE0EADB5A}"/>
                  </a:ext>
                </a:extLst>
              </p:cNvPr>
              <p:cNvCxnSpPr/>
              <p:nvPr/>
            </p:nvCxnSpPr>
            <p:spPr>
              <a:xfrm>
                <a:off x="10628400" y="2078386"/>
                <a:ext cx="0" cy="18000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FA041BB-9C97-8C4C-80DA-85660D6DDF1B}"/>
                  </a:ext>
                </a:extLst>
              </p:cNvPr>
              <p:cNvCxnSpPr/>
              <p:nvPr/>
            </p:nvCxnSpPr>
            <p:spPr>
              <a:xfrm>
                <a:off x="10752000" y="2078386"/>
                <a:ext cx="0" cy="18000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6BAB43B-6682-E341-8BDC-416A0763D933}"/>
                  </a:ext>
                </a:extLst>
              </p:cNvPr>
              <p:cNvCxnSpPr/>
              <p:nvPr/>
            </p:nvCxnSpPr>
            <p:spPr>
              <a:xfrm>
                <a:off x="10854000" y="2078386"/>
                <a:ext cx="0" cy="18000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0B10653-AD2A-F741-AC1E-2F380064A0E0}"/>
                  </a:ext>
                </a:extLst>
              </p:cNvPr>
              <p:cNvCxnSpPr/>
              <p:nvPr/>
            </p:nvCxnSpPr>
            <p:spPr>
              <a:xfrm>
                <a:off x="10563600" y="2889145"/>
                <a:ext cx="0" cy="18000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BAEEA5F-02E5-F44D-AB35-171BE9B22963}"/>
                  </a:ext>
                </a:extLst>
              </p:cNvPr>
              <p:cNvCxnSpPr/>
              <p:nvPr/>
            </p:nvCxnSpPr>
            <p:spPr>
              <a:xfrm>
                <a:off x="10680000" y="2889145"/>
                <a:ext cx="0" cy="18000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30B5296-B9A6-8543-B128-529359DDFD05}"/>
                  </a:ext>
                </a:extLst>
              </p:cNvPr>
              <p:cNvCxnSpPr/>
              <p:nvPr/>
            </p:nvCxnSpPr>
            <p:spPr>
              <a:xfrm>
                <a:off x="10803600" y="2889145"/>
                <a:ext cx="0" cy="18000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AD8A1F6-71D7-B541-9F4B-F52D7FB0D6DF}"/>
                  </a:ext>
                </a:extLst>
              </p:cNvPr>
              <p:cNvCxnSpPr/>
              <p:nvPr/>
            </p:nvCxnSpPr>
            <p:spPr>
              <a:xfrm>
                <a:off x="10905600" y="2889145"/>
                <a:ext cx="0" cy="18000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28E308E6-A5C4-264E-9D45-DA11A9E7BE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018591" y="2412477"/>
                <a:ext cx="254321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5E016C54-E9E3-D54A-8E01-8A6DDA8320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018591" y="2528877"/>
                <a:ext cx="254321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E1BBBF25-E56D-1F42-95D4-62697C7AAD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018591" y="2639979"/>
                <a:ext cx="254321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5870ACCB-B43F-9D40-96E6-75D64FD0AA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018591" y="2751816"/>
                <a:ext cx="254321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6B5E622-667E-AC44-9ED8-42FBD1DD55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21484" y="2414154"/>
                <a:ext cx="254321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BB12140F-7F62-E54D-8BE5-F5E4BF8DD1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21484" y="2530554"/>
                <a:ext cx="254321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5D90C5B-F341-1E41-AC18-7B9A0B97D9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21484" y="2641656"/>
                <a:ext cx="254321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16098052-2041-7B4C-A901-1AE6DF044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21484" y="2753493"/>
                <a:ext cx="254321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E1A1194A-BA2C-894F-8246-935FABD8E13A}"/>
                  </a:ext>
                </a:extLst>
              </p:cNvPr>
              <p:cNvSpPr/>
              <p:nvPr/>
            </p:nvSpPr>
            <p:spPr>
              <a:xfrm>
                <a:off x="10383005" y="2284435"/>
                <a:ext cx="635586" cy="596837"/>
              </a:xfrm>
              <a:prstGeom prst="roundRect">
                <a:avLst/>
              </a:prstGeom>
              <a:noFill/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9070D36-8E12-EE4A-8D11-190F5932E7D5}"/>
                  </a:ext>
                </a:extLst>
              </p:cNvPr>
              <p:cNvSpPr txBox="1"/>
              <p:nvPr/>
            </p:nvSpPr>
            <p:spPr>
              <a:xfrm>
                <a:off x="10410747" y="2403375"/>
                <a:ext cx="606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GPU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9414FC0C-65E4-B049-B3A5-1443741F16DF}"/>
                </a:ext>
              </a:extLst>
            </p:cNvPr>
            <p:cNvGrpSpPr/>
            <p:nvPr/>
          </p:nvGrpSpPr>
          <p:grpSpPr>
            <a:xfrm>
              <a:off x="6537094" y="4914552"/>
              <a:ext cx="916412" cy="790769"/>
              <a:chOff x="10121484" y="2078386"/>
              <a:chExt cx="1151428" cy="990759"/>
            </a:xfrm>
          </p:grpSpPr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87B0F2CB-3457-374E-84B4-BDD1A70CC560}"/>
                  </a:ext>
                </a:extLst>
              </p:cNvPr>
              <p:cNvCxnSpPr/>
              <p:nvPr/>
            </p:nvCxnSpPr>
            <p:spPr>
              <a:xfrm>
                <a:off x="10512000" y="2078386"/>
                <a:ext cx="0" cy="18000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09F22939-B36F-B649-A376-BDA46EEC5A34}"/>
                  </a:ext>
                </a:extLst>
              </p:cNvPr>
              <p:cNvCxnSpPr/>
              <p:nvPr/>
            </p:nvCxnSpPr>
            <p:spPr>
              <a:xfrm>
                <a:off x="10628400" y="2078386"/>
                <a:ext cx="0" cy="18000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3D69C6A-0BED-2A4E-9CD4-68A42B0FC863}"/>
                  </a:ext>
                </a:extLst>
              </p:cNvPr>
              <p:cNvCxnSpPr/>
              <p:nvPr/>
            </p:nvCxnSpPr>
            <p:spPr>
              <a:xfrm>
                <a:off x="10752000" y="2078386"/>
                <a:ext cx="0" cy="18000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E7EF7E9E-9B33-6940-BF2F-41F7CB7F8DB7}"/>
                  </a:ext>
                </a:extLst>
              </p:cNvPr>
              <p:cNvCxnSpPr/>
              <p:nvPr/>
            </p:nvCxnSpPr>
            <p:spPr>
              <a:xfrm>
                <a:off x="10854000" y="2078386"/>
                <a:ext cx="0" cy="18000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16BC63D-A6BA-594F-B992-F654CBB39371}"/>
                  </a:ext>
                </a:extLst>
              </p:cNvPr>
              <p:cNvCxnSpPr/>
              <p:nvPr/>
            </p:nvCxnSpPr>
            <p:spPr>
              <a:xfrm>
                <a:off x="10563600" y="2889145"/>
                <a:ext cx="0" cy="18000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F408ACA4-0FC5-2444-89CC-A5454BA82940}"/>
                  </a:ext>
                </a:extLst>
              </p:cNvPr>
              <p:cNvCxnSpPr/>
              <p:nvPr/>
            </p:nvCxnSpPr>
            <p:spPr>
              <a:xfrm>
                <a:off x="10680000" y="2889145"/>
                <a:ext cx="0" cy="18000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69DB97AD-9F23-7944-AC9F-FC7C09960D27}"/>
                  </a:ext>
                </a:extLst>
              </p:cNvPr>
              <p:cNvCxnSpPr/>
              <p:nvPr/>
            </p:nvCxnSpPr>
            <p:spPr>
              <a:xfrm>
                <a:off x="10803600" y="2889145"/>
                <a:ext cx="0" cy="18000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DC62001B-D692-BD42-AD43-766AE3716DD7}"/>
                  </a:ext>
                </a:extLst>
              </p:cNvPr>
              <p:cNvCxnSpPr/>
              <p:nvPr/>
            </p:nvCxnSpPr>
            <p:spPr>
              <a:xfrm>
                <a:off x="10905600" y="2889145"/>
                <a:ext cx="0" cy="18000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FE41BA7-E17E-324A-941B-07C19607BD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018591" y="2412477"/>
                <a:ext cx="254321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9E8097F0-DCF0-314D-B3AF-9329181CAC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018591" y="2528877"/>
                <a:ext cx="254321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48DBB0D1-123D-6F4A-A817-2AE7DE17A2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018591" y="2639979"/>
                <a:ext cx="254321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3CB0E5A4-D364-B74E-A58C-CC295142DA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018591" y="2751816"/>
                <a:ext cx="254321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92BA8A3-9A33-554C-A1EC-6DCCEC9D9B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21484" y="2414154"/>
                <a:ext cx="254321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A221F4D-C88F-5748-A3FF-2675397608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21484" y="2530554"/>
                <a:ext cx="254321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8EF90CC-B71A-734D-A726-95C97675D9E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21484" y="2641656"/>
                <a:ext cx="254321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8BE171B-BE89-754E-AF69-8B7EBE2467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21484" y="2753493"/>
                <a:ext cx="254321" cy="0"/>
              </a:xfrm>
              <a:prstGeom prst="line">
                <a:avLst/>
              </a:prstGeom>
              <a:ln w="508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Rounded Rectangle 85">
                <a:extLst>
                  <a:ext uri="{FF2B5EF4-FFF2-40B4-BE49-F238E27FC236}">
                    <a16:creationId xmlns:a16="http://schemas.microsoft.com/office/drawing/2014/main" id="{E3C13619-6462-BF49-83B9-60B4950D9EC5}"/>
                  </a:ext>
                </a:extLst>
              </p:cNvPr>
              <p:cNvSpPr/>
              <p:nvPr/>
            </p:nvSpPr>
            <p:spPr>
              <a:xfrm>
                <a:off x="10383005" y="2284435"/>
                <a:ext cx="635586" cy="596837"/>
              </a:xfrm>
              <a:prstGeom prst="roundRect">
                <a:avLst/>
              </a:prstGeom>
              <a:noFill/>
              <a:ln w="50800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B592985-62F7-B848-AD01-3B5BF3A2B869}"/>
                  </a:ext>
                </a:extLst>
              </p:cNvPr>
              <p:cNvSpPr txBox="1"/>
              <p:nvPr/>
            </p:nvSpPr>
            <p:spPr>
              <a:xfrm>
                <a:off x="10410747" y="2403375"/>
                <a:ext cx="642900" cy="385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GPU</a:t>
                </a:r>
              </a:p>
            </p:txBody>
          </p:sp>
        </p:grp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82FA19F-761D-8A4F-8B41-80A87CB6A557}"/>
              </a:ext>
            </a:extLst>
          </p:cNvPr>
          <p:cNvSpPr txBox="1"/>
          <p:nvPr/>
        </p:nvSpPr>
        <p:spPr>
          <a:xfrm>
            <a:off x="198481" y="6509637"/>
            <a:ext cx="782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PAHN PAN Meeting,   Aug 22, 2019   Hamburg                                      Patrick Fuhrmann, DESY Contribution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D2492B3-47E5-7340-9039-63C1FDD11187}"/>
              </a:ext>
            </a:extLst>
          </p:cNvPr>
          <p:cNvSpPr/>
          <p:nvPr/>
        </p:nvSpPr>
        <p:spPr>
          <a:xfrm>
            <a:off x="456956" y="1527345"/>
            <a:ext cx="11375640" cy="40047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C49F0E3-CD72-D944-9A07-CBC25E7C55C1}"/>
              </a:ext>
            </a:extLst>
          </p:cNvPr>
          <p:cNvSpPr txBox="1"/>
          <p:nvPr/>
        </p:nvSpPr>
        <p:spPr>
          <a:xfrm>
            <a:off x="4612254" y="1500841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Interface Layer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DF021B-5767-0948-9EC8-0D60CB54D0C0}"/>
              </a:ext>
            </a:extLst>
          </p:cNvPr>
          <p:cNvSpPr/>
          <p:nvPr/>
        </p:nvSpPr>
        <p:spPr>
          <a:xfrm>
            <a:off x="456955" y="2346653"/>
            <a:ext cx="3072921" cy="444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44ABAFC-F70F-0F42-93B4-749A5ACE3066}"/>
              </a:ext>
            </a:extLst>
          </p:cNvPr>
          <p:cNvSpPr txBox="1"/>
          <p:nvPr/>
        </p:nvSpPr>
        <p:spPr>
          <a:xfrm>
            <a:off x="621441" y="2380239"/>
            <a:ext cx="2763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Integration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F427EC5-42DF-8247-A8D6-4B5152FC6A07}"/>
              </a:ext>
            </a:extLst>
          </p:cNvPr>
          <p:cNvSpPr/>
          <p:nvPr/>
        </p:nvSpPr>
        <p:spPr>
          <a:xfrm>
            <a:off x="8430846" y="2024590"/>
            <a:ext cx="3401750" cy="76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69F86E6-F59D-D24C-86B6-62974E94850B}"/>
              </a:ext>
            </a:extLst>
          </p:cNvPr>
          <p:cNvSpPr txBox="1"/>
          <p:nvPr/>
        </p:nvSpPr>
        <p:spPr>
          <a:xfrm>
            <a:off x="8407225" y="2015064"/>
            <a:ext cx="331757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 Services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Spark, ROOT, Photon Science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57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75226E-8BAB-1C44-8E57-48C6B6DB53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6120" y="-8280"/>
            <a:ext cx="12191760" cy="3235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AB6399E-DE35-BA47-96B3-94AF28EEC6E1}"/>
              </a:ext>
            </a:extLst>
          </p:cNvPr>
          <p:cNvSpPr txBox="1">
            <a:spLocks noGrp="1"/>
          </p:cNvSpPr>
          <p:nvPr>
            <p:ph type="title" sz="quarter" idx="4294967295"/>
          </p:nvPr>
        </p:nvSpPr>
        <p:spPr>
          <a:xfrm>
            <a:off x="407880" y="349560"/>
            <a:ext cx="11375640" cy="20313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800" b="1" dirty="0">
                <a:solidFill>
                  <a:srgbClr val="EEEEEE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  <a:t>DESY Contributions</a:t>
            </a:r>
            <a:br>
              <a:rPr lang="en-US" sz="4800" b="1" dirty="0">
                <a:solidFill>
                  <a:srgbClr val="EEEEEE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</a:br>
            <a:r>
              <a:rPr lang="en-US" sz="3600" b="1" dirty="0">
                <a:solidFill>
                  <a:srgbClr val="EEEEEE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  <a:t>PAHN-PAN Cross Cutting B : Services</a:t>
            </a:r>
            <a:br>
              <a:rPr lang="en-US" sz="4800" b="1" dirty="0">
                <a:solidFill>
                  <a:srgbClr val="EEEEEE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</a:br>
            <a:endParaRPr lang="en-US" sz="4800" b="1" dirty="0">
              <a:solidFill>
                <a:srgbClr val="EEEEEE"/>
              </a:solidFill>
              <a:highlight>
                <a:scrgbClr r="0" g="0" b="0">
                  <a:alpha val="0"/>
                </a:scrgbClr>
              </a:highlight>
              <a:latin typeface="Arial"/>
              <a:ea typeface="Tahoma" pitchFamily="2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B314B677-F583-9A4C-8CED-93B47E406BA8}"/>
              </a:ext>
            </a:extLst>
          </p:cNvPr>
          <p:cNvSpPr txBox="1">
            <a:spLocks noGrp="1"/>
          </p:cNvSpPr>
          <p:nvPr>
            <p:ph type="subTitle" sz="quarter" idx="4294967295"/>
          </p:nvPr>
        </p:nvSpPr>
        <p:spPr>
          <a:xfrm>
            <a:off x="407880" y="2334960"/>
            <a:ext cx="11375640" cy="95923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indent="0" algn="ctr" hangingPunct="0">
              <a:buNone/>
            </a:pPr>
            <a:r>
              <a:rPr lang="en-US" b="1" dirty="0">
                <a:highlight>
                  <a:scrgbClr r="0" g="0" b="0">
                    <a:alpha val="0"/>
                  </a:scrgbClr>
                </a:highlight>
              </a:rPr>
              <a:t>DESY</a:t>
            </a:r>
            <a:endParaRPr lang="en-US" sz="3200" dirty="0">
              <a:highlight>
                <a:scrgbClr r="0" g="0" b="0">
                  <a:alpha val="0"/>
                </a:scrgbClr>
              </a:highlight>
            </a:endParaRPr>
          </a:p>
          <a:p>
            <a:pPr marL="0" indent="0" algn="ctr" hangingPunct="0"/>
            <a:endParaRPr lang="en-US" sz="3200" dirty="0">
              <a:highlight>
                <a:scrgbClr r="0" g="0" b="0">
                  <a:alpha val="0"/>
                </a:scrgbClr>
              </a:highlight>
              <a:latin typeface="Liberation Sans" pitchFamily="18"/>
              <a:ea typeface="Tahoma" pitchFamily="2"/>
            </a:endParaRPr>
          </a:p>
        </p:txBody>
      </p:sp>
      <p:sp>
        <p:nvSpPr>
          <p:cNvPr id="5" name="Textplatzhalter 3">
            <a:extLst>
              <a:ext uri="{FF2B5EF4-FFF2-40B4-BE49-F238E27FC236}">
                <a16:creationId xmlns:a16="http://schemas.microsoft.com/office/drawing/2014/main" id="{046364DF-5277-FD43-BB18-7C3FF99379F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414360" y="4096800"/>
            <a:ext cx="11369160" cy="6998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en-US" sz="1800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  <a:t>PAHN-PAN  Meeting, August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B05B4-4463-F04A-B0DC-EEF84467B01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347119" y="3491279"/>
            <a:ext cx="1778400" cy="177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431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4579F-0363-CD40-873E-A7392A13F3B7}"/>
              </a:ext>
            </a:extLst>
          </p:cNvPr>
          <p:cNvSpPr txBox="1">
            <a:spLocks/>
          </p:cNvSpPr>
          <p:nvPr/>
        </p:nvSpPr>
        <p:spPr>
          <a:xfrm>
            <a:off x="407880" y="349560"/>
            <a:ext cx="11375640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009FD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  <a:t>Cross Cutting on all levels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35F60-1FEE-5D4A-9424-820FF0F0F7CB}"/>
              </a:ext>
            </a:extLst>
          </p:cNvPr>
          <p:cNvSpPr txBox="1"/>
          <p:nvPr/>
        </p:nvSpPr>
        <p:spPr>
          <a:xfrm>
            <a:off x="143063" y="6398801"/>
            <a:ext cx="782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PAHN PAN Meeting,   Aug 22, 2019   Hamburg                                      Patrick Fuhrmann, DESY Contribution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FE09B7-94C6-8C43-9257-7F28D8750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24" y="784137"/>
            <a:ext cx="8629494" cy="56146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FBBBF9-FD3D-C444-904A-8EB6C5A25C5A}"/>
              </a:ext>
            </a:extLst>
          </p:cNvPr>
          <p:cNvSpPr txBox="1"/>
          <p:nvPr/>
        </p:nvSpPr>
        <p:spPr>
          <a:xfrm>
            <a:off x="368123" y="938025"/>
            <a:ext cx="8106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shown by Ian Bird at the 2019 WLCG workshop at Jefferson Lab, Newport News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ED3B58-6519-AC4E-995A-028B52031942}"/>
              </a:ext>
            </a:extLst>
          </p:cNvPr>
          <p:cNvSpPr/>
          <p:nvPr/>
        </p:nvSpPr>
        <p:spPr>
          <a:xfrm>
            <a:off x="620524" y="2524669"/>
            <a:ext cx="3858711" cy="21336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25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A57D5752-E2B6-5349-8503-F04E508BD54C}"/>
              </a:ext>
            </a:extLst>
          </p:cNvPr>
          <p:cNvSpPr/>
          <p:nvPr/>
        </p:nvSpPr>
        <p:spPr>
          <a:xfrm>
            <a:off x="9272704" y="4099764"/>
            <a:ext cx="2490328" cy="13595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54579F-0363-CD40-873E-A7392A13F3B7}"/>
              </a:ext>
            </a:extLst>
          </p:cNvPr>
          <p:cNvSpPr txBox="1">
            <a:spLocks/>
          </p:cNvSpPr>
          <p:nvPr/>
        </p:nvSpPr>
        <p:spPr>
          <a:xfrm>
            <a:off x="320750" y="176930"/>
            <a:ext cx="11375640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009FD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  <a:t>Data Analysis Procedures and Services (Cont.)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A82A31-07F0-6549-9EF0-4D0190A0D1D9}"/>
              </a:ext>
            </a:extLst>
          </p:cNvPr>
          <p:cNvSpPr/>
          <p:nvPr/>
        </p:nvSpPr>
        <p:spPr>
          <a:xfrm>
            <a:off x="394628" y="5655855"/>
            <a:ext cx="11375640" cy="51683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C3C3F1-F014-A346-AEE2-F39A87272446}"/>
              </a:ext>
            </a:extLst>
          </p:cNvPr>
          <p:cNvSpPr/>
          <p:nvPr/>
        </p:nvSpPr>
        <p:spPr>
          <a:xfrm>
            <a:off x="423344" y="4650797"/>
            <a:ext cx="1715363" cy="68174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E0ECCA-7D0C-6D43-8063-C1EBFF1BCF4B}"/>
              </a:ext>
            </a:extLst>
          </p:cNvPr>
          <p:cNvSpPr/>
          <p:nvPr/>
        </p:nvSpPr>
        <p:spPr>
          <a:xfrm>
            <a:off x="2270415" y="4733254"/>
            <a:ext cx="3279047" cy="59929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76B316-2D12-854A-A0E7-560AB0FA52F5}"/>
              </a:ext>
            </a:extLst>
          </p:cNvPr>
          <p:cNvSpPr/>
          <p:nvPr/>
        </p:nvSpPr>
        <p:spPr>
          <a:xfrm>
            <a:off x="423345" y="4140865"/>
            <a:ext cx="2628492" cy="51683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E3F41-4A81-9B4B-91E9-B83F47F4B7BD}"/>
              </a:ext>
            </a:extLst>
          </p:cNvPr>
          <p:cNvSpPr txBox="1"/>
          <p:nvPr/>
        </p:nvSpPr>
        <p:spPr>
          <a:xfrm>
            <a:off x="5049941" y="5683439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9F68BA-AF4F-DC44-91A7-AB086191A148}"/>
              </a:ext>
            </a:extLst>
          </p:cNvPr>
          <p:cNvSpPr txBox="1"/>
          <p:nvPr/>
        </p:nvSpPr>
        <p:spPr>
          <a:xfrm>
            <a:off x="428288" y="4139809"/>
            <a:ext cx="1760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Kubernetes</a:t>
            </a: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C02280-14D4-504E-A780-1ABC89BC972A}"/>
              </a:ext>
            </a:extLst>
          </p:cNvPr>
          <p:cNvSpPr/>
          <p:nvPr/>
        </p:nvSpPr>
        <p:spPr>
          <a:xfrm>
            <a:off x="3267539" y="4137105"/>
            <a:ext cx="1615957" cy="66496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33CBA4-0E8F-1C45-92D3-2D96CB6FAD85}"/>
              </a:ext>
            </a:extLst>
          </p:cNvPr>
          <p:cNvSpPr txBox="1"/>
          <p:nvPr/>
        </p:nvSpPr>
        <p:spPr>
          <a:xfrm>
            <a:off x="3126339" y="4702322"/>
            <a:ext cx="1792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Stack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594F9B-097E-E34C-8CBC-4456BAFD9F6D}"/>
              </a:ext>
            </a:extLst>
          </p:cNvPr>
          <p:cNvSpPr/>
          <p:nvPr/>
        </p:nvSpPr>
        <p:spPr>
          <a:xfrm>
            <a:off x="5031991" y="4140865"/>
            <a:ext cx="2340740" cy="51683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08B9488-BFB2-4E4A-B3B3-D00C5BF7C526}"/>
              </a:ext>
            </a:extLst>
          </p:cNvPr>
          <p:cNvSpPr/>
          <p:nvPr/>
        </p:nvSpPr>
        <p:spPr>
          <a:xfrm>
            <a:off x="5705838" y="4632488"/>
            <a:ext cx="1666893" cy="68174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2A01D1-B70A-6D42-B84F-4D1B7D7E4160}"/>
              </a:ext>
            </a:extLst>
          </p:cNvPr>
          <p:cNvSpPr txBox="1"/>
          <p:nvPr/>
        </p:nvSpPr>
        <p:spPr>
          <a:xfrm>
            <a:off x="5601994" y="4189348"/>
            <a:ext cx="168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 Condor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3A33F063-547C-BD45-BDED-C81400E07E4A}"/>
              </a:ext>
            </a:extLst>
          </p:cNvPr>
          <p:cNvSpPr/>
          <p:nvPr/>
        </p:nvSpPr>
        <p:spPr>
          <a:xfrm>
            <a:off x="9427096" y="4137327"/>
            <a:ext cx="563534" cy="7252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8B8AF2C4-9A56-F743-942C-397CE738CD4A}"/>
              </a:ext>
            </a:extLst>
          </p:cNvPr>
          <p:cNvSpPr/>
          <p:nvPr/>
        </p:nvSpPr>
        <p:spPr>
          <a:xfrm>
            <a:off x="10315863" y="4183112"/>
            <a:ext cx="1275672" cy="103005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Can 24">
            <a:extLst>
              <a:ext uri="{FF2B5EF4-FFF2-40B4-BE49-F238E27FC236}">
                <a16:creationId xmlns:a16="http://schemas.microsoft.com/office/drawing/2014/main" id="{4D3E58DF-6195-A84C-AEDD-1D299F30BDA6}"/>
              </a:ext>
            </a:extLst>
          </p:cNvPr>
          <p:cNvSpPr/>
          <p:nvPr/>
        </p:nvSpPr>
        <p:spPr>
          <a:xfrm>
            <a:off x="9579496" y="4289727"/>
            <a:ext cx="563534" cy="7252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Can 25">
            <a:extLst>
              <a:ext uri="{FF2B5EF4-FFF2-40B4-BE49-F238E27FC236}">
                <a16:creationId xmlns:a16="http://schemas.microsoft.com/office/drawing/2014/main" id="{3C22848A-E4FB-CE44-B749-6FFF9C9C3E11}"/>
              </a:ext>
            </a:extLst>
          </p:cNvPr>
          <p:cNvSpPr/>
          <p:nvPr/>
        </p:nvSpPr>
        <p:spPr>
          <a:xfrm>
            <a:off x="9731896" y="4442127"/>
            <a:ext cx="563534" cy="725252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275B5F-3E75-0648-AE68-EE84812360C1}"/>
              </a:ext>
            </a:extLst>
          </p:cNvPr>
          <p:cNvSpPr txBox="1"/>
          <p:nvPr/>
        </p:nvSpPr>
        <p:spPr>
          <a:xfrm>
            <a:off x="10496849" y="4420181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Lakes</a:t>
            </a:r>
            <a:endParaRPr lang="de-DE" sz="2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F66268-F4B8-4342-A981-F8FEA21159FA}"/>
              </a:ext>
            </a:extLst>
          </p:cNvPr>
          <p:cNvSpPr/>
          <p:nvPr/>
        </p:nvSpPr>
        <p:spPr>
          <a:xfrm>
            <a:off x="432249" y="3670802"/>
            <a:ext cx="11375640" cy="40047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948B17-D3D8-934F-ABC9-FCF3FE79583F}"/>
              </a:ext>
            </a:extLst>
          </p:cNvPr>
          <p:cNvSpPr txBox="1"/>
          <p:nvPr/>
        </p:nvSpPr>
        <p:spPr>
          <a:xfrm>
            <a:off x="4676302" y="3653789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Level Interface Layer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F333CA-782D-9F48-90BC-4CE109014899}"/>
              </a:ext>
            </a:extLst>
          </p:cNvPr>
          <p:cNvSpPr/>
          <p:nvPr/>
        </p:nvSpPr>
        <p:spPr>
          <a:xfrm>
            <a:off x="3685845" y="2833716"/>
            <a:ext cx="1424682" cy="745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300A59-BFE9-5C4A-AC36-3074AEDA3110}"/>
              </a:ext>
            </a:extLst>
          </p:cNvPr>
          <p:cNvSpPr txBox="1"/>
          <p:nvPr/>
        </p:nvSpPr>
        <p:spPr>
          <a:xfrm>
            <a:off x="3786912" y="2938976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6B9B5FE-B030-E248-AA37-FA6B661579A1}"/>
              </a:ext>
            </a:extLst>
          </p:cNvPr>
          <p:cNvSpPr/>
          <p:nvPr/>
        </p:nvSpPr>
        <p:spPr>
          <a:xfrm>
            <a:off x="1946594" y="2836367"/>
            <a:ext cx="1590807" cy="745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B59457-E688-DB40-8B20-042C8730F000}"/>
              </a:ext>
            </a:extLst>
          </p:cNvPr>
          <p:cNvSpPr/>
          <p:nvPr/>
        </p:nvSpPr>
        <p:spPr>
          <a:xfrm>
            <a:off x="3715464" y="2017363"/>
            <a:ext cx="4664648" cy="76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6DD344B-82D7-5E46-8174-C047815C5CE6}"/>
              </a:ext>
            </a:extLst>
          </p:cNvPr>
          <p:cNvSpPr txBox="1"/>
          <p:nvPr/>
        </p:nvSpPr>
        <p:spPr>
          <a:xfrm>
            <a:off x="3979714" y="2019207"/>
            <a:ext cx="41088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Services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GPUs, Software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Packages</a:t>
            </a:r>
            <a:r>
              <a:rPr lang="de-D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Expertise </a:t>
            </a:r>
          </a:p>
          <a:p>
            <a:pPr algn="ctr"/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D0855E-AF45-6345-BB59-C5A793FAB163}"/>
              </a:ext>
            </a:extLst>
          </p:cNvPr>
          <p:cNvSpPr/>
          <p:nvPr/>
        </p:nvSpPr>
        <p:spPr>
          <a:xfrm>
            <a:off x="479782" y="708281"/>
            <a:ext cx="11290486" cy="74506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DC56EF-B64E-6E4D-9288-A6CC6DF738D9}"/>
              </a:ext>
            </a:extLst>
          </p:cNvPr>
          <p:cNvSpPr txBox="1"/>
          <p:nvPr/>
        </p:nvSpPr>
        <p:spPr>
          <a:xfrm>
            <a:off x="3847315" y="826174"/>
            <a:ext cx="41825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 Frameworks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68C5570-7824-AA4F-8547-1EBDD8B18564}"/>
              </a:ext>
            </a:extLst>
          </p:cNvPr>
          <p:cNvSpPr/>
          <p:nvPr/>
        </p:nvSpPr>
        <p:spPr>
          <a:xfrm>
            <a:off x="7684694" y="2833716"/>
            <a:ext cx="1907170" cy="745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D51FD4-1D63-DB44-9D8C-3FA6A5B99BC4}"/>
              </a:ext>
            </a:extLst>
          </p:cNvPr>
          <p:cNvSpPr txBox="1"/>
          <p:nvPr/>
        </p:nvSpPr>
        <p:spPr>
          <a:xfrm>
            <a:off x="7728607" y="2954009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Jupyter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Hub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04B699-8E9A-DE46-840A-77414A064E92}"/>
              </a:ext>
            </a:extLst>
          </p:cNvPr>
          <p:cNvSpPr txBox="1"/>
          <p:nvPr/>
        </p:nvSpPr>
        <p:spPr>
          <a:xfrm>
            <a:off x="2245696" y="2853353"/>
            <a:ext cx="102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</a:t>
            </a:r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</a:t>
            </a:r>
          </a:p>
          <a:p>
            <a:r>
              <a:rPr lang="de-D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Runner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B8A259B-C868-434A-BDEF-47174F62777B}"/>
              </a:ext>
            </a:extLst>
          </p:cNvPr>
          <p:cNvSpPr/>
          <p:nvPr/>
        </p:nvSpPr>
        <p:spPr>
          <a:xfrm>
            <a:off x="441682" y="2837611"/>
            <a:ext cx="1401283" cy="7450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EA9DDA-81DE-CB4D-80B5-4D78263EA7D4}"/>
              </a:ext>
            </a:extLst>
          </p:cNvPr>
          <p:cNvSpPr txBox="1"/>
          <p:nvPr/>
        </p:nvSpPr>
        <p:spPr>
          <a:xfrm>
            <a:off x="462732" y="2961882"/>
            <a:ext cx="1229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Jenkins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59996D-F840-0241-8886-18A7B11C7050}"/>
              </a:ext>
            </a:extLst>
          </p:cNvPr>
          <p:cNvSpPr/>
          <p:nvPr/>
        </p:nvSpPr>
        <p:spPr>
          <a:xfrm>
            <a:off x="423344" y="5391192"/>
            <a:ext cx="11347571" cy="2354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DF1E53-8635-5442-B342-2A5901960F02}"/>
              </a:ext>
            </a:extLst>
          </p:cNvPr>
          <p:cNvSpPr txBox="1"/>
          <p:nvPr/>
        </p:nvSpPr>
        <p:spPr>
          <a:xfrm>
            <a:off x="2855600" y="5316081"/>
            <a:ext cx="3034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Performance Data Access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FDF021B-5767-0948-9EC8-0D60CB54D0C0}"/>
              </a:ext>
            </a:extLst>
          </p:cNvPr>
          <p:cNvSpPr/>
          <p:nvPr/>
        </p:nvSpPr>
        <p:spPr>
          <a:xfrm>
            <a:off x="456955" y="2346653"/>
            <a:ext cx="3072921" cy="444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44ABAFC-F70F-0F42-93B4-749A5ACE3066}"/>
              </a:ext>
            </a:extLst>
          </p:cNvPr>
          <p:cNvSpPr txBox="1"/>
          <p:nvPr/>
        </p:nvSpPr>
        <p:spPr>
          <a:xfrm>
            <a:off x="621441" y="2380239"/>
            <a:ext cx="2763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Integration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BFB6C00-F2F3-7C4E-93F3-C109055CFEA8}"/>
              </a:ext>
            </a:extLst>
          </p:cNvPr>
          <p:cNvSpPr/>
          <p:nvPr/>
        </p:nvSpPr>
        <p:spPr>
          <a:xfrm>
            <a:off x="7419187" y="4137105"/>
            <a:ext cx="1803518" cy="11771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E8E1963-7D4D-5D44-A9C9-A3CC7F6CF2D4}"/>
              </a:ext>
            </a:extLst>
          </p:cNvPr>
          <p:cNvSpPr txBox="1"/>
          <p:nvPr/>
        </p:nvSpPr>
        <p:spPr>
          <a:xfrm>
            <a:off x="7711889" y="4221621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SLURM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6106301-73C3-9D44-B604-5A477B7507CD}"/>
              </a:ext>
            </a:extLst>
          </p:cNvPr>
          <p:cNvGrpSpPr/>
          <p:nvPr/>
        </p:nvGrpSpPr>
        <p:grpSpPr>
          <a:xfrm>
            <a:off x="8141583" y="4708503"/>
            <a:ext cx="1151428" cy="990759"/>
            <a:chOff x="10121484" y="2078386"/>
            <a:chExt cx="1151428" cy="990759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AC343B6-21B0-C841-A34C-E1885E43DB70}"/>
                </a:ext>
              </a:extLst>
            </p:cNvPr>
            <p:cNvCxnSpPr/>
            <p:nvPr/>
          </p:nvCxnSpPr>
          <p:spPr>
            <a:xfrm>
              <a:off x="10512000" y="2078386"/>
              <a:ext cx="0" cy="180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EE318E3-9234-AF4B-B20B-E88DE0EADB5A}"/>
                </a:ext>
              </a:extLst>
            </p:cNvPr>
            <p:cNvCxnSpPr/>
            <p:nvPr/>
          </p:nvCxnSpPr>
          <p:spPr>
            <a:xfrm>
              <a:off x="10628400" y="2078386"/>
              <a:ext cx="0" cy="180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FA041BB-9C97-8C4C-80DA-85660D6DDF1B}"/>
                </a:ext>
              </a:extLst>
            </p:cNvPr>
            <p:cNvCxnSpPr/>
            <p:nvPr/>
          </p:nvCxnSpPr>
          <p:spPr>
            <a:xfrm>
              <a:off x="10752000" y="2078386"/>
              <a:ext cx="0" cy="180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6BAB43B-6682-E341-8BDC-416A0763D933}"/>
                </a:ext>
              </a:extLst>
            </p:cNvPr>
            <p:cNvCxnSpPr/>
            <p:nvPr/>
          </p:nvCxnSpPr>
          <p:spPr>
            <a:xfrm>
              <a:off x="10854000" y="2078386"/>
              <a:ext cx="0" cy="180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0B10653-AD2A-F741-AC1E-2F380064A0E0}"/>
                </a:ext>
              </a:extLst>
            </p:cNvPr>
            <p:cNvCxnSpPr/>
            <p:nvPr/>
          </p:nvCxnSpPr>
          <p:spPr>
            <a:xfrm>
              <a:off x="10563600" y="2889145"/>
              <a:ext cx="0" cy="180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BAEEA5F-02E5-F44D-AB35-171BE9B22963}"/>
                </a:ext>
              </a:extLst>
            </p:cNvPr>
            <p:cNvCxnSpPr/>
            <p:nvPr/>
          </p:nvCxnSpPr>
          <p:spPr>
            <a:xfrm>
              <a:off x="10680000" y="2889145"/>
              <a:ext cx="0" cy="180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30B5296-B9A6-8543-B128-529359DDFD05}"/>
                </a:ext>
              </a:extLst>
            </p:cNvPr>
            <p:cNvCxnSpPr/>
            <p:nvPr/>
          </p:nvCxnSpPr>
          <p:spPr>
            <a:xfrm>
              <a:off x="10803600" y="2889145"/>
              <a:ext cx="0" cy="180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AD8A1F6-71D7-B541-9F4B-F52D7FB0D6DF}"/>
                </a:ext>
              </a:extLst>
            </p:cNvPr>
            <p:cNvCxnSpPr/>
            <p:nvPr/>
          </p:nvCxnSpPr>
          <p:spPr>
            <a:xfrm>
              <a:off x="10905600" y="2889145"/>
              <a:ext cx="0" cy="180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8E308E6-A5C4-264E-9D45-DA11A9E7BE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8591" y="2412477"/>
              <a:ext cx="254321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E016C54-E9E3-D54A-8E01-8A6DDA8320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8591" y="2528877"/>
              <a:ext cx="254321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1BBBF25-E56D-1F42-95D4-62697C7AAD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8591" y="2639979"/>
              <a:ext cx="254321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870ACCB-B43F-9D40-96E6-75D64FD0AA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8591" y="2751816"/>
              <a:ext cx="254321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76B5E622-667E-AC44-9ED8-42FBD1DD55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1484" y="2414154"/>
              <a:ext cx="254321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B12140F-7F62-E54D-8BE5-F5E4BF8DD1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1484" y="2530554"/>
              <a:ext cx="254321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5D90C5B-F341-1E41-AC18-7B9A0B97D9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1484" y="2641656"/>
              <a:ext cx="254321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6098052-2041-7B4C-A901-1AE6DF0447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1484" y="2753493"/>
              <a:ext cx="254321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E1A1194A-BA2C-894F-8246-935FABD8E13A}"/>
                </a:ext>
              </a:extLst>
            </p:cNvPr>
            <p:cNvSpPr/>
            <p:nvPr/>
          </p:nvSpPr>
          <p:spPr>
            <a:xfrm>
              <a:off x="10383005" y="2284435"/>
              <a:ext cx="635586" cy="596837"/>
            </a:xfrm>
            <a:prstGeom prst="roundRect">
              <a:avLst/>
            </a:prstGeom>
            <a:noFill/>
            <a:ln w="508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9070D36-8E12-EE4A-8D11-190F5932E7D5}"/>
                </a:ext>
              </a:extLst>
            </p:cNvPr>
            <p:cNvSpPr txBox="1"/>
            <p:nvPr/>
          </p:nvSpPr>
          <p:spPr>
            <a:xfrm>
              <a:off x="10410747" y="2403375"/>
              <a:ext cx="606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GPU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414FC0C-65E4-B049-B3A5-1443741F16DF}"/>
              </a:ext>
            </a:extLst>
          </p:cNvPr>
          <p:cNvGrpSpPr/>
          <p:nvPr/>
        </p:nvGrpSpPr>
        <p:grpSpPr>
          <a:xfrm>
            <a:off x="6537094" y="4914552"/>
            <a:ext cx="916412" cy="790769"/>
            <a:chOff x="10121484" y="2078386"/>
            <a:chExt cx="1151428" cy="990759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7B0F2CB-3457-374E-84B4-BDD1A70CC560}"/>
                </a:ext>
              </a:extLst>
            </p:cNvPr>
            <p:cNvCxnSpPr/>
            <p:nvPr/>
          </p:nvCxnSpPr>
          <p:spPr>
            <a:xfrm>
              <a:off x="10512000" y="2078386"/>
              <a:ext cx="0" cy="180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9F22939-B36F-B649-A376-BDA46EEC5A34}"/>
                </a:ext>
              </a:extLst>
            </p:cNvPr>
            <p:cNvCxnSpPr/>
            <p:nvPr/>
          </p:nvCxnSpPr>
          <p:spPr>
            <a:xfrm>
              <a:off x="10628400" y="2078386"/>
              <a:ext cx="0" cy="180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3D69C6A-0BED-2A4E-9CD4-68A42B0FC863}"/>
                </a:ext>
              </a:extLst>
            </p:cNvPr>
            <p:cNvCxnSpPr/>
            <p:nvPr/>
          </p:nvCxnSpPr>
          <p:spPr>
            <a:xfrm>
              <a:off x="10752000" y="2078386"/>
              <a:ext cx="0" cy="180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7EF7E9E-9B33-6940-BF2F-41F7CB7F8DB7}"/>
                </a:ext>
              </a:extLst>
            </p:cNvPr>
            <p:cNvCxnSpPr/>
            <p:nvPr/>
          </p:nvCxnSpPr>
          <p:spPr>
            <a:xfrm>
              <a:off x="10854000" y="2078386"/>
              <a:ext cx="0" cy="180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16BC63D-A6BA-594F-B992-F654CBB39371}"/>
                </a:ext>
              </a:extLst>
            </p:cNvPr>
            <p:cNvCxnSpPr/>
            <p:nvPr/>
          </p:nvCxnSpPr>
          <p:spPr>
            <a:xfrm>
              <a:off x="10563600" y="2889145"/>
              <a:ext cx="0" cy="180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408ACA4-0FC5-2444-89CC-A5454BA82940}"/>
                </a:ext>
              </a:extLst>
            </p:cNvPr>
            <p:cNvCxnSpPr/>
            <p:nvPr/>
          </p:nvCxnSpPr>
          <p:spPr>
            <a:xfrm>
              <a:off x="10680000" y="2889145"/>
              <a:ext cx="0" cy="180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9DB97AD-9F23-7944-AC9F-FC7C09960D27}"/>
                </a:ext>
              </a:extLst>
            </p:cNvPr>
            <p:cNvCxnSpPr/>
            <p:nvPr/>
          </p:nvCxnSpPr>
          <p:spPr>
            <a:xfrm>
              <a:off x="10803600" y="2889145"/>
              <a:ext cx="0" cy="180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C62001B-D692-BD42-AD43-766AE3716DD7}"/>
                </a:ext>
              </a:extLst>
            </p:cNvPr>
            <p:cNvCxnSpPr/>
            <p:nvPr/>
          </p:nvCxnSpPr>
          <p:spPr>
            <a:xfrm>
              <a:off x="10905600" y="2889145"/>
              <a:ext cx="0" cy="18000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FE41BA7-E17E-324A-941B-07C19607BDF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8591" y="2412477"/>
              <a:ext cx="254321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E8097F0-DCF0-314D-B3AF-9329181CAC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8591" y="2528877"/>
              <a:ext cx="254321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8DBB0D1-123D-6F4A-A817-2AE7DE17A2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8591" y="2639979"/>
              <a:ext cx="254321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CB0E5A4-D364-B74E-A58C-CC295142DA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18591" y="2751816"/>
              <a:ext cx="254321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A92BA8A3-9A33-554C-A1EC-6DCCEC9D9B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1484" y="2414154"/>
              <a:ext cx="254321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A221F4D-C88F-5748-A3FF-2675397608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1484" y="2530554"/>
              <a:ext cx="254321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8EF90CC-B71A-734D-A726-95C97675D9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1484" y="2641656"/>
              <a:ext cx="254321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8BE171B-BE89-754E-AF69-8B7EBE2467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121484" y="2753493"/>
              <a:ext cx="254321" cy="0"/>
            </a:xfrm>
            <a:prstGeom prst="line">
              <a:avLst/>
            </a:prstGeom>
            <a:ln w="508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E3C13619-6462-BF49-83B9-60B4950D9EC5}"/>
                </a:ext>
              </a:extLst>
            </p:cNvPr>
            <p:cNvSpPr/>
            <p:nvPr/>
          </p:nvSpPr>
          <p:spPr>
            <a:xfrm>
              <a:off x="10383005" y="2284435"/>
              <a:ext cx="635586" cy="596837"/>
            </a:xfrm>
            <a:prstGeom prst="roundRect">
              <a:avLst/>
            </a:prstGeom>
            <a:noFill/>
            <a:ln w="50800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B592985-62F7-B848-AD01-3B5BF3A2B869}"/>
                </a:ext>
              </a:extLst>
            </p:cNvPr>
            <p:cNvSpPr txBox="1"/>
            <p:nvPr/>
          </p:nvSpPr>
          <p:spPr>
            <a:xfrm>
              <a:off x="10410747" y="2403375"/>
              <a:ext cx="642900" cy="38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GPU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482FA19F-761D-8A4F-8B41-80A87CB6A557}"/>
              </a:ext>
            </a:extLst>
          </p:cNvPr>
          <p:cNvSpPr txBox="1"/>
          <p:nvPr/>
        </p:nvSpPr>
        <p:spPr>
          <a:xfrm>
            <a:off x="198481" y="6509637"/>
            <a:ext cx="782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PAHN PAN Meeting,   Aug 22, 2019   Hamburg                                      Patrick Fuhrmann, DESY Contribution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D2492B3-47E5-7340-9039-63C1FDD11187}"/>
              </a:ext>
            </a:extLst>
          </p:cNvPr>
          <p:cNvSpPr/>
          <p:nvPr/>
        </p:nvSpPr>
        <p:spPr>
          <a:xfrm>
            <a:off x="456956" y="1527345"/>
            <a:ext cx="11375640" cy="40047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C49F0E3-CD72-D944-9A07-CBC25E7C55C1}"/>
              </a:ext>
            </a:extLst>
          </p:cNvPr>
          <p:cNvSpPr txBox="1"/>
          <p:nvPr/>
        </p:nvSpPr>
        <p:spPr>
          <a:xfrm>
            <a:off x="4612254" y="1500841"/>
            <a:ext cx="3865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Interface Layer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F427EC5-42DF-8247-A8D6-4B5152FC6A07}"/>
              </a:ext>
            </a:extLst>
          </p:cNvPr>
          <p:cNvSpPr/>
          <p:nvPr/>
        </p:nvSpPr>
        <p:spPr>
          <a:xfrm>
            <a:off x="8430846" y="2024590"/>
            <a:ext cx="3401750" cy="76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69F86E6-F59D-D24C-86B6-62974E94850B}"/>
              </a:ext>
            </a:extLst>
          </p:cNvPr>
          <p:cNvSpPr txBox="1"/>
          <p:nvPr/>
        </p:nvSpPr>
        <p:spPr>
          <a:xfrm>
            <a:off x="8407225" y="2015064"/>
            <a:ext cx="331757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Analysis Services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Spark, ROOT, Photon Science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429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54579F-0363-CD40-873E-A7392A13F3B7}"/>
              </a:ext>
            </a:extLst>
          </p:cNvPr>
          <p:cNvSpPr txBox="1">
            <a:spLocks/>
          </p:cNvSpPr>
          <p:nvPr/>
        </p:nvSpPr>
        <p:spPr>
          <a:xfrm>
            <a:off x="407880" y="349560"/>
            <a:ext cx="11375640" cy="4154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000" b="1" dirty="0">
                <a:solidFill>
                  <a:srgbClr val="009FDF"/>
                </a:solidFill>
                <a:highlight>
                  <a:scrgbClr r="0" g="0" b="0">
                    <a:alpha val="0"/>
                  </a:scrgbClr>
                </a:highlight>
                <a:latin typeface="Arial"/>
                <a:ea typeface="Tahoma" pitchFamily="2"/>
              </a:rPr>
              <a:t>Commonly used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D9B85-3C6D-E64C-8EDB-6ED6CA14F2FE}"/>
              </a:ext>
            </a:extLst>
          </p:cNvPr>
          <p:cNvSpPr txBox="1"/>
          <p:nvPr/>
        </p:nvSpPr>
        <p:spPr>
          <a:xfrm>
            <a:off x="536650" y="1555661"/>
            <a:ext cx="113756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Computing Low level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Open Stack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Container Management (Kubernetes, Rancher)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/>
              <a:t>HTCondor</a:t>
            </a:r>
            <a:r>
              <a:rPr lang="en-US" sz="2000" dirty="0"/>
              <a:t>, SLURM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Analytics High Level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Notebooks with access to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000" dirty="0"/>
              <a:t>Big Data analytics (Spark)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sz="2000" dirty="0"/>
              <a:t>GPUs via </a:t>
            </a:r>
            <a:r>
              <a:rPr lang="en-US" sz="2000" dirty="0" err="1"/>
              <a:t>HTCondor</a:t>
            </a:r>
            <a:r>
              <a:rPr lang="en-US" sz="2000" dirty="0"/>
              <a:t>, SLURM and OpenStack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Continuous Integration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Data Services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Archiving services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Supervised Data Transfer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235F60-1FEE-5D4A-9424-820FF0F0F7CB}"/>
              </a:ext>
            </a:extLst>
          </p:cNvPr>
          <p:cNvSpPr txBox="1"/>
          <p:nvPr/>
        </p:nvSpPr>
        <p:spPr>
          <a:xfrm>
            <a:off x="143063" y="6398801"/>
            <a:ext cx="782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PAHN PAN Meeting,   Aug 22, 2019   Hamburg                                      Patrick Fuhrmann, DESY Contribution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A25F3-8F2E-374C-895F-2C7DF65097F8}"/>
              </a:ext>
            </a:extLst>
          </p:cNvPr>
          <p:cNvSpPr txBox="1"/>
          <p:nvPr/>
        </p:nvSpPr>
        <p:spPr>
          <a:xfrm>
            <a:off x="407880" y="842205"/>
            <a:ext cx="2912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Arial" panose="020B0604020202020204" pitchFamily="34" charset="0"/>
              </a:rPr>
              <a:t>Cross Cutting Services</a:t>
            </a:r>
          </a:p>
        </p:txBody>
      </p:sp>
    </p:spTree>
    <p:extLst>
      <p:ext uri="{BB962C8B-B14F-4D97-AF65-F5344CB8AC3E}">
        <p14:creationId xmlns:p14="http://schemas.microsoft.com/office/powerpoint/2010/main" val="734186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768</Words>
  <Application>Microsoft Macintosh PowerPoint</Application>
  <PresentationFormat>Widescreen</PresentationFormat>
  <Paragraphs>118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Liberation Sans</vt:lpstr>
      <vt:lpstr>Liberation Serif</vt:lpstr>
      <vt:lpstr>Lohit Devanagari</vt:lpstr>
      <vt:lpstr>Tahoma</vt:lpstr>
      <vt:lpstr>Wingdings</vt:lpstr>
      <vt:lpstr>Office Theme</vt:lpstr>
      <vt:lpstr>Office Theme</vt:lpstr>
      <vt:lpstr>Default</vt:lpstr>
      <vt:lpstr>DESY Contributions PAHN-PAN Task Area 3 </vt:lpstr>
      <vt:lpstr>PowerPoint Presentation</vt:lpstr>
      <vt:lpstr>PowerPoint Presentation</vt:lpstr>
      <vt:lpstr>PowerPoint Presentation</vt:lpstr>
      <vt:lpstr>PowerPoint Presentation</vt:lpstr>
      <vt:lpstr>DESY Contributions PAHN-PAN Cross Cutting B : Services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DESY Contributions PAHN-PAN Task Area 1 </dc:title>
  <dc:creator>Christoph Wissing</dc:creator>
  <cp:lastModifiedBy>Patrick</cp:lastModifiedBy>
  <cp:revision>162</cp:revision>
  <dcterms:created xsi:type="dcterms:W3CDTF">2018-05-04T12:40:52Z</dcterms:created>
  <dcterms:modified xsi:type="dcterms:W3CDTF">2019-08-22T11:15:56Z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15.0023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2</vt:r8>
  </property>
  <property fmtid="{D5CDD505-2E9C-101B-9397-08002B2CF9AE}" pid="8" name="PresentationFormat">
    <vt:lpwstr>Breitbild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16</vt:r8>
  </property>
</Properties>
</file>