
<file path=[Content_Types].xml><?xml version="1.0" encoding="utf-8"?>
<Types xmlns="http://schemas.openxmlformats.org/package/2006/content-types">
  <Default Extension="png" ContentType="image/png"/>
  <Default Extension="bmp" ContentType="image/bmp"/>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6" r:id="rId4"/>
    <p:sldId id="266" r:id="rId5"/>
    <p:sldId id="265" r:id="rId6"/>
    <p:sldId id="260" r:id="rId7"/>
    <p:sldId id="261" r:id="rId8"/>
    <p:sldId id="259" r:id="rId9"/>
    <p:sldId id="267" r:id="rId10"/>
    <p:sldId id="268" r:id="rId11"/>
    <p:sldId id="269" r:id="rId12"/>
    <p:sldId id="270" r:id="rId13"/>
    <p:sldId id="271" r:id="rId14"/>
    <p:sldId id="272" r:id="rId15"/>
    <p:sldId id="277" r:id="rId16"/>
    <p:sldId id="280" r:id="rId17"/>
    <p:sldId id="274" r:id="rId18"/>
    <p:sldId id="275" r:id="rId19"/>
    <p:sldId id="276" r:id="rId20"/>
    <p:sldId id="273" r:id="rId21"/>
    <p:sldId id="263" r:id="rId22"/>
    <p:sldId id="279" r:id="rId23"/>
    <p:sldId id="281" r:id="rId24"/>
    <p:sldId id="278" r:id="rId25"/>
    <p:sldId id="282" r:id="rId26"/>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03" autoAdjust="0"/>
  </p:normalViewPr>
  <p:slideViewPr>
    <p:cSldViewPr>
      <p:cViewPr varScale="1">
        <p:scale>
          <a:sx n="101" d="100"/>
          <a:sy n="101" d="100"/>
        </p:scale>
        <p:origin x="-33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D97B3623-635E-42BD-961E-197D456B59D3}" type="datetimeFigureOut">
              <a:rPr lang="en-US" smtClean="0"/>
              <a:t>10/14/2011</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B5E1718F-DBAD-43A0-A8CF-2007D645FB54}" type="slidenum">
              <a:rPr lang="en-US" smtClean="0"/>
              <a:t>‹#›</a:t>
            </a:fld>
            <a:endParaRPr lang="en-US"/>
          </a:p>
        </p:txBody>
      </p:sp>
    </p:spTree>
    <p:extLst>
      <p:ext uri="{BB962C8B-B14F-4D97-AF65-F5344CB8AC3E}">
        <p14:creationId xmlns:p14="http://schemas.microsoft.com/office/powerpoint/2010/main" val="2463718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 measurements done with a scaled version of the reference line.  </a:t>
            </a:r>
            <a:r>
              <a:rPr lang="en-US" smtClean="0"/>
              <a:t>(long 7/8</a:t>
            </a:r>
            <a:r>
              <a:rPr lang="en-US" dirty="0" smtClean="0"/>
              <a:t>” inch RFS </a:t>
            </a:r>
            <a:r>
              <a:rPr lang="en-US" smtClean="0"/>
              <a:t>cable replaced with short 0.141 </a:t>
            </a:r>
            <a:r>
              <a:rPr lang="en-US" dirty="0" smtClean="0"/>
              <a:t>cable with similar </a:t>
            </a:r>
            <a:r>
              <a:rPr lang="en-US" smtClean="0"/>
              <a:t>temperature characteristics)</a:t>
            </a:r>
            <a:endParaRPr lang="en-US"/>
          </a:p>
        </p:txBody>
      </p:sp>
      <p:sp>
        <p:nvSpPr>
          <p:cNvPr id="4" name="Slide Number Placeholder 3"/>
          <p:cNvSpPr>
            <a:spLocks noGrp="1"/>
          </p:cNvSpPr>
          <p:nvPr>
            <p:ph type="sldNum" sz="quarter" idx="10"/>
          </p:nvPr>
        </p:nvSpPr>
        <p:spPr/>
        <p:txBody>
          <a:bodyPr/>
          <a:lstStyle/>
          <a:p>
            <a:fld id="{B5E1718F-DBAD-43A0-A8CF-2007D645FB54}" type="slidenum">
              <a:rPr lang="en-US" smtClean="0"/>
              <a:t>3</a:t>
            </a:fld>
            <a:endParaRPr lang="en-US"/>
          </a:p>
        </p:txBody>
      </p:sp>
    </p:spTree>
    <p:extLst>
      <p:ext uri="{BB962C8B-B14F-4D97-AF65-F5344CB8AC3E}">
        <p14:creationId xmlns:p14="http://schemas.microsoft.com/office/powerpoint/2010/main" val="376843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1718F-DBAD-43A0-A8CF-2007D645FB54}" type="slidenum">
              <a:rPr lang="en-US" smtClean="0"/>
              <a:t>17</a:t>
            </a:fld>
            <a:endParaRPr lang="en-US"/>
          </a:p>
        </p:txBody>
      </p:sp>
    </p:spTree>
    <p:extLst>
      <p:ext uri="{BB962C8B-B14F-4D97-AF65-F5344CB8AC3E}">
        <p14:creationId xmlns:p14="http://schemas.microsoft.com/office/powerpoint/2010/main" val="1100339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1DAE43B-21F5-46B1-99B7-C88CE7CDDB0A}" type="datetimeFigureOut">
              <a:rPr lang="en-US" smtClean="0"/>
              <a:t>10/14/2011</a:t>
            </a:fld>
            <a:endParaRPr lang="en-US"/>
          </a:p>
        </p:txBody>
      </p:sp>
      <p:sp>
        <p:nvSpPr>
          <p:cNvPr id="8" name="Slide Number Placeholder 7"/>
          <p:cNvSpPr>
            <a:spLocks noGrp="1"/>
          </p:cNvSpPr>
          <p:nvPr>
            <p:ph type="sldNum" sz="quarter" idx="11"/>
          </p:nvPr>
        </p:nvSpPr>
        <p:spPr/>
        <p:txBody>
          <a:bodyPr/>
          <a:lstStyle/>
          <a:p>
            <a:fld id="{ECE49E79-0180-4A05-A86F-F8BBF293712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AE43B-21F5-46B1-99B7-C88CE7CDDB0A}" type="datetimeFigureOut">
              <a:rPr lang="en-US" smtClean="0"/>
              <a:t>10/14/2011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49E79-0180-4A05-A86F-F8BBF29371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AE43B-21F5-46B1-99B7-C88CE7CDDB0A}" type="datetimeFigureOut">
              <a:rPr lang="en-US" smtClean="0"/>
              <a:t>10/14/2011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49E79-0180-4A05-A86F-F8BBF29371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01DAE43B-21F5-46B1-99B7-C88CE7CDDB0A}" type="datetimeFigureOut">
              <a:rPr lang="en-US" smtClean="0"/>
              <a:t>10/14/2011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49E79-0180-4A05-A86F-F8BBF29371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DAE43B-21F5-46B1-99B7-C88CE7CDDB0A}" type="datetimeFigureOut">
              <a:rPr lang="en-US" smtClean="0"/>
              <a:t>10/14/2011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49E79-0180-4A05-A86F-F8BBF2937125}"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01DAE43B-21F5-46B1-99B7-C88CE7CDDB0A}" type="datetimeFigureOut">
              <a:rPr lang="en-US" smtClean="0"/>
              <a:t>10/14/2011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49E79-0180-4A05-A86F-F8BBF2937125}"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1DAE43B-21F5-46B1-99B7-C88CE7CDDB0A}" type="datetimeFigureOut">
              <a:rPr lang="en-US" smtClean="0"/>
              <a:t>10/14/2011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E49E79-0180-4A05-A86F-F8BBF2937125}"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DAE43B-21F5-46B1-99B7-C88CE7CDDB0A}" type="datetimeFigureOut">
              <a:rPr lang="en-US" smtClean="0"/>
              <a:t>10/14/2011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E49E79-0180-4A05-A86F-F8BBF29371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AE43B-21F5-46B1-99B7-C88CE7CDDB0A}" type="datetimeFigureOut">
              <a:rPr lang="en-US" smtClean="0"/>
              <a:t>10/14/2011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E49E79-0180-4A05-A86F-F8BBF29371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AE43B-21F5-46B1-99B7-C88CE7CDDB0A}" type="datetimeFigureOut">
              <a:rPr lang="en-US" smtClean="0"/>
              <a:t>10/14/2011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49E79-0180-4A05-A86F-F8BBF293712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AE43B-21F5-46B1-99B7-C88CE7CDDB0A}" type="datetimeFigureOut">
              <a:rPr lang="en-US" smtClean="0"/>
              <a:t>10/14/2011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49E79-0180-4A05-A86F-F8BBF293712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1DAE43B-21F5-46B1-99B7-C88CE7CDDB0A}" type="datetimeFigureOut">
              <a:rPr lang="en-US" smtClean="0"/>
              <a:t>10/14/2011</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CE49E79-0180-4A05-A86F-F8BBF2937125}"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b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990600"/>
          </a:xfrm>
        </p:spPr>
        <p:txBody>
          <a:bodyPr>
            <a:normAutofit/>
          </a:bodyPr>
          <a:lstStyle/>
          <a:p>
            <a:r>
              <a:rPr lang="en-US" sz="3200" b="1" dirty="0" smtClean="0"/>
              <a:t>1.3 GHz Phase Averaging Reference Line</a:t>
            </a:r>
            <a:endParaRPr lang="en-US" sz="3200" b="1" dirty="0"/>
          </a:p>
        </p:txBody>
      </p:sp>
      <p:sp>
        <p:nvSpPr>
          <p:cNvPr id="3" name="Content Placeholder 2"/>
          <p:cNvSpPr>
            <a:spLocks noGrp="1"/>
          </p:cNvSpPr>
          <p:nvPr>
            <p:ph idx="1"/>
          </p:nvPr>
        </p:nvSpPr>
        <p:spPr>
          <a:xfrm>
            <a:off x="533400" y="2743200"/>
            <a:ext cx="8229600" cy="1371600"/>
          </a:xfrm>
        </p:spPr>
        <p:txBody>
          <a:bodyPr/>
          <a:lstStyle/>
          <a:p>
            <a:pPr marL="0" indent="0" algn="ctr">
              <a:buNone/>
            </a:pPr>
            <a:r>
              <a:rPr lang="en-US" dirty="0" smtClean="0"/>
              <a:t>Ed Cullerton, Brian Chase</a:t>
            </a:r>
          </a:p>
          <a:p>
            <a:pPr marL="0" indent="0" algn="ctr">
              <a:buNone/>
            </a:pPr>
            <a:r>
              <a:rPr lang="en-US" dirty="0" err="1" smtClean="0"/>
              <a:t>Fermilab</a:t>
            </a:r>
            <a:r>
              <a:rPr lang="en-US" dirty="0" smtClean="0"/>
              <a:t>, Batavia, IL</a:t>
            </a:r>
          </a:p>
          <a:p>
            <a:pPr marL="0" indent="0" algn="ctr">
              <a:buNone/>
            </a:pPr>
            <a:r>
              <a:rPr lang="en-US" dirty="0" smtClean="0"/>
              <a:t>10/18/2001</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5181600"/>
            <a:ext cx="1944687"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67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Cable Adjustment Result</a:t>
            </a:r>
            <a:endParaRPr lang="en-US" sz="4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7261917"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52601" y="4343400"/>
            <a:ext cx="6248400" cy="923330"/>
          </a:xfrm>
          <a:prstGeom prst="rect">
            <a:avLst/>
          </a:prstGeom>
          <a:noFill/>
        </p:spPr>
        <p:txBody>
          <a:bodyPr wrap="square" rtlCol="0">
            <a:spAutoFit/>
          </a:bodyPr>
          <a:lstStyle/>
          <a:p>
            <a:r>
              <a:rPr lang="en-US" dirty="0" smtClean="0"/>
              <a:t>The averaged phase is on the peak at 1.3 GHz.  This will minimize the phase error for small changes in length of the cable.</a:t>
            </a:r>
            <a:endParaRPr lang="en-US" dirty="0"/>
          </a:p>
        </p:txBody>
      </p:sp>
    </p:spTree>
    <p:extLst>
      <p:ext uri="{BB962C8B-B14F-4D97-AF65-F5344CB8AC3E}">
        <p14:creationId xmlns:p14="http://schemas.microsoft.com/office/powerpoint/2010/main" val="3200153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sz="4400" dirty="0" smtClean="0"/>
              <a:t>Design Procedure Continued</a:t>
            </a:r>
            <a:endParaRPr lang="en-US" sz="4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694" y="1768924"/>
            <a:ext cx="6951306" cy="299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38808" y="1371600"/>
            <a:ext cx="5087483" cy="369332"/>
          </a:xfrm>
          <a:prstGeom prst="rect">
            <a:avLst/>
          </a:prstGeom>
          <a:noFill/>
        </p:spPr>
        <p:txBody>
          <a:bodyPr wrap="none" rtlCol="0">
            <a:spAutoFit/>
          </a:bodyPr>
          <a:lstStyle/>
          <a:p>
            <a:r>
              <a:rPr lang="en-US" dirty="0" smtClean="0"/>
              <a:t>Adjust the cable length between coupler 2 and 3</a:t>
            </a:r>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471" y="4876800"/>
            <a:ext cx="6955971"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486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lstStyle/>
          <a:p>
            <a:r>
              <a:rPr lang="en-US" sz="4000" dirty="0" smtClean="0"/>
              <a:t>Design Procedure Simulation</a:t>
            </a:r>
            <a:endParaRPr lang="en-US" sz="4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12332"/>
            <a:ext cx="6538911" cy="463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1143000"/>
            <a:ext cx="6996111" cy="369332"/>
          </a:xfrm>
          <a:prstGeom prst="rect">
            <a:avLst/>
          </a:prstGeom>
          <a:noFill/>
        </p:spPr>
        <p:txBody>
          <a:bodyPr wrap="square" rtlCol="0">
            <a:spAutoFit/>
          </a:bodyPr>
          <a:lstStyle/>
          <a:p>
            <a:r>
              <a:rPr lang="en-US" dirty="0" smtClean="0"/>
              <a:t>The procedure is continued for each coupler in the reference line.</a:t>
            </a:r>
            <a:endParaRPr lang="en-US" dirty="0"/>
          </a:p>
        </p:txBody>
      </p:sp>
    </p:spTree>
    <p:extLst>
      <p:ext uri="{BB962C8B-B14F-4D97-AF65-F5344CB8AC3E}">
        <p14:creationId xmlns:p14="http://schemas.microsoft.com/office/powerpoint/2010/main" val="140967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Complete Reference Line Simulation with Adjusted Cables</a:t>
            </a:r>
            <a:endParaRPr lang="en-US" sz="40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219200" y="1524356"/>
            <a:ext cx="7162800" cy="4783138"/>
          </a:xfrm>
          <a:prstGeom prst="rect">
            <a:avLst/>
          </a:prstGeom>
        </p:spPr>
      </p:pic>
    </p:spTree>
    <p:extLst>
      <p:ext uri="{BB962C8B-B14F-4D97-AF65-F5344CB8AC3E}">
        <p14:creationId xmlns:p14="http://schemas.microsoft.com/office/powerpoint/2010/main" val="383229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Results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19263"/>
            <a:ext cx="59436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16200000">
            <a:off x="505670" y="3124199"/>
            <a:ext cx="1819729" cy="369332"/>
          </a:xfrm>
          <a:prstGeom prst="rect">
            <a:avLst/>
          </a:prstGeom>
          <a:noFill/>
        </p:spPr>
        <p:txBody>
          <a:bodyPr wrap="none" rtlCol="0">
            <a:spAutoFit/>
          </a:bodyPr>
          <a:lstStyle/>
          <a:p>
            <a:r>
              <a:rPr lang="en-US" b="1" dirty="0" smtClean="0"/>
              <a:t>Phase (degrees)</a:t>
            </a:r>
          </a:p>
        </p:txBody>
      </p:sp>
    </p:spTree>
    <p:extLst>
      <p:ext uri="{BB962C8B-B14F-4D97-AF65-F5344CB8AC3E}">
        <p14:creationId xmlns:p14="http://schemas.microsoft.com/office/powerpoint/2010/main" val="3176615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Combiner Circuit</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7" y="1905000"/>
            <a:ext cx="7477125"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380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09600"/>
          </a:xfrm>
        </p:spPr>
        <p:txBody>
          <a:bodyPr/>
          <a:lstStyle/>
          <a:p>
            <a:r>
              <a:rPr lang="en-US" sz="3600" dirty="0" smtClean="0"/>
              <a:t>Combiner Circuit Coax Cable Selection</a:t>
            </a:r>
            <a:endParaRPr lang="en-US" sz="36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888" y="2055813"/>
            <a:ext cx="4846637"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37821" y="1713211"/>
            <a:ext cx="4666770" cy="369332"/>
          </a:xfrm>
          <a:prstGeom prst="rect">
            <a:avLst/>
          </a:prstGeom>
          <a:noFill/>
        </p:spPr>
        <p:txBody>
          <a:bodyPr wrap="square" rtlCol="0">
            <a:spAutoFit/>
          </a:bodyPr>
          <a:lstStyle/>
          <a:p>
            <a:r>
              <a:rPr lang="en-US" dirty="0" smtClean="0"/>
              <a:t>Times Microwave </a:t>
            </a:r>
            <a:r>
              <a:rPr lang="en-US" dirty="0" err="1" smtClean="0"/>
              <a:t>Phasetrack</a:t>
            </a:r>
            <a:r>
              <a:rPr lang="en-US" dirty="0" smtClean="0"/>
              <a:t> 210 coax cable</a:t>
            </a:r>
            <a:endParaRPr lang="en-US" dirty="0"/>
          </a:p>
        </p:txBody>
      </p:sp>
    </p:spTree>
    <p:extLst>
      <p:ext uri="{BB962C8B-B14F-4D97-AF65-F5344CB8AC3E}">
        <p14:creationId xmlns:p14="http://schemas.microsoft.com/office/powerpoint/2010/main" val="3234266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Mini-Circuits ZFSC-2-5-N Power Combiner Measurements</a:t>
            </a:r>
            <a:endParaRPr lang="en-US" sz="40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828800"/>
            <a:ext cx="5414290" cy="406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2209800"/>
            <a:ext cx="2590800" cy="1477328"/>
          </a:xfrm>
          <a:prstGeom prst="rect">
            <a:avLst/>
          </a:prstGeom>
          <a:noFill/>
        </p:spPr>
        <p:txBody>
          <a:bodyPr wrap="square" rtlCol="0">
            <a:spAutoFit/>
          </a:bodyPr>
          <a:lstStyle/>
          <a:p>
            <a:r>
              <a:rPr lang="en-US" dirty="0" smtClean="0"/>
              <a:t>Network Analyzer phase measurement of the two outputs of the combiner over a 25 degrees C change.</a:t>
            </a:r>
            <a:endParaRPr lang="en-US" dirty="0"/>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765443"/>
            <a:ext cx="2575569"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5562600" y="4572000"/>
            <a:ext cx="7620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24600" y="4248834"/>
            <a:ext cx="1371600" cy="646331"/>
          </a:xfrm>
          <a:prstGeom prst="rect">
            <a:avLst/>
          </a:prstGeom>
          <a:noFill/>
        </p:spPr>
        <p:txBody>
          <a:bodyPr wrap="square" rtlCol="0">
            <a:spAutoFit/>
          </a:bodyPr>
          <a:lstStyle/>
          <a:p>
            <a:r>
              <a:rPr lang="en-US" dirty="0" smtClean="0">
                <a:solidFill>
                  <a:srgbClr val="FF0000"/>
                </a:solidFill>
              </a:rPr>
              <a:t>~30 </a:t>
            </a:r>
            <a:r>
              <a:rPr lang="en-US" dirty="0" err="1" smtClean="0">
                <a:solidFill>
                  <a:srgbClr val="FF0000"/>
                </a:solidFill>
              </a:rPr>
              <a:t>mDeg</a:t>
            </a:r>
            <a:r>
              <a:rPr lang="en-US" dirty="0" smtClean="0">
                <a:solidFill>
                  <a:srgbClr val="FF0000"/>
                </a:solidFill>
              </a:rPr>
              <a:t> Separation</a:t>
            </a:r>
            <a:endParaRPr lang="en-US" dirty="0">
              <a:solidFill>
                <a:srgbClr val="FF0000"/>
              </a:solidFill>
            </a:endParaRPr>
          </a:p>
        </p:txBody>
      </p:sp>
    </p:spTree>
    <p:extLst>
      <p:ext uri="{BB962C8B-B14F-4D97-AF65-F5344CB8AC3E}">
        <p14:creationId xmlns:p14="http://schemas.microsoft.com/office/powerpoint/2010/main" val="410003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sz="4400" dirty="0" smtClean="0"/>
              <a:t>Mini-Circuits UNAT-3 Attenuator Measurement</a:t>
            </a:r>
            <a:endParaRPr lang="en-US" sz="44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399" y="2209800"/>
            <a:ext cx="4767263"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081463"/>
            <a:ext cx="2875022"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16855" y="2376339"/>
            <a:ext cx="2848768" cy="1200329"/>
          </a:xfrm>
          <a:prstGeom prst="rect">
            <a:avLst/>
          </a:prstGeom>
        </p:spPr>
        <p:txBody>
          <a:bodyPr wrap="square">
            <a:spAutoFit/>
          </a:bodyPr>
          <a:lstStyle/>
          <a:p>
            <a:r>
              <a:rPr lang="en-US" dirty="0"/>
              <a:t>Network Analyzer phase measurement of the </a:t>
            </a:r>
            <a:r>
              <a:rPr lang="en-US" dirty="0" smtClean="0"/>
              <a:t>fixed attenuator over </a:t>
            </a:r>
            <a:r>
              <a:rPr lang="en-US" dirty="0"/>
              <a:t>a 25 degrees C change.</a:t>
            </a:r>
          </a:p>
        </p:txBody>
      </p:sp>
      <p:cxnSp>
        <p:nvCxnSpPr>
          <p:cNvPr id="6" name="Straight Arrow Connector 5"/>
          <p:cNvCxnSpPr/>
          <p:nvPr/>
        </p:nvCxnSpPr>
        <p:spPr>
          <a:xfrm>
            <a:off x="6477000" y="3733800"/>
            <a:ext cx="7620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62600" y="3364468"/>
            <a:ext cx="2133600" cy="369332"/>
          </a:xfrm>
          <a:prstGeom prst="rect">
            <a:avLst/>
          </a:prstGeom>
          <a:noFill/>
          <a:ln>
            <a:noFill/>
          </a:ln>
        </p:spPr>
        <p:txBody>
          <a:bodyPr wrap="square" rtlCol="0">
            <a:spAutoFit/>
          </a:bodyPr>
          <a:lstStyle/>
          <a:p>
            <a:r>
              <a:rPr lang="en-US" dirty="0" smtClean="0">
                <a:solidFill>
                  <a:srgbClr val="FF0000"/>
                </a:solidFill>
              </a:rPr>
              <a:t>150 </a:t>
            </a:r>
            <a:r>
              <a:rPr lang="en-US" dirty="0" err="1" smtClean="0">
                <a:solidFill>
                  <a:srgbClr val="FF0000"/>
                </a:solidFill>
              </a:rPr>
              <a:t>mDeg</a:t>
            </a:r>
            <a:r>
              <a:rPr lang="en-US" dirty="0" smtClean="0">
                <a:solidFill>
                  <a:srgbClr val="FF0000"/>
                </a:solidFill>
              </a:rPr>
              <a:t> drift</a:t>
            </a:r>
            <a:endParaRPr lang="en-US" dirty="0"/>
          </a:p>
        </p:txBody>
      </p:sp>
    </p:spTree>
    <p:extLst>
      <p:ext uri="{BB962C8B-B14F-4D97-AF65-F5344CB8AC3E}">
        <p14:creationId xmlns:p14="http://schemas.microsoft.com/office/powerpoint/2010/main" val="1088948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lstStyle/>
          <a:p>
            <a:r>
              <a:rPr lang="en-US" sz="4800" dirty="0" smtClean="0"/>
              <a:t>ARRA N2-3854-10 Variable Attenuator Measurement</a:t>
            </a:r>
            <a:endParaRPr lang="en-US" sz="48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514600"/>
            <a:ext cx="4730750" cy="354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790951"/>
            <a:ext cx="3047668" cy="227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5181600" y="4114800"/>
            <a:ext cx="381000" cy="1066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19600" y="3745468"/>
            <a:ext cx="1905000" cy="369332"/>
          </a:xfrm>
          <a:prstGeom prst="rect">
            <a:avLst/>
          </a:prstGeom>
          <a:noFill/>
        </p:spPr>
        <p:txBody>
          <a:bodyPr wrap="square" rtlCol="0">
            <a:spAutoFit/>
          </a:bodyPr>
          <a:lstStyle/>
          <a:p>
            <a:r>
              <a:rPr lang="en-US" dirty="0" smtClean="0">
                <a:solidFill>
                  <a:srgbClr val="FF0000"/>
                </a:solidFill>
              </a:rPr>
              <a:t>~170 </a:t>
            </a:r>
            <a:r>
              <a:rPr lang="en-US" dirty="0" err="1" smtClean="0">
                <a:solidFill>
                  <a:srgbClr val="FF0000"/>
                </a:solidFill>
              </a:rPr>
              <a:t>mDeg</a:t>
            </a:r>
            <a:r>
              <a:rPr lang="en-US" dirty="0" smtClean="0">
                <a:solidFill>
                  <a:srgbClr val="FF0000"/>
                </a:solidFill>
              </a:rPr>
              <a:t> drift</a:t>
            </a:r>
            <a:endParaRPr lang="en-US" dirty="0">
              <a:solidFill>
                <a:srgbClr val="FF0000"/>
              </a:solidFill>
            </a:endParaRPr>
          </a:p>
        </p:txBody>
      </p:sp>
      <p:sp>
        <p:nvSpPr>
          <p:cNvPr id="8" name="Rectangle 7"/>
          <p:cNvSpPr/>
          <p:nvPr/>
        </p:nvSpPr>
        <p:spPr>
          <a:xfrm>
            <a:off x="381000" y="2362200"/>
            <a:ext cx="3047668" cy="1477328"/>
          </a:xfrm>
          <a:prstGeom prst="rect">
            <a:avLst/>
          </a:prstGeom>
        </p:spPr>
        <p:txBody>
          <a:bodyPr wrap="square">
            <a:spAutoFit/>
          </a:bodyPr>
          <a:lstStyle/>
          <a:p>
            <a:r>
              <a:rPr lang="en-US" dirty="0"/>
              <a:t>Network Analyzer phase measurement of </a:t>
            </a:r>
            <a:r>
              <a:rPr lang="en-US" dirty="0" smtClean="0"/>
              <a:t>variable attenuator over </a:t>
            </a:r>
            <a:r>
              <a:rPr lang="en-US" dirty="0"/>
              <a:t>a 25 degrees C change</a:t>
            </a:r>
            <a:r>
              <a:rPr lang="en-US" dirty="0" smtClean="0"/>
              <a:t>.  Attenuator set to 0.5 </a:t>
            </a:r>
            <a:r>
              <a:rPr lang="en-US" dirty="0" err="1" smtClean="0"/>
              <a:t>dB.</a:t>
            </a:r>
            <a:endParaRPr lang="en-US" dirty="0"/>
          </a:p>
        </p:txBody>
      </p:sp>
    </p:spTree>
    <p:extLst>
      <p:ext uri="{BB962C8B-B14F-4D97-AF65-F5344CB8AC3E}">
        <p14:creationId xmlns:p14="http://schemas.microsoft.com/office/powerpoint/2010/main" val="1003476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p:spPr>
        <p:txBody>
          <a:bodyPr/>
          <a:lstStyle/>
          <a:p>
            <a:r>
              <a:rPr lang="en-US" dirty="0" smtClean="0"/>
              <a:t>Design Concept</a:t>
            </a:r>
            <a:endParaRPr lang="en-US" dirty="0"/>
          </a:p>
        </p:txBody>
      </p:sp>
      <p:sp>
        <p:nvSpPr>
          <p:cNvPr id="3" name="Content Placeholder 2"/>
          <p:cNvSpPr>
            <a:spLocks noGrp="1"/>
          </p:cNvSpPr>
          <p:nvPr>
            <p:ph idx="1"/>
          </p:nvPr>
        </p:nvSpPr>
        <p:spPr/>
        <p:txBody>
          <a:bodyPr/>
          <a:lstStyle/>
          <a:p>
            <a:r>
              <a:rPr lang="en-US" dirty="0" smtClean="0"/>
              <a:t>Original design concept from J. Frisch, D. Brown, and E. Cisneros in their paper titled, “Performance of the Prototype NLC RF Distribution System”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19400"/>
            <a:ext cx="6353175" cy="3337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2373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t>Complete Combiner Circuit Measurement</a:t>
            </a:r>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341595"/>
            <a:ext cx="3657600" cy="172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479" y="2057400"/>
            <a:ext cx="4238128" cy="402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6743700" y="3581400"/>
            <a:ext cx="571500" cy="76019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62600" y="4572000"/>
            <a:ext cx="1752600" cy="646331"/>
          </a:xfrm>
          <a:prstGeom prst="rect">
            <a:avLst/>
          </a:prstGeom>
          <a:noFill/>
        </p:spPr>
        <p:txBody>
          <a:bodyPr wrap="square" rtlCol="0">
            <a:spAutoFit/>
          </a:bodyPr>
          <a:lstStyle/>
          <a:p>
            <a:r>
              <a:rPr lang="en-US" dirty="0" smtClean="0">
                <a:solidFill>
                  <a:srgbClr val="FF0000"/>
                </a:solidFill>
              </a:rPr>
              <a:t>10 </a:t>
            </a:r>
            <a:r>
              <a:rPr lang="en-US" dirty="0" err="1" smtClean="0">
                <a:solidFill>
                  <a:srgbClr val="FF0000"/>
                </a:solidFill>
              </a:rPr>
              <a:t>mDeg</a:t>
            </a:r>
            <a:r>
              <a:rPr lang="en-US" dirty="0" smtClean="0">
                <a:solidFill>
                  <a:srgbClr val="FF0000"/>
                </a:solidFill>
              </a:rPr>
              <a:t> of separation</a:t>
            </a:r>
            <a:endParaRPr lang="en-US" dirty="0">
              <a:solidFill>
                <a:srgbClr val="FF0000"/>
              </a:solidFill>
            </a:endParaRPr>
          </a:p>
        </p:txBody>
      </p:sp>
      <p:sp>
        <p:nvSpPr>
          <p:cNvPr id="15" name="Rectangle 14"/>
          <p:cNvSpPr/>
          <p:nvPr/>
        </p:nvSpPr>
        <p:spPr>
          <a:xfrm>
            <a:off x="838366" y="2286000"/>
            <a:ext cx="3047668" cy="1200329"/>
          </a:xfrm>
          <a:prstGeom prst="rect">
            <a:avLst/>
          </a:prstGeom>
        </p:spPr>
        <p:txBody>
          <a:bodyPr wrap="square">
            <a:spAutoFit/>
          </a:bodyPr>
          <a:lstStyle/>
          <a:p>
            <a:r>
              <a:rPr lang="en-US" dirty="0"/>
              <a:t>Network Analyzer phase measurement of </a:t>
            </a:r>
            <a:r>
              <a:rPr lang="en-US" dirty="0" smtClean="0"/>
              <a:t>combiner circuit over </a:t>
            </a:r>
            <a:r>
              <a:rPr lang="en-US" dirty="0"/>
              <a:t>a 25 degrees C change</a:t>
            </a:r>
            <a:r>
              <a:rPr lang="en-US" dirty="0" smtClean="0"/>
              <a:t>.</a:t>
            </a:r>
            <a:endParaRPr lang="en-US" dirty="0"/>
          </a:p>
        </p:txBody>
      </p:sp>
    </p:spTree>
    <p:extLst>
      <p:ext uri="{BB962C8B-B14F-4D97-AF65-F5344CB8AC3E}">
        <p14:creationId xmlns:p14="http://schemas.microsoft.com/office/powerpoint/2010/main" val="2907244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dirty="0" smtClean="0"/>
              <a:t>Lab Scaled Reference Line</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7391400" cy="369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1500" y="5165635"/>
            <a:ext cx="7620000" cy="923330"/>
          </a:xfrm>
          <a:prstGeom prst="rect">
            <a:avLst/>
          </a:prstGeom>
          <a:noFill/>
        </p:spPr>
        <p:txBody>
          <a:bodyPr wrap="square" rtlCol="0">
            <a:spAutoFit/>
          </a:bodyPr>
          <a:lstStyle/>
          <a:p>
            <a:r>
              <a:rPr lang="en-US" dirty="0" smtClean="0"/>
              <a:t>The 7/8” RFS cable is replaced by Belden 0.141 tin coated coax.  The electrical length change for 1 meter of the 0.141 cable is similar to that of 30 m of 7/8’ RFS cable.</a:t>
            </a:r>
            <a:endParaRPr lang="en-US" dirty="0"/>
          </a:p>
        </p:txBody>
      </p:sp>
    </p:spTree>
    <p:extLst>
      <p:ext uri="{BB962C8B-B14F-4D97-AF65-F5344CB8AC3E}">
        <p14:creationId xmlns:p14="http://schemas.microsoft.com/office/powerpoint/2010/main" val="2424064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Lab Scaled Reference Line Cable Length Measurement and Adjustments</a:t>
            </a:r>
            <a:endParaRPr lang="en-US" sz="36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85659"/>
            <a:ext cx="4498975"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208084"/>
            <a:ext cx="4303713"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71600" y="3886200"/>
            <a:ext cx="1981200" cy="646331"/>
          </a:xfrm>
          <a:prstGeom prst="rect">
            <a:avLst/>
          </a:prstGeom>
          <a:noFill/>
        </p:spPr>
        <p:txBody>
          <a:bodyPr wrap="square" rtlCol="0">
            <a:spAutoFit/>
          </a:bodyPr>
          <a:lstStyle/>
          <a:p>
            <a:r>
              <a:rPr lang="en-US" dirty="0" smtClean="0"/>
              <a:t>Forward and reverse phase</a:t>
            </a:r>
            <a:endParaRPr lang="en-US" dirty="0"/>
          </a:p>
        </p:txBody>
      </p:sp>
      <p:sp>
        <p:nvSpPr>
          <p:cNvPr id="5" name="TextBox 4"/>
          <p:cNvSpPr txBox="1"/>
          <p:nvPr/>
        </p:nvSpPr>
        <p:spPr>
          <a:xfrm>
            <a:off x="1219200" y="5181600"/>
            <a:ext cx="1981200" cy="369332"/>
          </a:xfrm>
          <a:prstGeom prst="rect">
            <a:avLst/>
          </a:prstGeom>
          <a:noFill/>
        </p:spPr>
        <p:txBody>
          <a:bodyPr wrap="square" rtlCol="0">
            <a:spAutoFit/>
          </a:bodyPr>
          <a:lstStyle/>
          <a:p>
            <a:r>
              <a:rPr lang="en-US" dirty="0" smtClean="0"/>
              <a:t>Averaged phase</a:t>
            </a:r>
            <a:endParaRPr lang="en-US" dirty="0"/>
          </a:p>
        </p:txBody>
      </p:sp>
      <p:cxnSp>
        <p:nvCxnSpPr>
          <p:cNvPr id="7" name="Straight Arrow Connector 6"/>
          <p:cNvCxnSpPr/>
          <p:nvPr/>
        </p:nvCxnSpPr>
        <p:spPr>
          <a:xfrm>
            <a:off x="2971800" y="4209365"/>
            <a:ext cx="457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048000" y="5366266"/>
            <a:ext cx="457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319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09600"/>
          </a:xfrm>
        </p:spPr>
        <p:txBody>
          <a:bodyPr/>
          <a:lstStyle/>
          <a:p>
            <a:r>
              <a:rPr lang="en-US" sz="3200" dirty="0" smtClean="0"/>
              <a:t>Remaining Cable Length Measurements</a:t>
            </a:r>
            <a:endParaRPr lang="en-US" sz="32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71282"/>
            <a:ext cx="3352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Coupler4_calibrated.JPG"/>
          <p:cNvPicPr/>
          <p:nvPr/>
        </p:nvPicPr>
        <p:blipFill>
          <a:blip r:embed="rId3"/>
          <a:stretch>
            <a:fillRect/>
          </a:stretch>
        </p:blipFill>
        <p:spPr>
          <a:xfrm>
            <a:off x="4724400" y="1066800"/>
            <a:ext cx="3162300" cy="2512106"/>
          </a:xfrm>
          <a:prstGeom prst="rect">
            <a:avLst/>
          </a:prstGeom>
        </p:spPr>
      </p:pic>
      <p:pic>
        <p:nvPicPr>
          <p:cNvPr id="6" name="Picture 5" descr="Coupler5_calibrated.JPG"/>
          <p:cNvPicPr/>
          <p:nvPr/>
        </p:nvPicPr>
        <p:blipFill>
          <a:blip r:embed="rId4"/>
          <a:stretch>
            <a:fillRect/>
          </a:stretch>
        </p:blipFill>
        <p:spPr>
          <a:xfrm>
            <a:off x="876300" y="4038600"/>
            <a:ext cx="3314700" cy="2295525"/>
          </a:xfrm>
          <a:prstGeom prst="rect">
            <a:avLst/>
          </a:prstGeom>
        </p:spPr>
      </p:pic>
      <p:pic>
        <p:nvPicPr>
          <p:cNvPr id="7" name="Picture 6" descr="Coupler6_calibrated.JPG"/>
          <p:cNvPicPr/>
          <p:nvPr/>
        </p:nvPicPr>
        <p:blipFill>
          <a:blip r:embed="rId5"/>
          <a:stretch>
            <a:fillRect/>
          </a:stretch>
        </p:blipFill>
        <p:spPr>
          <a:xfrm>
            <a:off x="4724400" y="4022911"/>
            <a:ext cx="3143090" cy="2326901"/>
          </a:xfrm>
          <a:prstGeom prst="rect">
            <a:avLst/>
          </a:prstGeom>
        </p:spPr>
      </p:pic>
      <p:sp>
        <p:nvSpPr>
          <p:cNvPr id="4" name="TextBox 3"/>
          <p:cNvSpPr txBox="1"/>
          <p:nvPr/>
        </p:nvSpPr>
        <p:spPr>
          <a:xfrm>
            <a:off x="829235" y="3578906"/>
            <a:ext cx="3505200" cy="369332"/>
          </a:xfrm>
          <a:prstGeom prst="rect">
            <a:avLst/>
          </a:prstGeom>
          <a:noFill/>
        </p:spPr>
        <p:txBody>
          <a:bodyPr wrap="square" rtlCol="0">
            <a:spAutoFit/>
          </a:bodyPr>
          <a:lstStyle/>
          <a:p>
            <a:r>
              <a:rPr lang="en-US" dirty="0" smtClean="0"/>
              <a:t>Coupler 3 cable measurement</a:t>
            </a:r>
            <a:endParaRPr lang="en-US" dirty="0"/>
          </a:p>
        </p:txBody>
      </p:sp>
      <p:sp>
        <p:nvSpPr>
          <p:cNvPr id="9" name="TextBox 8"/>
          <p:cNvSpPr txBox="1"/>
          <p:nvPr/>
        </p:nvSpPr>
        <p:spPr>
          <a:xfrm>
            <a:off x="4552950" y="3578906"/>
            <a:ext cx="3505200" cy="369332"/>
          </a:xfrm>
          <a:prstGeom prst="rect">
            <a:avLst/>
          </a:prstGeom>
          <a:noFill/>
        </p:spPr>
        <p:txBody>
          <a:bodyPr wrap="square" rtlCol="0">
            <a:spAutoFit/>
          </a:bodyPr>
          <a:lstStyle/>
          <a:p>
            <a:r>
              <a:rPr lang="en-US" dirty="0" smtClean="0"/>
              <a:t>Coupler 4 cable measurement</a:t>
            </a:r>
            <a:endParaRPr lang="en-US" dirty="0"/>
          </a:p>
        </p:txBody>
      </p:sp>
      <p:sp>
        <p:nvSpPr>
          <p:cNvPr id="10" name="TextBox 9"/>
          <p:cNvSpPr txBox="1"/>
          <p:nvPr/>
        </p:nvSpPr>
        <p:spPr>
          <a:xfrm>
            <a:off x="838200" y="6349812"/>
            <a:ext cx="3505200" cy="369332"/>
          </a:xfrm>
          <a:prstGeom prst="rect">
            <a:avLst/>
          </a:prstGeom>
          <a:noFill/>
        </p:spPr>
        <p:txBody>
          <a:bodyPr wrap="square" rtlCol="0">
            <a:spAutoFit/>
          </a:bodyPr>
          <a:lstStyle/>
          <a:p>
            <a:r>
              <a:rPr lang="en-US" dirty="0" smtClean="0"/>
              <a:t>Coupler 5 cable measurement</a:t>
            </a:r>
            <a:endParaRPr lang="en-US" dirty="0"/>
          </a:p>
        </p:txBody>
      </p:sp>
      <p:sp>
        <p:nvSpPr>
          <p:cNvPr id="11" name="TextBox 10"/>
          <p:cNvSpPr txBox="1"/>
          <p:nvPr/>
        </p:nvSpPr>
        <p:spPr>
          <a:xfrm>
            <a:off x="4552950" y="6354362"/>
            <a:ext cx="3505200" cy="369332"/>
          </a:xfrm>
          <a:prstGeom prst="rect">
            <a:avLst/>
          </a:prstGeom>
          <a:noFill/>
        </p:spPr>
        <p:txBody>
          <a:bodyPr wrap="square" rtlCol="0">
            <a:spAutoFit/>
          </a:bodyPr>
          <a:lstStyle/>
          <a:p>
            <a:r>
              <a:rPr lang="en-US" dirty="0" smtClean="0"/>
              <a:t>Coupler 6 cable measurement</a:t>
            </a:r>
            <a:endParaRPr lang="en-US" dirty="0"/>
          </a:p>
        </p:txBody>
      </p:sp>
    </p:spTree>
    <p:extLst>
      <p:ext uri="{BB962C8B-B14F-4D97-AF65-F5344CB8AC3E}">
        <p14:creationId xmlns:p14="http://schemas.microsoft.com/office/powerpoint/2010/main" val="4233993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lstStyle/>
          <a:p>
            <a:r>
              <a:rPr lang="en-US" sz="4000" dirty="0" smtClean="0"/>
              <a:t>Scaled Reference Line Lab Results</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143000"/>
            <a:ext cx="6274963" cy="5195596"/>
          </a:xfrm>
          <a:prstGeom prst="rect">
            <a:avLst/>
          </a:prstGeom>
        </p:spPr>
      </p:pic>
      <p:cxnSp>
        <p:nvCxnSpPr>
          <p:cNvPr id="6" name="Straight Arrow Connector 5"/>
          <p:cNvCxnSpPr/>
          <p:nvPr/>
        </p:nvCxnSpPr>
        <p:spPr>
          <a:xfrm>
            <a:off x="2133600" y="4800600"/>
            <a:ext cx="11430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9600" y="4215825"/>
            <a:ext cx="2438400" cy="584775"/>
          </a:xfrm>
          <a:prstGeom prst="rect">
            <a:avLst/>
          </a:prstGeom>
          <a:noFill/>
        </p:spPr>
        <p:txBody>
          <a:bodyPr wrap="square" rtlCol="0">
            <a:spAutoFit/>
          </a:bodyPr>
          <a:lstStyle/>
          <a:p>
            <a:r>
              <a:rPr lang="en-US" sz="1600" dirty="0" smtClean="0"/>
              <a:t>~30 </a:t>
            </a:r>
            <a:r>
              <a:rPr lang="en-US" sz="1600" dirty="0" err="1" smtClean="0"/>
              <a:t>mDeg</a:t>
            </a:r>
            <a:r>
              <a:rPr lang="en-US" sz="1600" dirty="0" smtClean="0"/>
              <a:t> of phase drift between tap 1 and tap 6</a:t>
            </a:r>
            <a:endParaRPr lang="en-US" sz="1600" dirty="0"/>
          </a:p>
        </p:txBody>
      </p:sp>
    </p:spTree>
    <p:extLst>
      <p:ext uri="{BB962C8B-B14F-4D97-AF65-F5344CB8AC3E}">
        <p14:creationId xmlns:p14="http://schemas.microsoft.com/office/powerpoint/2010/main" val="402833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A promising design has been proposed and analyzed for the 1.3 GHz reference line for the </a:t>
            </a:r>
            <a:r>
              <a:rPr lang="en-US" dirty="0" err="1" smtClean="0"/>
              <a:t>Fermilab</a:t>
            </a:r>
            <a:r>
              <a:rPr lang="en-US" dirty="0" smtClean="0"/>
              <a:t> SRF Beam Test Facility.</a:t>
            </a:r>
          </a:p>
          <a:p>
            <a:r>
              <a:rPr lang="en-US" dirty="0" smtClean="0"/>
              <a:t>Simulations and the scaled lab model have been shown to have good phase stability over a broad temperature range.</a:t>
            </a:r>
            <a:endParaRPr lang="en-US" dirty="0"/>
          </a:p>
        </p:txBody>
      </p:sp>
    </p:spTree>
    <p:extLst>
      <p:ext uri="{BB962C8B-B14F-4D97-AF65-F5344CB8AC3E}">
        <p14:creationId xmlns:p14="http://schemas.microsoft.com/office/powerpoint/2010/main" val="3305505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089025"/>
          </a:xfrm>
        </p:spPr>
        <p:txBody>
          <a:bodyPr>
            <a:normAutofit fontScale="90000"/>
          </a:bodyPr>
          <a:lstStyle/>
          <a:p>
            <a:r>
              <a:rPr lang="en-US" sz="3600" b="1" dirty="0" smtClean="0"/>
              <a:t>1.3 GHz Phase Averaging Reference Line</a:t>
            </a:r>
            <a:br>
              <a:rPr lang="en-US" sz="3600" b="1" dirty="0" smtClean="0"/>
            </a:br>
            <a:r>
              <a:rPr lang="en-US" sz="3600" b="1" dirty="0" smtClean="0"/>
              <a:t>for </a:t>
            </a:r>
            <a:r>
              <a:rPr lang="en-US" sz="3600" b="1" dirty="0" err="1" smtClean="0"/>
              <a:t>Fermilab</a:t>
            </a:r>
            <a:r>
              <a:rPr lang="en-US" sz="3600" b="1" dirty="0" smtClean="0"/>
              <a:t> SRF Beam Test Facility</a:t>
            </a:r>
            <a:endParaRPr lang="en-US" sz="36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600200"/>
            <a:ext cx="8305800" cy="4800600"/>
          </a:xfrm>
          <a:prstGeom prst="rect">
            <a:avLst/>
          </a:prstGeom>
        </p:spPr>
      </p:pic>
    </p:spTree>
    <p:extLst>
      <p:ext uri="{BB962C8B-B14F-4D97-AF65-F5344CB8AC3E}">
        <p14:creationId xmlns:p14="http://schemas.microsoft.com/office/powerpoint/2010/main" val="2559107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Limitations</a:t>
            </a:r>
            <a:endParaRPr lang="en-US" dirty="0"/>
          </a:p>
        </p:txBody>
      </p:sp>
      <p:sp>
        <p:nvSpPr>
          <p:cNvPr id="3" name="Content Placeholder 2"/>
          <p:cNvSpPr>
            <a:spLocks noGrp="1"/>
          </p:cNvSpPr>
          <p:nvPr>
            <p:ph idx="1"/>
          </p:nvPr>
        </p:nvSpPr>
        <p:spPr>
          <a:xfrm>
            <a:off x="457200" y="2133600"/>
            <a:ext cx="8229600" cy="2286000"/>
          </a:xfrm>
        </p:spPr>
        <p:txBody>
          <a:bodyPr>
            <a:normAutofit/>
          </a:bodyPr>
          <a:lstStyle/>
          <a:p>
            <a:pPr marL="0" indent="0">
              <a:buNone/>
            </a:pPr>
            <a:r>
              <a:rPr lang="en-US" b="1" dirty="0" smtClean="0"/>
              <a:t>The performance of the reference line will be limited by two key factors:</a:t>
            </a:r>
          </a:p>
          <a:p>
            <a:pPr marL="457200" indent="-457200">
              <a:buAutoNum type="arabicPeriod"/>
            </a:pPr>
            <a:r>
              <a:rPr lang="en-US" dirty="0" smtClean="0"/>
              <a:t>Impedance mismatches between the directional coupler and the coaxial line.</a:t>
            </a:r>
          </a:p>
          <a:p>
            <a:pPr marL="457200" indent="-457200">
              <a:buAutoNum type="arabicPeriod"/>
            </a:pPr>
            <a:r>
              <a:rPr lang="en-US" dirty="0" smtClean="0"/>
              <a:t>Phase drifts in the combiner circuit.</a:t>
            </a:r>
            <a:endParaRPr lang="en-US" dirty="0"/>
          </a:p>
        </p:txBody>
      </p:sp>
      <p:sp>
        <p:nvSpPr>
          <p:cNvPr id="4" name="TextBox 3"/>
          <p:cNvSpPr txBox="1"/>
          <p:nvPr/>
        </p:nvSpPr>
        <p:spPr>
          <a:xfrm>
            <a:off x="1295400" y="4953000"/>
            <a:ext cx="4822154" cy="369332"/>
          </a:xfrm>
          <a:prstGeom prst="rect">
            <a:avLst/>
          </a:prstGeom>
          <a:noFill/>
        </p:spPr>
        <p:txBody>
          <a:bodyPr wrap="none" rtlCol="0">
            <a:spAutoFit/>
          </a:bodyPr>
          <a:lstStyle/>
          <a:p>
            <a:r>
              <a:rPr lang="en-US" dirty="0" smtClean="0"/>
              <a:t>*Careful selection of each part must be made!</a:t>
            </a:r>
            <a:endParaRPr lang="en-US" dirty="0"/>
          </a:p>
        </p:txBody>
      </p:sp>
    </p:spTree>
    <p:extLst>
      <p:ext uri="{BB962C8B-B14F-4D97-AF65-F5344CB8AC3E}">
        <p14:creationId xmlns:p14="http://schemas.microsoft.com/office/powerpoint/2010/main" val="2833005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sz="4800" dirty="0" smtClean="0"/>
              <a:t>Design Goals and Procedure</a:t>
            </a:r>
            <a:endParaRPr lang="en-US" sz="4800" dirty="0"/>
          </a:p>
        </p:txBody>
      </p:sp>
      <p:sp>
        <p:nvSpPr>
          <p:cNvPr id="3" name="Content Placeholder 2"/>
          <p:cNvSpPr>
            <a:spLocks noGrp="1"/>
          </p:cNvSpPr>
          <p:nvPr>
            <p:ph idx="1"/>
          </p:nvPr>
        </p:nvSpPr>
        <p:spPr>
          <a:xfrm>
            <a:off x="304800" y="1676400"/>
            <a:ext cx="8610600" cy="4525963"/>
          </a:xfrm>
        </p:spPr>
        <p:txBody>
          <a:bodyPr>
            <a:normAutofit/>
          </a:bodyPr>
          <a:lstStyle/>
          <a:p>
            <a:r>
              <a:rPr lang="en-US" dirty="0" smtClean="0"/>
              <a:t>The design goal is to minimize phase drift between taps </a:t>
            </a:r>
            <a:r>
              <a:rPr lang="en-US" dirty="0" err="1" smtClean="0"/>
              <a:t>vs</a:t>
            </a:r>
            <a:r>
              <a:rPr lang="en-US" dirty="0" smtClean="0"/>
              <a:t> temperature.</a:t>
            </a:r>
          </a:p>
          <a:p>
            <a:r>
              <a:rPr lang="en-US" dirty="0" smtClean="0"/>
              <a:t>A design procedure has been developed that minimizes the phase drift between taps of the reference line by adjusting the cable length between directional couplers so that the averaged signals are on a peak of the phase ripple caused by reflections and impedance mismatches.</a:t>
            </a:r>
          </a:p>
          <a:p>
            <a:r>
              <a:rPr lang="en-US" dirty="0" smtClean="0"/>
              <a:t>The phase drift due to the combiner circuit  can be minimized by good part selection and proper arrangement of each component.</a:t>
            </a:r>
            <a:endParaRPr lang="en-US" dirty="0"/>
          </a:p>
          <a:p>
            <a:endParaRPr lang="en-US" dirty="0"/>
          </a:p>
        </p:txBody>
      </p:sp>
    </p:spTree>
    <p:extLst>
      <p:ext uri="{BB962C8B-B14F-4D97-AF65-F5344CB8AC3E}">
        <p14:creationId xmlns:p14="http://schemas.microsoft.com/office/powerpoint/2010/main" val="3604267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Directional Coupler Selection</a:t>
            </a:r>
            <a:endParaRPr lang="en-US" sz="4400" dirty="0"/>
          </a:p>
        </p:txBody>
      </p:sp>
      <p:sp>
        <p:nvSpPr>
          <p:cNvPr id="3" name="Content Placeholder 2"/>
          <p:cNvSpPr>
            <a:spLocks noGrp="1"/>
          </p:cNvSpPr>
          <p:nvPr>
            <p:ph idx="1"/>
          </p:nvPr>
        </p:nvSpPr>
        <p:spPr>
          <a:xfrm>
            <a:off x="1752600" y="1957873"/>
            <a:ext cx="5943600" cy="1905000"/>
          </a:xfrm>
        </p:spPr>
        <p:txBody>
          <a:bodyPr/>
          <a:lstStyle/>
          <a:p>
            <a:pPr marL="0" indent="0">
              <a:buNone/>
            </a:pPr>
            <a:r>
              <a:rPr lang="en-US" b="1" dirty="0" err="1" smtClean="0"/>
              <a:t>Narda</a:t>
            </a:r>
            <a:r>
              <a:rPr lang="en-US" b="1" dirty="0" smtClean="0"/>
              <a:t> 3022 20 dB directional coupler</a:t>
            </a:r>
          </a:p>
          <a:p>
            <a:r>
              <a:rPr lang="en-US" dirty="0" smtClean="0"/>
              <a:t>VSWR &lt; 1.05</a:t>
            </a:r>
          </a:p>
          <a:p>
            <a:r>
              <a:rPr lang="en-US" dirty="0" smtClean="0"/>
              <a:t>Directivity &gt; 35 dB</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733800"/>
            <a:ext cx="367030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32300" y="5381431"/>
            <a:ext cx="3429000" cy="381000"/>
          </a:xfrm>
          <a:prstGeom prst="rect">
            <a:avLst/>
          </a:prstGeom>
          <a:noFill/>
        </p:spPr>
        <p:txBody>
          <a:bodyPr wrap="square" rtlCol="0">
            <a:spAutoFit/>
          </a:bodyPr>
          <a:lstStyle/>
          <a:p>
            <a:r>
              <a:rPr lang="en-US" dirty="0" smtClean="0"/>
              <a:t>Typical </a:t>
            </a:r>
            <a:r>
              <a:rPr lang="en-US" dirty="0" err="1" smtClean="0"/>
              <a:t>Narda</a:t>
            </a:r>
            <a:r>
              <a:rPr lang="en-US" dirty="0" smtClean="0"/>
              <a:t> 3022 Return Loss</a:t>
            </a:r>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6321" y="3468267"/>
            <a:ext cx="3004679"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656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Cable Selection</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2362200"/>
            <a:ext cx="533486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95600" y="1981200"/>
            <a:ext cx="3733800" cy="369332"/>
          </a:xfrm>
          <a:prstGeom prst="rect">
            <a:avLst/>
          </a:prstGeom>
          <a:noFill/>
        </p:spPr>
        <p:txBody>
          <a:bodyPr wrap="square" rtlCol="0">
            <a:spAutoFit/>
          </a:bodyPr>
          <a:lstStyle/>
          <a:p>
            <a:r>
              <a:rPr lang="en-US" dirty="0" smtClean="0"/>
              <a:t>RFS LCF78-50J 7/8” Coaxial cable</a:t>
            </a:r>
            <a:endParaRPr lang="en-US" dirty="0"/>
          </a:p>
        </p:txBody>
      </p:sp>
    </p:spTree>
    <p:extLst>
      <p:ext uri="{BB962C8B-B14F-4D97-AF65-F5344CB8AC3E}">
        <p14:creationId xmlns:p14="http://schemas.microsoft.com/office/powerpoint/2010/main" val="1380533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sz="4000" dirty="0" smtClean="0"/>
              <a:t>Design Procedure Simulation</a:t>
            </a:r>
            <a:endParaRPr lang="en-US" sz="4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14759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806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71" y="152400"/>
            <a:ext cx="8229600" cy="685800"/>
          </a:xfrm>
        </p:spPr>
        <p:txBody>
          <a:bodyPr/>
          <a:lstStyle/>
          <a:p>
            <a:r>
              <a:rPr lang="en-US" sz="4000" dirty="0" smtClean="0"/>
              <a:t>S-parameter Results of Simulation</a:t>
            </a:r>
            <a:endParaRPr lang="en-US" sz="40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81401"/>
            <a:ext cx="7781342" cy="203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0666" y="2817291"/>
            <a:ext cx="7241333" cy="646331"/>
          </a:xfrm>
          <a:prstGeom prst="rect">
            <a:avLst/>
          </a:prstGeom>
          <a:noFill/>
        </p:spPr>
        <p:txBody>
          <a:bodyPr wrap="square" rtlCol="0">
            <a:spAutoFit/>
          </a:bodyPr>
          <a:lstStyle/>
          <a:p>
            <a:r>
              <a:rPr lang="en-US" dirty="0" smtClean="0"/>
              <a:t>Broadband phase – the phase is flattened at 1.3 GHz by adjusting the time delay on the forward and reverse measurement ports.</a:t>
            </a:r>
            <a:endParaRPr lang="en-US" dirty="0"/>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838200"/>
            <a:ext cx="7543798"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40666" y="5788090"/>
            <a:ext cx="7241333" cy="646331"/>
          </a:xfrm>
          <a:prstGeom prst="rect">
            <a:avLst/>
          </a:prstGeom>
          <a:noFill/>
        </p:spPr>
        <p:txBody>
          <a:bodyPr wrap="square" rtlCol="0">
            <a:spAutoFit/>
          </a:bodyPr>
          <a:lstStyle/>
          <a:p>
            <a:r>
              <a:rPr lang="en-US" dirty="0" smtClean="0"/>
              <a:t>Narrow band phase – observe that the peak of the averaged phase ripple is not at 1.3 GHz. </a:t>
            </a:r>
            <a:endParaRPr lang="en-US" dirty="0"/>
          </a:p>
        </p:txBody>
      </p:sp>
    </p:spTree>
    <p:extLst>
      <p:ext uri="{BB962C8B-B14F-4D97-AF65-F5344CB8AC3E}">
        <p14:creationId xmlns:p14="http://schemas.microsoft.com/office/powerpoint/2010/main" val="528364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573</TotalTime>
  <Words>612</Words>
  <Application>Microsoft Office PowerPoint</Application>
  <PresentationFormat>On-screen Show (4:3)</PresentationFormat>
  <Paragraphs>69</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Executive</vt:lpstr>
      <vt:lpstr>1.3 GHz Phase Averaging Reference Line</vt:lpstr>
      <vt:lpstr>Design Concept</vt:lpstr>
      <vt:lpstr>1.3 GHz Phase Averaging Reference Line for Fermilab SRF Beam Test Facility</vt:lpstr>
      <vt:lpstr>Design Limitations</vt:lpstr>
      <vt:lpstr>Design Goals and Procedure</vt:lpstr>
      <vt:lpstr>Directional Coupler Selection</vt:lpstr>
      <vt:lpstr>Cable Selection</vt:lpstr>
      <vt:lpstr>Design Procedure Simulation</vt:lpstr>
      <vt:lpstr>S-parameter Results of Simulation</vt:lpstr>
      <vt:lpstr>Cable Adjustment Result</vt:lpstr>
      <vt:lpstr>Design Procedure Continued</vt:lpstr>
      <vt:lpstr>Design Procedure Simulation</vt:lpstr>
      <vt:lpstr>Complete Reference Line Simulation with Adjusted Cables</vt:lpstr>
      <vt:lpstr>Simulation Results</vt:lpstr>
      <vt:lpstr>Combiner Circuit</vt:lpstr>
      <vt:lpstr>Combiner Circuit Coax Cable Selection</vt:lpstr>
      <vt:lpstr>Mini-Circuits ZFSC-2-5-N Power Combiner Measurements</vt:lpstr>
      <vt:lpstr>Mini-Circuits UNAT-3 Attenuator Measurement</vt:lpstr>
      <vt:lpstr>ARRA N2-3854-10 Variable Attenuator Measurement</vt:lpstr>
      <vt:lpstr>Complete Combiner Circuit Measurement</vt:lpstr>
      <vt:lpstr>Lab Scaled Reference Line</vt:lpstr>
      <vt:lpstr>Lab Scaled Reference Line Cable Length Measurement and Adjustments</vt:lpstr>
      <vt:lpstr>Remaining Cable Length Measurements</vt:lpstr>
      <vt:lpstr>Scaled Reference Line Lab Results</vt:lpstr>
      <vt:lpstr>Conclusions</vt:lpstr>
    </vt:vector>
  </TitlesOfParts>
  <Company>Fermilab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 GHz Phase Averaging Reference Line</dc:title>
  <dc:creator>Ed Cullerton x4827 12322N</dc:creator>
  <cp:lastModifiedBy>Ed Cullerton x4827 12322N</cp:lastModifiedBy>
  <cp:revision>37</cp:revision>
  <cp:lastPrinted>2011-10-14T18:36:00Z</cp:lastPrinted>
  <dcterms:created xsi:type="dcterms:W3CDTF">2011-10-11T15:34:09Z</dcterms:created>
  <dcterms:modified xsi:type="dcterms:W3CDTF">2011-10-14T22:50:01Z</dcterms:modified>
</cp:coreProperties>
</file>