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60" r:id="rId6"/>
  </p:sldMasterIdLst>
  <p:notesMasterIdLst>
    <p:notesMasterId r:id="rId25"/>
  </p:notesMasterIdLst>
  <p:handoutMasterIdLst>
    <p:handoutMasterId r:id="rId26"/>
  </p:handoutMasterIdLst>
  <p:sldIdLst>
    <p:sldId id="369" r:id="rId7"/>
    <p:sldId id="361" r:id="rId8"/>
    <p:sldId id="362" r:id="rId9"/>
    <p:sldId id="273" r:id="rId10"/>
    <p:sldId id="340" r:id="rId11"/>
    <p:sldId id="306" r:id="rId12"/>
    <p:sldId id="310" r:id="rId13"/>
    <p:sldId id="337" r:id="rId14"/>
    <p:sldId id="333" r:id="rId15"/>
    <p:sldId id="368" r:id="rId16"/>
    <p:sldId id="363" r:id="rId17"/>
    <p:sldId id="364" r:id="rId18"/>
    <p:sldId id="367" r:id="rId19"/>
    <p:sldId id="359" r:id="rId20"/>
    <p:sldId id="365" r:id="rId21"/>
    <p:sldId id="366" r:id="rId22"/>
    <p:sldId id="336" r:id="rId23"/>
    <p:sldId id="294" r:id="rId24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FF"/>
    <a:srgbClr val="008000"/>
    <a:srgbClr val="009900"/>
    <a:srgbClr val="4B5C29"/>
    <a:srgbClr val="00FF00"/>
    <a:srgbClr val="0066FF"/>
    <a:srgbClr val="0099FF"/>
    <a:srgbClr val="1F497D"/>
    <a:srgbClr val="7F7F7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3" autoAdjust="0"/>
    <p:restoredTop sz="92160" autoAdjust="0"/>
  </p:normalViewPr>
  <p:slideViewPr>
    <p:cSldViewPr>
      <p:cViewPr varScale="1">
        <p:scale>
          <a:sx n="129" d="100"/>
          <a:sy n="129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image" Target="../media/image75.wmf"/><Relationship Id="rId3" Type="http://schemas.openxmlformats.org/officeDocument/2006/relationships/image" Target="../media/image65.wmf"/><Relationship Id="rId7" Type="http://schemas.openxmlformats.org/officeDocument/2006/relationships/image" Target="../media/image69.emf"/><Relationship Id="rId12" Type="http://schemas.openxmlformats.org/officeDocument/2006/relationships/image" Target="../media/image74.wmf"/><Relationship Id="rId2" Type="http://schemas.openxmlformats.org/officeDocument/2006/relationships/image" Target="../media/image64.wmf"/><Relationship Id="rId1" Type="http://schemas.openxmlformats.org/officeDocument/2006/relationships/image" Target="../media/image63.emf"/><Relationship Id="rId6" Type="http://schemas.openxmlformats.org/officeDocument/2006/relationships/image" Target="../media/image68.emf"/><Relationship Id="rId11" Type="http://schemas.openxmlformats.org/officeDocument/2006/relationships/image" Target="../media/image73.wmf"/><Relationship Id="rId5" Type="http://schemas.openxmlformats.org/officeDocument/2006/relationships/image" Target="../media/image67.emf"/><Relationship Id="rId10" Type="http://schemas.openxmlformats.org/officeDocument/2006/relationships/image" Target="../media/image72.w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e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10" Type="http://schemas.openxmlformats.org/officeDocument/2006/relationships/image" Target="../media/image58.wmf"/><Relationship Id="rId4" Type="http://schemas.openxmlformats.org/officeDocument/2006/relationships/image" Target="../media/image52.emf"/><Relationship Id="rId9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91020"/>
            <a:ext cx="12801600" cy="42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00400" y="0"/>
            <a:ext cx="12801600" cy="1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458" y="121920"/>
            <a:ext cx="416052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486D63C-77BD-4192-B8AB-12ED57238DFA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66800" y="6888480"/>
            <a:ext cx="672084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7682" y="6948171"/>
            <a:ext cx="149129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64977CA-C159-4530-99B5-2A42F5E59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88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8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31E28E-9A87-419A-8479-F4D45AF05696}" type="datetime1">
              <a:rPr lang="en-US"/>
              <a:pPr>
                <a:defRPr/>
              </a:pPr>
              <a:t>10/17/2011</a:t>
            </a:fld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0" y="3474720"/>
            <a:ext cx="768096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5F68B2-C613-46BB-92FA-055AEC4C2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696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Go to "View | Header and Footer" to add your organization, sponsor, meeting name here; then, click "Apply to All"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C56BA-2A7B-41C1-9A74-0D15C52F1DAB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748"/>
            <a:fld id="{5A804F8B-32C2-4803-A12D-F505F74E09DD}" type="slidenum">
              <a:rPr lang="en-US" smtClean="0"/>
              <a:pPr defTabSz="964748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748"/>
            <a:fld id="{5A804F8B-32C2-4803-A12D-F505F74E09DD}" type="slidenum">
              <a:rPr lang="en-US" smtClean="0"/>
              <a:pPr defTabSz="964748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tle footer_Blue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00800"/>
            <a:ext cx="16017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57D1-3AA0-44EE-BC47-AD2D78D45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59D93-EA6D-48EE-8207-CD524BDA9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A76E-3BC5-4FAF-BA2F-8432BAC9A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7485-EE50-45B0-ACBC-EE4224EEC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1516-D038-4237-BACC-D8574F512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4A16-A777-47DD-9B19-3341B2C5A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DDEC-27F3-4C92-85E4-FDA38CBD9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B5D7-0EA9-41B7-BAB4-39932EDC6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742E-B4D0-49F0-814F-82EB81A02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4521-39B5-41E7-99D8-564AB3F73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  <a:lvl2pPr>
              <a:defRPr>
                <a:solidFill>
                  <a:srgbClr val="353535"/>
                </a:solidFill>
              </a:defRPr>
            </a:lvl2pPr>
            <a:lvl3pPr>
              <a:defRPr>
                <a:solidFill>
                  <a:srgbClr val="353535"/>
                </a:solidFill>
              </a:defRPr>
            </a:lvl3pPr>
            <a:lvl4pPr>
              <a:defRPr>
                <a:solidFill>
                  <a:srgbClr val="353535"/>
                </a:solidFill>
              </a:defRPr>
            </a:lvl4pPr>
            <a:lvl5pPr>
              <a:defRPr>
                <a:solidFill>
                  <a:srgbClr val="35353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1"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35C4-0A5C-496E-98EA-055B91669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68E5-B93B-43F8-A2EC-2B125F53C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F723-7543-49D7-88BF-9726D10C3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CD03-1A27-42D5-A602-A48FC81F4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CCB3-462C-4380-8973-57E658C9D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EC14-3D49-4F0B-A626-1A68D097F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53535"/>
                </a:solidFill>
              </a:defRPr>
            </a:lvl1pPr>
            <a:lvl2pPr>
              <a:defRPr sz="2400">
                <a:solidFill>
                  <a:srgbClr val="353535"/>
                </a:solidFill>
              </a:defRPr>
            </a:lvl2pPr>
            <a:lvl3pPr>
              <a:defRPr sz="2000">
                <a:solidFill>
                  <a:srgbClr val="353535"/>
                </a:solidFill>
              </a:defRPr>
            </a:lvl3pPr>
            <a:lvl4pPr>
              <a:defRPr sz="1800">
                <a:solidFill>
                  <a:srgbClr val="353535"/>
                </a:solidFill>
              </a:defRPr>
            </a:lvl4pPr>
            <a:lvl5pPr>
              <a:defRPr sz="1800">
                <a:solidFill>
                  <a:srgbClr val="35353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53535"/>
                </a:solidFill>
              </a:defRPr>
            </a:lvl1pPr>
            <a:lvl2pPr>
              <a:defRPr sz="2400">
                <a:solidFill>
                  <a:srgbClr val="353535"/>
                </a:solidFill>
              </a:defRPr>
            </a:lvl2pPr>
            <a:lvl3pPr>
              <a:defRPr sz="2000">
                <a:solidFill>
                  <a:srgbClr val="353535"/>
                </a:solidFill>
              </a:defRPr>
            </a:lvl3pPr>
            <a:lvl4pPr>
              <a:defRPr sz="1800">
                <a:solidFill>
                  <a:srgbClr val="353535"/>
                </a:solidFill>
              </a:defRPr>
            </a:lvl4pPr>
            <a:lvl5pPr>
              <a:defRPr sz="1800">
                <a:solidFill>
                  <a:srgbClr val="35353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EB0D-F85F-4109-B480-48BFAD8BF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56BE-9158-431E-B8C8-61EFB408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6174-C8D7-4632-8B7B-D893750AD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7747-1928-4964-A51B-613A354C4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7FAD-B88D-4AD4-82F4-F8A9EEBE2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E47A-D800-4A35-A008-3DE7712C7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Calibri" charset="0"/>
              </a:defRPr>
            </a:lvl1pPr>
          </a:lstStyle>
          <a:p>
            <a:pPr>
              <a:defRPr/>
            </a:pPr>
            <a:fld id="{A2A069ED-C580-4DAA-9CD0-299E6AAA7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 descr="slide header_646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30" r:id="rId11"/>
    <p:sldLayoutId id="214748375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353535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353535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353535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353535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rgbClr val="353535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2011 SPX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B0AD855-EBF8-433C-894C-5F7ED60AB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0.png"/><Relationship Id="rId10" Type="http://schemas.openxmlformats.org/officeDocument/2006/relationships/image" Target="../media/image35.e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55.emf"/><Relationship Id="rId3" Type="http://schemas.openxmlformats.org/officeDocument/2006/relationships/image" Target="../media/image59.png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53.emf"/><Relationship Id="rId22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69.emf"/><Relationship Id="rId26" Type="http://schemas.openxmlformats.org/officeDocument/2006/relationships/image" Target="../media/image73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6.e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72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74.wmf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36.bin"/><Relationship Id="rId31" Type="http://schemas.openxmlformats.org/officeDocument/2006/relationships/image" Target="../media/image76.png"/><Relationship Id="rId4" Type="http://schemas.openxmlformats.org/officeDocument/2006/relationships/image" Target="../media/image63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7.emf"/><Relationship Id="rId22" Type="http://schemas.openxmlformats.org/officeDocument/2006/relationships/image" Target="../media/image71.e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7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5" Type="http://schemas.openxmlformats.org/officeDocument/2006/relationships/image" Target="../media/image16.e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30.e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APS_water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95400"/>
            <a:ext cx="5029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1638"/>
            <a:ext cx="7853363" cy="14525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/>
                <a:cs typeface="ＭＳ Ｐゴシック"/>
              </a:rPr>
              <a:t>ANL APS-Upgrade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ＭＳ Ｐゴシック"/>
              </a:rPr>
              <a:t>Short Pulse X-ray (SPX) LLRF System</a:t>
            </a:r>
            <a:endParaRPr lang="en-US" sz="2000" dirty="0" smtClean="0">
              <a:ea typeface="ＭＳ Ｐゴシック"/>
              <a:cs typeface="ＭＳ Ｐゴシック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09600" y="34290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ANL*:  Tim </a:t>
            </a:r>
            <a:r>
              <a:rPr lang="en-US" sz="2400" dirty="0" err="1" smtClean="0"/>
              <a:t>Berenc</a:t>
            </a:r>
            <a:r>
              <a:rPr lang="en-US" sz="2400" dirty="0" smtClean="0"/>
              <a:t>, </a:t>
            </a:r>
            <a:r>
              <a:rPr lang="en-US" sz="2400" dirty="0" err="1" smtClean="0"/>
              <a:t>Hengjie</a:t>
            </a:r>
            <a:r>
              <a:rPr lang="en-US" sz="2400" dirty="0" smtClean="0"/>
              <a:t> Ma, Ned Arnold, Frank </a:t>
            </a:r>
            <a:r>
              <a:rPr lang="en-US" sz="2400" dirty="0" err="1" smtClean="0"/>
              <a:t>Lenkszus</a:t>
            </a:r>
            <a:endParaRPr lang="en-US" sz="2400" dirty="0"/>
          </a:p>
          <a:p>
            <a:r>
              <a:rPr lang="en-US" sz="2400" dirty="0" smtClean="0"/>
              <a:t>LBNL**:  Larry Doolittle, Gang Huang, John Byrd</a:t>
            </a: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LLRF </a:t>
            </a:r>
            <a:r>
              <a:rPr lang="en-US" sz="2400" dirty="0" smtClean="0"/>
              <a:t>2011 </a:t>
            </a:r>
            <a:r>
              <a:rPr lang="en-US" sz="2400" dirty="0" smtClean="0"/>
              <a:t>Workshop</a:t>
            </a:r>
          </a:p>
          <a:p>
            <a:r>
              <a:rPr lang="en-US" sz="2400" dirty="0" smtClean="0"/>
              <a:t>Oct. 20, </a:t>
            </a:r>
            <a:r>
              <a:rPr lang="en-US" sz="2400" dirty="0"/>
              <a:t>2011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7150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*Work at Argonne supported by U.S. Department of Energy, Office of Science, Office of Basic Energy Sciences, under Contract No. DE-AC02-06CH11357.</a:t>
            </a:r>
          </a:p>
          <a:p>
            <a:r>
              <a:rPr lang="en-US" sz="1200" dirty="0">
                <a:latin typeface="+mn-lt"/>
              </a:rPr>
              <a:t>**  Work supported by U.S. Department of Energy, Office of Science, Office of Basic Energy Sciences, under Contract   No. DE-AC02-06CH11354.</a:t>
            </a:r>
          </a:p>
          <a:p>
            <a:endParaRPr lang="en-US" sz="1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35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4" name="TextBox 15"/>
          <p:cNvSpPr txBox="1">
            <a:spLocks noChangeArrowheads="1"/>
          </p:cNvSpPr>
          <p:nvPr/>
        </p:nvSpPr>
        <p:spPr bwMode="auto">
          <a:xfrm>
            <a:off x="152400" y="52626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CW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Drift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Compensation – Intermodulation Distortion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1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3" name="Rectangle 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5" name="Rectangle 1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7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7225" y="6324600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89700"/>
            <a:ext cx="384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DC414D-5A98-4417-A780-72D5553B8AE4}" type="slidenum">
              <a:rPr lang="en-US" b="0" smtClean="0">
                <a:solidFill>
                  <a:schemeClr val="tx1"/>
                </a:solidFill>
              </a:rPr>
              <a:pPr/>
              <a:t>10</a:t>
            </a:fld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57200"/>
            <a:ext cx="4343400" cy="2064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521527"/>
            <a:ext cx="43434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502728"/>
            <a:ext cx="4343400" cy="1981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4128"/>
            <a:ext cx="4419600" cy="2057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21527"/>
            <a:ext cx="44196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02727"/>
            <a:ext cx="4419600" cy="19812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rot="20113294">
            <a:off x="-51256" y="1884379"/>
            <a:ext cx="251460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Double Sideband Cal-Tone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0113294">
            <a:off x="5156656" y="1808180"/>
            <a:ext cx="2514600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Single Sideband Cal-Tone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70902"/>
              </p:ext>
            </p:extLst>
          </p:nvPr>
        </p:nvGraphicFramePr>
        <p:xfrm>
          <a:off x="4016146" y="533400"/>
          <a:ext cx="936854" cy="74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4" name="Visio" r:id="rId9" imgW="1406652" imgH="1116711" progId="Visio.Drawing.11">
                  <p:embed/>
                </p:oleObj>
              </mc:Choice>
              <mc:Fallback>
                <p:oleObj name="Visio" r:id="rId9" imgW="1406652" imgH="111671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146" y="533400"/>
                        <a:ext cx="936854" cy="740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713962"/>
              </p:ext>
            </p:extLst>
          </p:nvPr>
        </p:nvGraphicFramePr>
        <p:xfrm>
          <a:off x="3886200" y="2129747"/>
          <a:ext cx="1143000" cy="91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5" name="Visio" r:id="rId11" imgW="1693164" imgH="1364170" progId="Visio.Drawing.11">
                  <p:embed/>
                </p:oleObj>
              </mc:Choice>
              <mc:Fallback>
                <p:oleObj name="Visio" r:id="rId11" imgW="1693164" imgH="136417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29747"/>
                        <a:ext cx="1143000" cy="918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67292"/>
              </p:ext>
            </p:extLst>
          </p:nvPr>
        </p:nvGraphicFramePr>
        <p:xfrm>
          <a:off x="3886200" y="1235653"/>
          <a:ext cx="1149889" cy="89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6" name="Visio" r:id="rId13" imgW="1693164" imgH="1323594" progId="Visio.Drawing.11">
                  <p:embed/>
                </p:oleObj>
              </mc:Choice>
              <mc:Fallback>
                <p:oleObj name="Visio" r:id="rId13" imgW="1693164" imgH="1323594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35653"/>
                        <a:ext cx="1149889" cy="897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2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3505200"/>
            <a:ext cx="5669280" cy="2910078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0" y="609600"/>
            <a:ext cx="5661660" cy="28992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37460" y="4431632"/>
            <a:ext cx="107442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Freq. Generation Chassis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3733800"/>
            <a:ext cx="1219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LLRF Receiver #1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5080" y="2907632"/>
            <a:ext cx="12192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Cavity Emulators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#1 and #2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A35C4-0A5C-496E-98EA-055B91669A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762000"/>
            <a:ext cx="2407920" cy="5626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5080" y="1307432"/>
            <a:ext cx="1341120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Residual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Phase Noise Test Set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(measure noise between cavity emulators)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2468880" y="774032"/>
            <a:ext cx="243840" cy="213360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2468880" y="2983832"/>
            <a:ext cx="243840" cy="68580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5486400"/>
            <a:ext cx="1219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LLRF Receiver #2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2453640" y="3745832"/>
            <a:ext cx="243840" cy="45720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2468880" y="5574632"/>
            <a:ext cx="243840" cy="45720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2453640" y="4324952"/>
            <a:ext cx="243840" cy="117348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39469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LLRF </a:t>
            </a:r>
            <a:r>
              <a:rPr lang="en-US" b="1" dirty="0" err="1" smtClean="0">
                <a:solidFill>
                  <a:schemeClr val="tx2"/>
                </a:solidFill>
                <a:latin typeface="+mj-lt"/>
              </a:rPr>
              <a:t>Benchtop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 Demonstration:</a:t>
            </a: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Differential Phase Noise between 2 LLRF controlled cavity emulators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0600" y="4948535"/>
            <a:ext cx="2667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Price paid to suppress low freq. noise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(i.e., beam loading &amp; </a:t>
            </a:r>
            <a:r>
              <a:rPr lang="en-US" sz="1200" b="1" dirty="0" err="1" smtClean="0">
                <a:solidFill>
                  <a:schemeClr val="tx1">
                    <a:lumMod val="50000"/>
                  </a:schemeClr>
                </a:solidFill>
              </a:rPr>
              <a:t>microphonics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7391400" y="4879034"/>
            <a:ext cx="304800" cy="226366"/>
          </a:xfrm>
          <a:prstGeom prst="straightConnector1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495800" y="4353580"/>
            <a:ext cx="2971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LLRF System contribution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~ 20 </a:t>
            </a:r>
            <a:r>
              <a:rPr lang="en-US" sz="1400" b="1" dirty="0" err="1" smtClean="0">
                <a:solidFill>
                  <a:srgbClr val="FF0000"/>
                </a:solidFill>
              </a:rPr>
              <a:t>fsec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rms</a:t>
            </a:r>
            <a:r>
              <a:rPr lang="en-US" sz="1400" b="1" dirty="0" smtClean="0">
                <a:solidFill>
                  <a:srgbClr val="FF0000"/>
                </a:solidFill>
              </a:rPr>
              <a:t> [0.1 Hz – 1MHz]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7225" y="6317226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595122"/>
            <a:ext cx="5676900" cy="2910078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505200"/>
            <a:ext cx="5676900" cy="29136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37460" y="4431632"/>
            <a:ext cx="107442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Freq. Generation Chassis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3733800"/>
            <a:ext cx="1219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LLRF Receiver #1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5080" y="2907632"/>
            <a:ext cx="12192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Cavity Emulators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#1 and #2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A35C4-0A5C-496E-98EA-055B91669A7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762000"/>
            <a:ext cx="2407920" cy="5626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5080" y="1307432"/>
            <a:ext cx="1417320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Residual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Phase Noise Test Set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(replaced with E5052B for AM)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2468880" y="774032"/>
            <a:ext cx="243840" cy="213360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2468880" y="2983832"/>
            <a:ext cx="243840" cy="68580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5486400"/>
            <a:ext cx="1219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LLRF Receiver #2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2453640" y="3745832"/>
            <a:ext cx="243840" cy="45720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2468880" y="5574632"/>
            <a:ext cx="243840" cy="45720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2453640" y="4324952"/>
            <a:ext cx="243840" cy="1173480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39469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LLRF </a:t>
            </a:r>
            <a:r>
              <a:rPr lang="en-US" b="1" dirty="0" err="1" smtClean="0">
                <a:solidFill>
                  <a:schemeClr val="tx2"/>
                </a:solidFill>
                <a:latin typeface="+mj-lt"/>
              </a:rPr>
              <a:t>Benchtop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 Demonstration:</a:t>
            </a: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			         Amplitude Noise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7225" y="6317226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3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5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6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6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6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6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6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7225" y="6317226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89700"/>
            <a:ext cx="384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DC414D-5A98-4417-A780-72D5553B8AE4}" type="slidenum">
              <a:rPr lang="en-US" b="0" smtClean="0">
                <a:solidFill>
                  <a:schemeClr val="tx1"/>
                </a:solidFill>
              </a:rPr>
              <a:pPr/>
              <a:t>13</a:t>
            </a:fld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64" name="Title 3"/>
          <p:cNvSpPr txBox="1">
            <a:spLocks/>
          </p:cNvSpPr>
          <p:nvPr/>
        </p:nvSpPr>
        <p:spPr bwMode="auto">
          <a:xfrm>
            <a:off x="1143000" y="2819399"/>
            <a:ext cx="72390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Some Lessons Learned about Deflecting Cavities</a:t>
            </a:r>
            <a:endParaRPr lang="en-US" sz="2400" b="1" kern="0" dirty="0">
              <a:solidFill>
                <a:schemeClr val="tx2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7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3" descr="Pg - NegativeOffsets - Detuning=+200 Tilt=2d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79712"/>
            <a:ext cx="4408488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2" descr="Pg - PositiveOffsets - Detuning=-200 Tilt=2d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779712"/>
            <a:ext cx="4408488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3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3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5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599474"/>
              </p:ext>
            </p:extLst>
          </p:nvPr>
        </p:nvGraphicFramePr>
        <p:xfrm>
          <a:off x="1524000" y="1865312"/>
          <a:ext cx="6011069" cy="77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0" name="Equation" r:id="rId5" imgW="4381500" imgH="558800" progId="Equation.3">
                  <p:embed/>
                </p:oleObj>
              </mc:Choice>
              <mc:Fallback>
                <p:oleObj name="Equation" r:id="rId5" imgW="4381500" imgH="558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65312"/>
                        <a:ext cx="6011069" cy="773832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747894"/>
              </p:ext>
            </p:extLst>
          </p:nvPr>
        </p:nvGraphicFramePr>
        <p:xfrm>
          <a:off x="5819814" y="1219200"/>
          <a:ext cx="143502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1" name="Equation" r:id="rId7" imgW="1295400" imgH="342900" progId="Equation.3">
                  <p:embed/>
                </p:oleObj>
              </mc:Choice>
              <mc:Fallback>
                <p:oleObj name="Equation" r:id="rId7" imgW="1295400" imgH="342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814" y="1219200"/>
                        <a:ext cx="1435022" cy="45085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74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72745"/>
              </p:ext>
            </p:extLst>
          </p:nvPr>
        </p:nvGraphicFramePr>
        <p:xfrm>
          <a:off x="7696200" y="2235200"/>
          <a:ext cx="6953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2" name="Visio" r:id="rId9" imgW="1065848" imgH="1175004" progId="Visio.Drawing.11">
                  <p:embed/>
                </p:oleObj>
              </mc:Choice>
              <mc:Fallback>
                <p:oleObj name="Visio" r:id="rId9" imgW="1065848" imgH="1175004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235200"/>
                        <a:ext cx="695325" cy="763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74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92252"/>
              </p:ext>
            </p:extLst>
          </p:nvPr>
        </p:nvGraphicFramePr>
        <p:xfrm>
          <a:off x="8455025" y="2228850"/>
          <a:ext cx="7127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3" name="Visio" r:id="rId11" imgW="1081850" imgH="1175004" progId="Visio.Drawing.11">
                  <p:embed/>
                </p:oleObj>
              </mc:Choice>
              <mc:Fallback>
                <p:oleObj name="Visio" r:id="rId11" imgW="1081850" imgH="1175004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5025" y="2228850"/>
                        <a:ext cx="712788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74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06886"/>
              </p:ext>
            </p:extLst>
          </p:nvPr>
        </p:nvGraphicFramePr>
        <p:xfrm>
          <a:off x="73025" y="2246312"/>
          <a:ext cx="7127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4" name="Visio" r:id="rId13" imgW="1081850" imgH="1175004" progId="Visio.Drawing.11">
                  <p:embed/>
                </p:oleObj>
              </mc:Choice>
              <mc:Fallback>
                <p:oleObj name="Visio" r:id="rId13" imgW="1081850" imgH="1175004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2246312"/>
                        <a:ext cx="712788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74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443214"/>
              </p:ext>
            </p:extLst>
          </p:nvPr>
        </p:nvGraphicFramePr>
        <p:xfrm>
          <a:off x="822325" y="2246312"/>
          <a:ext cx="7032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5" name="Visio" r:id="rId15" imgW="1077849" imgH="1175004" progId="Visio.Drawing.11">
                  <p:embed/>
                </p:oleObj>
              </mc:Choice>
              <mc:Fallback>
                <p:oleObj name="Visio" r:id="rId15" imgW="1077849" imgH="1175004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246312"/>
                        <a:ext cx="7032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74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97356"/>
              </p:ext>
            </p:extLst>
          </p:nvPr>
        </p:nvGraphicFramePr>
        <p:xfrm>
          <a:off x="2514600" y="604838"/>
          <a:ext cx="32448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6" name="Visio" r:id="rId17" imgW="2173414" imgH="817816" progId="Visio.Drawing.11">
                  <p:embed/>
                </p:oleObj>
              </mc:Choice>
              <mc:Fallback>
                <p:oleObj name="Visio" r:id="rId17" imgW="2173414" imgH="817816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04838"/>
                        <a:ext cx="32448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66" name="Rectangle 61"/>
          <p:cNvSpPr>
            <a:spLocks noChangeArrowheads="1"/>
          </p:cNvSpPr>
          <p:nvPr/>
        </p:nvSpPr>
        <p:spPr bwMode="auto">
          <a:xfrm>
            <a:off x="1524000" y="2809875"/>
            <a:ext cx="265112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/>
          </a:p>
        </p:txBody>
      </p:sp>
      <p:sp>
        <p:nvSpPr>
          <p:cNvPr id="17467" name="Rectangle 62"/>
          <p:cNvSpPr>
            <a:spLocks noChangeArrowheads="1"/>
          </p:cNvSpPr>
          <p:nvPr/>
        </p:nvSpPr>
        <p:spPr bwMode="auto">
          <a:xfrm>
            <a:off x="1295400" y="2779712"/>
            <a:ext cx="3048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/>
          </a:p>
        </p:txBody>
      </p:sp>
      <p:sp>
        <p:nvSpPr>
          <p:cNvPr id="17468" name="Rectangle 64"/>
          <p:cNvSpPr>
            <a:spLocks noChangeArrowheads="1"/>
          </p:cNvSpPr>
          <p:nvPr/>
        </p:nvSpPr>
        <p:spPr bwMode="auto">
          <a:xfrm>
            <a:off x="5715000" y="2779712"/>
            <a:ext cx="2057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/>
          </a:p>
        </p:txBody>
      </p:sp>
      <p:graphicFrame>
        <p:nvGraphicFramePr>
          <p:cNvPr id="174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70828"/>
              </p:ext>
            </p:extLst>
          </p:nvPr>
        </p:nvGraphicFramePr>
        <p:xfrm>
          <a:off x="6284913" y="2703512"/>
          <a:ext cx="87788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7" name="Equation" r:id="rId19" imgW="558800" imgH="228600" progId="Equation.3">
                  <p:embed/>
                </p:oleObj>
              </mc:Choice>
              <mc:Fallback>
                <p:oleObj name="Equation" r:id="rId19" imgW="5588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703512"/>
                        <a:ext cx="877887" cy="347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41752"/>
              </p:ext>
            </p:extLst>
          </p:nvPr>
        </p:nvGraphicFramePr>
        <p:xfrm>
          <a:off x="1905000" y="2736849"/>
          <a:ext cx="8413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8" name="Equation" r:id="rId21" imgW="545863" imgH="228501" progId="Equation.3">
                  <p:embed/>
                </p:oleObj>
              </mc:Choice>
              <mc:Fallback>
                <p:oleObj name="Equation" r:id="rId21" imgW="545863" imgH="228501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36849"/>
                        <a:ext cx="841375" cy="3476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627185"/>
              </p:ext>
            </p:extLst>
          </p:nvPr>
        </p:nvGraphicFramePr>
        <p:xfrm>
          <a:off x="5751513" y="776288"/>
          <a:ext cx="23653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9" name="Equation" r:id="rId23" imgW="1892300" imgH="241300" progId="Equation.3">
                  <p:embed/>
                </p:oleObj>
              </mc:Choice>
              <mc:Fallback>
                <p:oleObj name="Equation" r:id="rId23" imgW="1892300" imgH="2413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776288"/>
                        <a:ext cx="2365375" cy="366712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7225" y="6324600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89700"/>
            <a:ext cx="384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DC414D-5A98-4417-A780-72D5553B8AE4}" type="slidenum">
              <a:rPr lang="en-US" b="0" smtClean="0">
                <a:solidFill>
                  <a:schemeClr val="tx1"/>
                </a:solidFill>
              </a:rPr>
              <a:pPr/>
              <a:t>14</a:t>
            </a:fld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64" name="Title 3"/>
          <p:cNvSpPr txBox="1">
            <a:spLocks/>
          </p:cNvSpPr>
          <p:nvPr/>
        </p:nvSpPr>
        <p:spPr bwMode="auto">
          <a:xfrm>
            <a:off x="152400" y="152400"/>
            <a:ext cx="54864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Deflecting Cavity Beam Loading</a:t>
            </a:r>
            <a:endParaRPr lang="en-US" sz="2400" b="1" kern="0" dirty="0">
              <a:solidFill>
                <a:schemeClr val="tx2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29200" y="228600"/>
            <a:ext cx="3276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function of both:  Offset and Tilt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248400" y="530966"/>
            <a:ext cx="762000" cy="30723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7056120" y="530965"/>
            <a:ext cx="868680" cy="29077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762000"/>
            <a:ext cx="29559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33666"/>
              </p:ext>
            </p:extLst>
          </p:nvPr>
        </p:nvGraphicFramePr>
        <p:xfrm>
          <a:off x="76200" y="2133600"/>
          <a:ext cx="703969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8" name="Visio" r:id="rId4" imgW="11895772" imgH="7326058" progId="Visio.Drawing.11">
                  <p:embed/>
                </p:oleObj>
              </mc:Choice>
              <mc:Fallback>
                <p:oleObj name="Visio" r:id="rId4" imgW="11895772" imgH="732605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133600"/>
                        <a:ext cx="7039693" cy="434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" y="381000"/>
            <a:ext cx="87757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charset="2"/>
              <a:buChar char="§"/>
              <a:defRPr/>
            </a:pPr>
            <a:r>
              <a:rPr lang="en-US" sz="1800" kern="0" dirty="0" smtClean="0">
                <a:solidFill>
                  <a:srgbClr val="0066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CW small </a:t>
            </a:r>
            <a:r>
              <a:rPr lang="en-US" sz="1800" kern="0" dirty="0">
                <a:solidFill>
                  <a:srgbClr val="0066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signal model </a:t>
            </a:r>
            <a:r>
              <a:rPr lang="en-US" kern="0" dirty="0" smtClean="0">
                <a:solidFill>
                  <a:srgbClr val="0066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will</a:t>
            </a:r>
            <a:r>
              <a:rPr lang="en-US" sz="1800" kern="0" dirty="0" smtClean="0">
                <a:solidFill>
                  <a:srgbClr val="0066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 </a:t>
            </a:r>
            <a:r>
              <a:rPr lang="en-US" sz="1800" kern="0" dirty="0">
                <a:solidFill>
                  <a:srgbClr val="0066FF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help track system noise &amp; error budgets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89700"/>
            <a:ext cx="384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DC414D-5A98-4417-A780-72D5553B8AE4}" type="slidenum">
              <a:rPr lang="en-US" b="0" smtClean="0">
                <a:solidFill>
                  <a:schemeClr val="tx1"/>
                </a:solidFill>
              </a:rPr>
              <a:pPr/>
              <a:t>15</a:t>
            </a:fld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 bwMode="auto">
          <a:xfrm>
            <a:off x="176213" y="134038"/>
            <a:ext cx="54864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Deflecting Cavity Dynamic Model</a:t>
            </a:r>
            <a:endParaRPr lang="en-US" sz="2400" b="1" kern="0" dirty="0">
              <a:solidFill>
                <a:schemeClr val="tx2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7" name="Footer Placeholder 2"/>
          <p:cNvSpPr txBox="1">
            <a:spLocks/>
          </p:cNvSpPr>
          <p:nvPr/>
        </p:nvSpPr>
        <p:spPr bwMode="auto">
          <a:xfrm>
            <a:off x="657225" y="6324600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 bwMode="auto">
          <a:xfrm>
            <a:off x="2971801" y="685800"/>
            <a:ext cx="6172200" cy="130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kern="0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Caution: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Pedersen/</a:t>
            </a:r>
            <a:r>
              <a:rPr lang="en-US" sz="1600" b="1" kern="0" dirty="0" err="1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Boussard</a:t>
            </a:r>
            <a:r>
              <a:rPr lang="en-US" sz="1600" b="1" kern="0" dirty="0" smtClea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transfer functions are normalized for amp/phase</a:t>
            </a:r>
            <a:r>
              <a:rPr lang="en-US" sz="1600" b="1" kern="0" dirty="0" smtClean="0">
                <a:solidFill>
                  <a:srgbClr val="0000FF"/>
                </a:solidFill>
                <a:ea typeface="+mj-ea"/>
                <a:cs typeface="+mj-cs"/>
              </a:rPr>
              <a:t>.  Beam loading factor, Y, can be negative for deflecting cavities.  Amp/Phase control can be lost when beam offset drives the cavities to full field (there is no drive carrier).  This isn’t true for I/Q control.</a:t>
            </a:r>
            <a:endParaRPr lang="en-US" sz="1600" b="1" kern="0" dirty="0" smtClean="0">
              <a:solidFill>
                <a:srgbClr val="0000FF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Title 3"/>
          <p:cNvSpPr txBox="1">
            <a:spLocks/>
          </p:cNvSpPr>
          <p:nvPr/>
        </p:nvSpPr>
        <p:spPr bwMode="auto">
          <a:xfrm>
            <a:off x="6025946" y="4637087"/>
            <a:ext cx="3118054" cy="130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600" b="1" kern="0" dirty="0" smtClean="0">
                <a:solidFill>
                  <a:srgbClr val="0000FF"/>
                </a:solidFill>
                <a:ea typeface="+mj-ea"/>
                <a:cs typeface="+mj-cs"/>
              </a:rPr>
              <a:t>Proper normalization for I/Q transfer functions is to rotate into the cavity voltage frame, but not to normalize with respect to the various carrier terms.</a:t>
            </a:r>
            <a:endParaRPr lang="en-US" sz="1600" b="1" kern="0" dirty="0" smtClean="0">
              <a:solidFill>
                <a:srgbClr val="0000FF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86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152400" y="535835"/>
            <a:ext cx="89154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71BC"/>
                </a:solidFill>
                <a:ea typeface="ＭＳ Ｐゴシック" pitchFamily="-108" charset="-128"/>
                <a:cs typeface="ＭＳ Ｐゴシック" pitchFamily="-108" charset="-128"/>
              </a:rPr>
              <a:t>Example of Differential Phase Noise induced by Common Beam Jitter</a:t>
            </a:r>
            <a:endParaRPr lang="en-US" sz="2400" b="1" kern="0" dirty="0">
              <a:solidFill>
                <a:srgbClr val="0071BC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7115" name="Rectangle 19"/>
          <p:cNvSpPr>
            <a:spLocks noChangeArrowheads="1"/>
          </p:cNvSpPr>
          <p:nvPr/>
        </p:nvSpPr>
        <p:spPr bwMode="auto">
          <a:xfrm>
            <a:off x="1125796" y="2435887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Arial" pitchFamily="34" charset="0"/>
            </a:endParaRPr>
          </a:p>
        </p:txBody>
      </p:sp>
      <p:sp>
        <p:nvSpPr>
          <p:cNvPr id="47116" name="Rectangle 20"/>
          <p:cNvSpPr>
            <a:spLocks noChangeArrowheads="1"/>
          </p:cNvSpPr>
          <p:nvPr/>
        </p:nvSpPr>
        <p:spPr bwMode="auto">
          <a:xfrm>
            <a:off x="1697295" y="1207353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Arial" pitchFamily="34" charset="0"/>
            </a:endParaRPr>
          </a:p>
        </p:txBody>
      </p:sp>
      <p:sp>
        <p:nvSpPr>
          <p:cNvPr id="47117" name="Rectangle 21"/>
          <p:cNvSpPr>
            <a:spLocks noChangeArrowheads="1"/>
          </p:cNvSpPr>
          <p:nvPr/>
        </p:nvSpPr>
        <p:spPr bwMode="auto">
          <a:xfrm>
            <a:off x="1544895" y="3642913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006566"/>
              </p:ext>
            </p:extLst>
          </p:nvPr>
        </p:nvGraphicFramePr>
        <p:xfrm>
          <a:off x="478095" y="2483512"/>
          <a:ext cx="2057400" cy="98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3" name="Visio" r:id="rId3" imgW="3682174" imgH="1396174" progId="Visio.Drawing.11">
                  <p:embed/>
                </p:oleObj>
              </mc:Choice>
              <mc:Fallback>
                <p:oleObj name="Visio" r:id="rId3" imgW="3682174" imgH="13961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095" y="2483512"/>
                        <a:ext cx="2057400" cy="984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240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0480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300225"/>
              </p:ext>
            </p:extLst>
          </p:nvPr>
        </p:nvGraphicFramePr>
        <p:xfrm>
          <a:off x="2421196" y="2489255"/>
          <a:ext cx="238021" cy="31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4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196" y="2489255"/>
                        <a:ext cx="238021" cy="31736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6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5720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29895"/>
              </p:ext>
            </p:extLst>
          </p:nvPr>
        </p:nvGraphicFramePr>
        <p:xfrm>
          <a:off x="2421196" y="2794055"/>
          <a:ext cx="222058" cy="30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5" name="Equation" r:id="rId7" imgW="177646" imgH="241091" progId="Equation.3">
                  <p:embed/>
                </p:oleObj>
              </mc:Choice>
              <mc:Fallback>
                <p:oleObj name="Equation" r:id="rId7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196" y="2794055"/>
                        <a:ext cx="222058" cy="301364"/>
                      </a:xfrm>
                      <a:prstGeom prst="rect">
                        <a:avLst/>
                      </a:prstGeom>
                      <a:solidFill>
                        <a:srgbClr val="FFFFFF">
                          <a:alpha val="6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52400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71182"/>
              </p:ext>
            </p:extLst>
          </p:nvPr>
        </p:nvGraphicFramePr>
        <p:xfrm>
          <a:off x="5015170" y="2499913"/>
          <a:ext cx="2381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6" name="Equation" r:id="rId9" imgW="190417" imgH="253890" progId="Equation.3">
                  <p:embed/>
                </p:oleObj>
              </mc:Choice>
              <mc:Fallback>
                <p:oleObj name="Equation" r:id="rId9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170" y="2499913"/>
                        <a:ext cx="238125" cy="3175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9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28324"/>
              </p:ext>
            </p:extLst>
          </p:nvPr>
        </p:nvGraphicFramePr>
        <p:xfrm>
          <a:off x="5015170" y="2807888"/>
          <a:ext cx="2222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7" name="Equation" r:id="rId10" imgW="177646" imgH="241091" progId="Equation.3">
                  <p:embed/>
                </p:oleObj>
              </mc:Choice>
              <mc:Fallback>
                <p:oleObj name="Equation" r:id="rId10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170" y="2807888"/>
                        <a:ext cx="222250" cy="30162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9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161469"/>
              </p:ext>
            </p:extLst>
          </p:nvPr>
        </p:nvGraphicFramePr>
        <p:xfrm>
          <a:off x="3670217" y="2513191"/>
          <a:ext cx="1165906" cy="97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8" name="Visio" r:id="rId11" imgW="2081975" imgH="1396174" progId="Visio.Drawing.11">
                  <p:embed/>
                </p:oleObj>
              </mc:Choice>
              <mc:Fallback>
                <p:oleObj name="Visio" r:id="rId11" imgW="2081975" imgH="13961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217" y="2513191"/>
                        <a:ext cx="1165906" cy="97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9" name="Object 47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046393"/>
              </p:ext>
            </p:extLst>
          </p:nvPr>
        </p:nvGraphicFramePr>
        <p:xfrm>
          <a:off x="3830895" y="4288098"/>
          <a:ext cx="1165906" cy="817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9" name="Visio" r:id="rId13" imgW="2081975" imgH="1167574" progId="Visio.Drawing.11">
                  <p:embed/>
                </p:oleObj>
              </mc:Choice>
              <mc:Fallback>
                <p:oleObj name="Visio" r:id="rId13" imgW="2081975" imgH="11675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895" y="4288098"/>
                        <a:ext cx="1165906" cy="817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1" name="Object 47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518614"/>
              </p:ext>
            </p:extLst>
          </p:nvPr>
        </p:nvGraphicFramePr>
        <p:xfrm>
          <a:off x="702078" y="4352203"/>
          <a:ext cx="2062017" cy="65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0" name="Visio" r:id="rId15" imgW="3682174" imgH="938974" progId="Visio.Drawing.11">
                  <p:embed/>
                </p:oleObj>
              </mc:Choice>
              <mc:Fallback>
                <p:oleObj name="Visio" r:id="rId15" imgW="3682174" imgH="9389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78" y="4352203"/>
                        <a:ext cx="2062017" cy="657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4" name="Object 47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344081"/>
              </p:ext>
            </p:extLst>
          </p:nvPr>
        </p:nvGraphicFramePr>
        <p:xfrm>
          <a:off x="2732755" y="5181600"/>
          <a:ext cx="1165906" cy="97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1" name="Visio" r:id="rId17" imgW="2081975" imgH="1396174" progId="Visio.Drawing.11">
                  <p:embed/>
                </p:oleObj>
              </mc:Choice>
              <mc:Fallback>
                <p:oleObj name="Visio" r:id="rId17" imgW="2081975" imgH="13961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755" y="5181600"/>
                        <a:ext cx="1165906" cy="97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le 3"/>
          <p:cNvSpPr txBox="1">
            <a:spLocks/>
          </p:cNvSpPr>
          <p:nvPr/>
        </p:nvSpPr>
        <p:spPr bwMode="auto">
          <a:xfrm>
            <a:off x="935295" y="913792"/>
            <a:ext cx="121920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Sector A</a:t>
            </a:r>
            <a:endParaRPr lang="en-US" b="1" kern="0" dirty="0">
              <a:solidFill>
                <a:srgbClr val="0000FF"/>
              </a:solidFill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0" name="Title 3"/>
          <p:cNvSpPr txBox="1">
            <a:spLocks/>
          </p:cNvSpPr>
          <p:nvPr/>
        </p:nvSpPr>
        <p:spPr bwMode="auto">
          <a:xfrm>
            <a:off x="3907095" y="911887"/>
            <a:ext cx="121920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Sector B</a:t>
            </a:r>
            <a:endParaRPr lang="en-US" b="1" kern="0" dirty="0">
              <a:solidFill>
                <a:srgbClr val="FF0000"/>
              </a:solidFill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1" name="Title 3"/>
          <p:cNvSpPr txBox="1">
            <a:spLocks/>
          </p:cNvSpPr>
          <p:nvPr/>
        </p:nvSpPr>
        <p:spPr bwMode="auto">
          <a:xfrm>
            <a:off x="1418305" y="5482456"/>
            <a:ext cx="152400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rgbClr val="00B050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Residual Kick</a:t>
            </a:r>
            <a:endParaRPr lang="en-US" b="1" kern="0" dirty="0">
              <a:solidFill>
                <a:srgbClr val="00B050"/>
              </a:solidFill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2" name="Title 3"/>
          <p:cNvSpPr txBox="1">
            <a:spLocks/>
          </p:cNvSpPr>
          <p:nvPr/>
        </p:nvSpPr>
        <p:spPr bwMode="auto">
          <a:xfrm>
            <a:off x="0" y="4280478"/>
            <a:ext cx="3146321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kern="0" dirty="0" smtClean="0">
                <a:solidFill>
                  <a:srgbClr val="0099FF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Uncontrolled Beam Arrival Time Error</a:t>
            </a:r>
            <a:endParaRPr lang="en-US" sz="1400" b="1" kern="0" dirty="0">
              <a:solidFill>
                <a:srgbClr val="0099FF"/>
              </a:solidFill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85927"/>
              </p:ext>
            </p:extLst>
          </p:nvPr>
        </p:nvGraphicFramePr>
        <p:xfrm>
          <a:off x="964460" y="1219583"/>
          <a:ext cx="1190035" cy="129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2" name="Visio" r:id="rId19" imgW="1081850" imgH="1175004" progId="Visio.Drawing.11">
                  <p:embed/>
                </p:oleObj>
              </mc:Choice>
              <mc:Fallback>
                <p:oleObj name="Visio" r:id="rId19" imgW="1081850" imgH="11750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60" y="1219583"/>
                        <a:ext cx="1190035" cy="1292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01430"/>
              </p:ext>
            </p:extLst>
          </p:nvPr>
        </p:nvGraphicFramePr>
        <p:xfrm>
          <a:off x="3860060" y="1219583"/>
          <a:ext cx="1190035" cy="129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3" name="Visio" r:id="rId21" imgW="1081850" imgH="1175004" progId="Visio.Drawing.11">
                  <p:embed/>
                </p:oleObj>
              </mc:Choice>
              <mc:Fallback>
                <p:oleObj name="Visio" r:id="rId21" imgW="1081850" imgH="11750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060" y="1219583"/>
                        <a:ext cx="1190035" cy="1292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1427"/>
              </p:ext>
            </p:extLst>
          </p:nvPr>
        </p:nvGraphicFramePr>
        <p:xfrm>
          <a:off x="1622913" y="3140956"/>
          <a:ext cx="1063164" cy="31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4" name="Equation" r:id="rId23" imgW="850531" imgH="253890" progId="Equation.3">
                  <p:embed/>
                </p:oleObj>
              </mc:Choice>
              <mc:Fallback>
                <p:oleObj name="Equation" r:id="rId23" imgW="85053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913" y="3140956"/>
                        <a:ext cx="1063164" cy="31736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6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102290"/>
              </p:ext>
            </p:extLst>
          </p:nvPr>
        </p:nvGraphicFramePr>
        <p:xfrm>
          <a:off x="4897695" y="3173013"/>
          <a:ext cx="698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5" name="Equation" r:id="rId25" imgW="558720" imgH="253800" progId="Equation.3">
                  <p:embed/>
                </p:oleObj>
              </mc:Choice>
              <mc:Fallback>
                <p:oleObj name="Equation" r:id="rId25" imgW="558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695" y="3173013"/>
                        <a:ext cx="698500" cy="3175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9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32243"/>
              </p:ext>
            </p:extLst>
          </p:nvPr>
        </p:nvGraphicFramePr>
        <p:xfrm>
          <a:off x="2895600" y="3642913"/>
          <a:ext cx="990600" cy="46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6" name="Equation" r:id="rId27" imgW="647419" imgH="304668" progId="Equation.3">
                  <p:embed/>
                </p:oleObj>
              </mc:Choice>
              <mc:Fallback>
                <p:oleObj name="Equation" r:id="rId27" imgW="64741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42913"/>
                        <a:ext cx="990600" cy="463952"/>
                      </a:xfrm>
                      <a:prstGeom prst="rect">
                        <a:avLst/>
                      </a:prstGeom>
                      <a:solidFill>
                        <a:srgbClr val="FFFFFF">
                          <a:alpha val="6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36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8243"/>
              </p:ext>
            </p:extLst>
          </p:nvPr>
        </p:nvGraphicFramePr>
        <p:xfrm>
          <a:off x="2819400" y="4493341"/>
          <a:ext cx="792639" cy="33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7" name="Equation" r:id="rId29" imgW="545863" imgH="228501" progId="Equation.3">
                  <p:embed/>
                </p:oleObj>
              </mc:Choice>
              <mc:Fallback>
                <p:oleObj name="Equation" r:id="rId29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93341"/>
                        <a:ext cx="792639" cy="336271"/>
                      </a:xfrm>
                      <a:prstGeom prst="rect">
                        <a:avLst/>
                      </a:prstGeom>
                      <a:solidFill>
                        <a:srgbClr val="FFFFFF">
                          <a:alpha val="6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itle 3"/>
          <p:cNvSpPr txBox="1">
            <a:spLocks/>
          </p:cNvSpPr>
          <p:nvPr/>
        </p:nvSpPr>
        <p:spPr bwMode="auto">
          <a:xfrm>
            <a:off x="176212" y="134038"/>
            <a:ext cx="8967788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Deflecting Cavity – Motivation for Electrical Alignment</a:t>
            </a:r>
            <a:endParaRPr lang="en-US" sz="2400" b="1" kern="0" dirty="0">
              <a:solidFill>
                <a:schemeClr val="tx2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4" name="Footer Placeholder 2"/>
          <p:cNvSpPr txBox="1">
            <a:spLocks/>
          </p:cNvSpPr>
          <p:nvPr/>
        </p:nvSpPr>
        <p:spPr bwMode="auto">
          <a:xfrm>
            <a:off x="657225" y="6324600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89700"/>
            <a:ext cx="384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DC414D-5A98-4417-A780-72D5553B8AE4}" type="slidenum">
              <a:rPr lang="en-US" b="0" smtClean="0">
                <a:solidFill>
                  <a:schemeClr val="tx1"/>
                </a:solidFill>
              </a:rPr>
              <a:pPr/>
              <a:t>16</a:t>
            </a:fld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39" y="3770078"/>
            <a:ext cx="4174738" cy="2783121"/>
          </a:xfrm>
          <a:prstGeom prst="rect">
            <a:avLst/>
          </a:prstGeom>
        </p:spPr>
      </p:pic>
      <p:sp>
        <p:nvSpPr>
          <p:cNvPr id="58" name="Title 3"/>
          <p:cNvSpPr txBox="1">
            <a:spLocks/>
          </p:cNvSpPr>
          <p:nvPr/>
        </p:nvSpPr>
        <p:spPr bwMode="auto">
          <a:xfrm>
            <a:off x="5715000" y="4419600"/>
            <a:ext cx="1219200" cy="295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Q</a:t>
            </a:r>
            <a:r>
              <a:rPr lang="en-US" b="1" kern="0" baseline="-25000" dirty="0" smtClean="0">
                <a:solidFill>
                  <a:srgbClr val="0000FF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L </a:t>
            </a:r>
            <a:r>
              <a:rPr lang="en-US" b="1" kern="0" dirty="0" smtClean="0">
                <a:solidFill>
                  <a:srgbClr val="0000FF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= 2e6</a:t>
            </a:r>
            <a:endParaRPr lang="en-US" b="1" kern="0" dirty="0">
              <a:solidFill>
                <a:srgbClr val="0000FF"/>
              </a:solidFill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9" name="Title 3"/>
          <p:cNvSpPr txBox="1">
            <a:spLocks/>
          </p:cNvSpPr>
          <p:nvPr/>
        </p:nvSpPr>
        <p:spPr bwMode="auto">
          <a:xfrm>
            <a:off x="5715000" y="4800600"/>
            <a:ext cx="1219200" cy="295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200mA</a:t>
            </a:r>
            <a:endParaRPr lang="en-US" b="1" kern="0" dirty="0">
              <a:solidFill>
                <a:srgbClr val="0000FF"/>
              </a:solidFill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0" name="Title 3"/>
          <p:cNvSpPr txBox="1">
            <a:spLocks/>
          </p:cNvSpPr>
          <p:nvPr/>
        </p:nvSpPr>
        <p:spPr bwMode="auto">
          <a:xfrm>
            <a:off x="2234380" y="3733800"/>
            <a:ext cx="76200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when</a:t>
            </a:r>
            <a:endParaRPr lang="en-US" kern="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1238071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defRPr/>
            </a:pPr>
            <a:r>
              <a:rPr lang="en-US" kern="0" dirty="0">
                <a:solidFill>
                  <a:srgbClr val="0000FF"/>
                </a:solidFill>
                <a:ea typeface="ＭＳ Ｐゴシック" pitchFamily="-108" charset="-128"/>
              </a:rPr>
              <a:t>Cavity-to-cavity </a:t>
            </a:r>
            <a:r>
              <a:rPr lang="en-US" kern="0" dirty="0" smtClean="0">
                <a:solidFill>
                  <a:srgbClr val="0000FF"/>
                </a:solidFill>
                <a:ea typeface="ＭＳ Ｐゴシック" pitchFamily="-108" charset="-128"/>
              </a:rPr>
              <a:t>vertical alignment </a:t>
            </a:r>
            <a:r>
              <a:rPr lang="en-US" kern="0" dirty="0">
                <a:solidFill>
                  <a:srgbClr val="0000FF"/>
                </a:solidFill>
                <a:ea typeface="ＭＳ Ｐゴシック" pitchFamily="-108" charset="-128"/>
              </a:rPr>
              <a:t>errors </a:t>
            </a:r>
            <a:r>
              <a:rPr lang="en-US" kern="0" dirty="0" smtClean="0">
                <a:solidFill>
                  <a:srgbClr val="0000FF"/>
                </a:solidFill>
                <a:ea typeface="ＭＳ Ｐゴシック" pitchFamily="-108" charset="-128"/>
              </a:rPr>
              <a:t>cause </a:t>
            </a:r>
            <a:r>
              <a:rPr lang="en-US" kern="0" dirty="0">
                <a:solidFill>
                  <a:srgbClr val="0000FF"/>
                </a:solidFill>
                <a:ea typeface="ＭＳ Ｐゴシック" pitchFamily="-108" charset="-128"/>
              </a:rPr>
              <a:t>differential beam-loading which </a:t>
            </a:r>
            <a:r>
              <a:rPr lang="en-US" kern="0" dirty="0" smtClean="0">
                <a:solidFill>
                  <a:srgbClr val="0000FF"/>
                </a:solidFill>
                <a:ea typeface="ＭＳ Ｐゴシック" pitchFamily="-108" charset="-128"/>
              </a:rPr>
              <a:t>leads </a:t>
            </a:r>
            <a:r>
              <a:rPr lang="en-US" kern="0" dirty="0">
                <a:solidFill>
                  <a:srgbClr val="0000FF"/>
                </a:solidFill>
                <a:ea typeface="ＭＳ Ｐゴシック" pitchFamily="-108" charset="-128"/>
              </a:rPr>
              <a:t>to differential phase noise. </a:t>
            </a:r>
          </a:p>
        </p:txBody>
      </p:sp>
    </p:spTree>
    <p:extLst>
      <p:ext uri="{BB962C8B-B14F-4D97-AF65-F5344CB8AC3E}">
        <p14:creationId xmlns:p14="http://schemas.microsoft.com/office/powerpoint/2010/main" val="30324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47" y="1353026"/>
            <a:ext cx="2779713" cy="2267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66032"/>
            <a:ext cx="8724900" cy="23347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7225" y="6324600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CDFFD-66AB-4384-BCCE-E8FBFD428175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86200" y="4524720"/>
            <a:ext cx="152400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Feed Forward OFF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86200" y="4978943"/>
            <a:ext cx="1524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Feed Forward ON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13" y="1472104"/>
            <a:ext cx="3264873" cy="203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741755"/>
            <a:ext cx="1981200" cy="2032879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524000" y="2236333"/>
            <a:ext cx="2077244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</a:rPr>
              <a:t>AM &amp; PM suppression</a:t>
            </a:r>
            <a:endParaRPr lang="en-US" sz="1600" dirty="0">
              <a:solidFill>
                <a:srgbClr val="0066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926068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defRPr/>
            </a:pPr>
            <a:r>
              <a:rPr lang="en-US" sz="1800" b="1" kern="0" dirty="0" smtClean="0">
                <a:solidFill>
                  <a:srgbClr val="131313"/>
                </a:solidFill>
                <a:latin typeface="+mn-lt"/>
                <a:ea typeface="ＭＳ Ｐゴシック" pitchFamily="-108" charset="-128"/>
                <a:cs typeface="Arial" pitchFamily="34" charset="0"/>
              </a:rPr>
              <a:t>360Hz Feed-Forward correction of Klystron High-Voltage Power Supply (HVPS) induced noise</a:t>
            </a:r>
            <a:endParaRPr lang="en-US" sz="1800" b="1" kern="0" dirty="0">
              <a:solidFill>
                <a:srgbClr val="FF0000"/>
              </a:solidFill>
              <a:latin typeface="+mn-lt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209800" y="3819970"/>
            <a:ext cx="648278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via dispersion, beam phase noise shows up as horizontal beam motion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04800" y="3774634"/>
            <a:ext cx="1905000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alibri" pitchFamily="34" charset="0"/>
              </a:rPr>
              <a:t>Horizontal BPM Data</a:t>
            </a:r>
            <a:endParaRPr lang="en-US" sz="1600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 bwMode="auto">
          <a:xfrm>
            <a:off x="990600" y="535835"/>
            <a:ext cx="72390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= Motivation to Reduce Storage Ring Beam Jitter</a:t>
            </a:r>
            <a:endParaRPr lang="en-US" sz="2400" b="1" kern="0" dirty="0">
              <a:solidFill>
                <a:srgbClr val="0000FF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 bwMode="auto">
          <a:xfrm>
            <a:off x="176212" y="134038"/>
            <a:ext cx="8967788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Deflecting Cavity – Motivation for Electrical Alignment</a:t>
            </a:r>
            <a:endParaRPr lang="en-US" sz="2400" b="1" kern="0" dirty="0">
              <a:solidFill>
                <a:schemeClr val="tx2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4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63562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7B6C98-DB65-4D23-9284-D203ACF06C6E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685800"/>
            <a:ext cx="9067800" cy="2667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charset="2"/>
              <a:buChar char="§"/>
              <a:defRPr/>
            </a:pPr>
            <a:r>
              <a:rPr lang="en-US" kern="0" dirty="0" smtClean="0">
                <a:latin typeface="+mn-lt"/>
                <a:ea typeface="ＭＳ Ｐゴシック" pitchFamily="-108" charset="-128"/>
              </a:rPr>
              <a:t>Digital LLRF systems are capable of </a:t>
            </a:r>
            <a:r>
              <a:rPr lang="en-US" kern="0" dirty="0" err="1" smtClean="0">
                <a:latin typeface="+mn-lt"/>
                <a:ea typeface="ＭＳ Ｐゴシック" pitchFamily="-108" charset="-128"/>
              </a:rPr>
              <a:t>femto</a:t>
            </a:r>
            <a:r>
              <a:rPr lang="en-US" kern="0" dirty="0" smtClean="0">
                <a:latin typeface="+mn-lt"/>
                <a:ea typeface="ＭＳ Ｐゴシック" pitchFamily="-108" charset="-128"/>
              </a:rPr>
              <a:t>-second level synchronization </a:t>
            </a:r>
            <a:r>
              <a:rPr lang="en-US" kern="0" dirty="0">
                <a:ea typeface="ＭＳ Ｐゴシック" pitchFamily="-108" charset="-128"/>
              </a:rPr>
              <a:t>[0.1 Hz – </a:t>
            </a:r>
            <a:r>
              <a:rPr lang="en-US" kern="0" dirty="0" smtClean="0">
                <a:ea typeface="ＭＳ Ｐゴシック" pitchFamily="-108" charset="-128"/>
              </a:rPr>
              <a:t>1MHz]</a:t>
            </a:r>
            <a:r>
              <a:rPr lang="en-US" kern="0" dirty="0" smtClean="0">
                <a:latin typeface="+mn-lt"/>
                <a:ea typeface="ＭＳ Ｐゴシック" pitchFamily="-108" charset="-128"/>
              </a:rPr>
              <a:t> with proper attention to common source distribution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charset="2"/>
              <a:buChar char="§"/>
              <a:defRPr/>
            </a:pPr>
            <a:endParaRPr lang="en-US" kern="0" dirty="0">
              <a:latin typeface="+mn-lt"/>
              <a:ea typeface="ＭＳ Ｐゴシック" pitchFamily="-108" charset="-128"/>
            </a:endParaRP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charset="2"/>
              <a:buChar char="§"/>
              <a:defRPr/>
            </a:pPr>
            <a:r>
              <a:rPr lang="en-US" kern="0" dirty="0" smtClean="0">
                <a:latin typeface="+mn-lt"/>
                <a:ea typeface="ＭＳ Ｐゴシック" pitchFamily="-108" charset="-128"/>
              </a:rPr>
              <a:t>Modern optical fiber link systems promise long-term </a:t>
            </a:r>
            <a:r>
              <a:rPr lang="en-US" kern="0" dirty="0" err="1" smtClean="0">
                <a:latin typeface="+mn-lt"/>
                <a:ea typeface="ＭＳ Ｐゴシック" pitchFamily="-108" charset="-128"/>
              </a:rPr>
              <a:t>femto</a:t>
            </a:r>
            <a:r>
              <a:rPr lang="en-US" kern="0" dirty="0" smtClean="0">
                <a:latin typeface="+mn-lt"/>
                <a:ea typeface="ＭＳ Ｐゴシック" pitchFamily="-108" charset="-128"/>
              </a:rPr>
              <a:t>-second level synchronization between RF systems, diagnostics, and user lasers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defRPr/>
            </a:pPr>
            <a:endParaRPr lang="en-US" kern="0" dirty="0" smtClean="0">
              <a:latin typeface="+mn-lt"/>
              <a:ea typeface="ＭＳ Ｐゴシック" pitchFamily="-108" charset="-128"/>
            </a:endParaRP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charset="2"/>
              <a:buChar char="§"/>
              <a:defRPr/>
            </a:pPr>
            <a:r>
              <a:rPr lang="en-US" kern="0" dirty="0" smtClean="0">
                <a:latin typeface="+mn-lt"/>
                <a:ea typeface="ＭＳ Ｐゴシック" pitchFamily="-108" charset="-128"/>
              </a:rPr>
              <a:t>Deflecting cavities present new intellectually stimulating &amp; challenging system design</a:t>
            </a:r>
            <a:endParaRPr lang="en-US" kern="0" dirty="0">
              <a:latin typeface="+mn-lt"/>
              <a:ea typeface="ＭＳ Ｐゴシック" pitchFamily="-108" charset="-128"/>
            </a:endParaRP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charset="2"/>
              <a:buChar char="§"/>
              <a:defRPr/>
            </a:pPr>
            <a:endParaRPr lang="en-US" kern="0" dirty="0" smtClean="0">
              <a:latin typeface="+mn-lt"/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8334-A038-4F93-AC3B-70A098C8BB10}" type="slidenum">
              <a:rPr lang="en-US"/>
              <a:pPr/>
              <a:t>2</a:t>
            </a:fld>
            <a:endParaRPr lang="en-US"/>
          </a:p>
        </p:txBody>
      </p:sp>
      <p:pic>
        <p:nvPicPr>
          <p:cNvPr id="179204" name="Picture 4" descr="Advanced_Photon_Source-hirez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28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953000" y="3048000"/>
            <a:ext cx="9144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" y="762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Advanced Photon Source (APS) @ Argonne National Laboratory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9700" y="3429000"/>
            <a:ext cx="1295400" cy="58477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Planned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SPX Location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7225" y="6317226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52400" y="73025"/>
            <a:ext cx="8915400" cy="384175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ea typeface="ＭＳ Ｐゴシック"/>
                <a:cs typeface="ＭＳ Ｐゴシック"/>
              </a:rPr>
              <a:t>APS-U SPX System – </a:t>
            </a:r>
            <a:r>
              <a:rPr lang="en-US" sz="2400" dirty="0" err="1" smtClean="0">
                <a:ea typeface="ＭＳ Ｐゴシック"/>
                <a:cs typeface="ＭＳ Ｐゴシック"/>
              </a:rPr>
              <a:t>Zholents</a:t>
            </a:r>
            <a:r>
              <a:rPr lang="en-US" sz="2400" dirty="0" smtClean="0">
                <a:ea typeface="ＭＳ Ｐゴシック"/>
                <a:cs typeface="ＭＳ Ｐゴシック"/>
              </a:rPr>
              <a:t>’ Transverse RF Chirp Concept</a:t>
            </a:r>
            <a:r>
              <a:rPr lang="en-US" sz="2400" baseline="30000" dirty="0" smtClean="0">
                <a:ea typeface="ＭＳ Ｐゴシック"/>
                <a:cs typeface="ＭＳ Ｐゴシック"/>
              </a:rPr>
              <a:t>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05D2B-95D3-41B7-9456-A75DE23C7934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12372"/>
              </p:ext>
            </p:extLst>
          </p:nvPr>
        </p:nvGraphicFramePr>
        <p:xfrm>
          <a:off x="2195512" y="4770438"/>
          <a:ext cx="4357688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3" name="Visio" r:id="rId3" imgW="5753862" imgH="2577465" progId="Visio.Drawing.11">
                  <p:embed/>
                </p:oleObj>
              </mc:Choice>
              <mc:Fallback>
                <p:oleObj name="Visio" r:id="rId3" imgW="5753862" imgH="25774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2" y="4770438"/>
                        <a:ext cx="4357688" cy="163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2" y="914400"/>
            <a:ext cx="7377050" cy="1816343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6200" y="609600"/>
            <a:ext cx="8991600" cy="4191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Goal:  </a:t>
            </a: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provide ~2 </a:t>
            </a:r>
            <a:r>
              <a:rPr lang="en-US" sz="1600" kern="0" dirty="0" err="1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psec</a:t>
            </a: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 (presently 50-100 </a:t>
            </a:r>
            <a:r>
              <a:rPr lang="en-US" sz="1600" kern="0" dirty="0" err="1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psec</a:t>
            </a: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) X-ray pulses at 6.5 MHz rep. rate for time-resolved studies</a:t>
            </a:r>
            <a:endParaRPr lang="en-US" sz="1600" kern="0" dirty="0">
              <a:solidFill>
                <a:srgbClr val="002060"/>
              </a:solidFill>
              <a:latin typeface="Calibri" pitchFamily="34" charset="0"/>
              <a:ea typeface="ＭＳ Ｐゴシック" pitchFamily="-108" charset="-128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24600" y="2486048"/>
            <a:ext cx="2362200" cy="63815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r>
              <a:rPr lang="en-US" sz="1400" kern="0" dirty="0" smtClean="0">
                <a:solidFill>
                  <a:srgbClr val="002060"/>
                </a:solidFill>
                <a:ea typeface="ＭＳ Ｐゴシック" pitchFamily="-108" charset="-128"/>
              </a:rPr>
              <a:t>Ideally, second cavity exactly cancels effect of first cavity</a:t>
            </a:r>
            <a:endParaRPr lang="en-US" sz="1400" kern="0" dirty="0">
              <a:solidFill>
                <a:srgbClr val="002060"/>
              </a:solidFill>
              <a:ea typeface="ＭＳ Ｐゴシック" pitchFamily="-108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80173"/>
            <a:ext cx="4859739" cy="1515627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536410" y="6172200"/>
            <a:ext cx="2607590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r>
              <a:rPr lang="en-US" sz="1000" kern="0" baseline="30000" dirty="0" smtClean="0">
                <a:solidFill>
                  <a:srgbClr val="00206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1</a:t>
            </a:r>
            <a:r>
              <a:rPr lang="en-US" sz="1000" kern="0" dirty="0" smtClean="0">
                <a:solidFill>
                  <a:srgbClr val="00206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 A. </a:t>
            </a:r>
            <a:r>
              <a:rPr lang="en-US" sz="1000" kern="0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Zholents</a:t>
            </a:r>
            <a:r>
              <a:rPr lang="en-US" sz="1000" kern="0" dirty="0" smtClean="0">
                <a:solidFill>
                  <a:srgbClr val="00206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 </a:t>
            </a:r>
            <a:r>
              <a:rPr lang="en-US" sz="1000" i="1" kern="0" dirty="0" smtClean="0">
                <a:solidFill>
                  <a:srgbClr val="00206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et al.</a:t>
            </a:r>
            <a:r>
              <a:rPr lang="en-US" sz="1000" kern="0" dirty="0" smtClean="0">
                <a:solidFill>
                  <a:srgbClr val="00206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, NIM A 425, 385 (1999)</a:t>
            </a:r>
            <a:endParaRPr lang="en-US" sz="1000" kern="0" dirty="0">
              <a:solidFill>
                <a:srgbClr val="002060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55390" y="3422646"/>
            <a:ext cx="2712409" cy="137795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r>
              <a:rPr lang="en-US" sz="1400" kern="0" dirty="0" smtClean="0">
                <a:solidFill>
                  <a:srgbClr val="002060"/>
                </a:solidFill>
                <a:ea typeface="ＭＳ Ｐゴシック" pitchFamily="-108" charset="-128"/>
              </a:rPr>
              <a:t>Correlation between vertical distribution of x-rays and time-distribution of electrons that generated them.  Pulse can be sliced or compressed with an asymmetric cut crystal.</a:t>
            </a:r>
            <a:endParaRPr lang="en-US" sz="1400" kern="0" dirty="0">
              <a:solidFill>
                <a:srgbClr val="002060"/>
              </a:solidFill>
              <a:ea typeface="ＭＳ Ｐゴシック" pitchFamily="-108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57400" y="2895600"/>
            <a:ext cx="533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" name="Straight Arrow Connector 13"/>
          <p:cNvCxnSpPr>
            <a:stCxn id="21" idx="3"/>
          </p:cNvCxnSpPr>
          <p:nvPr/>
        </p:nvCxnSpPr>
        <p:spPr bwMode="auto">
          <a:xfrm flipH="1">
            <a:off x="2209800" y="2315648"/>
            <a:ext cx="1570552" cy="960952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3657600" y="1600200"/>
            <a:ext cx="838200" cy="838200"/>
          </a:xfrm>
          <a:prstGeom prst="ellipse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0" y="2133600"/>
            <a:ext cx="2667000" cy="63815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r>
              <a:rPr lang="en-US" sz="1400" kern="0" dirty="0" smtClean="0">
                <a:solidFill>
                  <a:srgbClr val="002060"/>
                </a:solidFill>
                <a:ea typeface="ＭＳ Ｐゴシック" pitchFamily="-108" charset="-128"/>
              </a:rPr>
              <a:t>RF at ~2815 MHz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r>
              <a:rPr lang="en-US" sz="1400" kern="0" dirty="0" smtClean="0">
                <a:solidFill>
                  <a:srgbClr val="002060"/>
                </a:solidFill>
                <a:ea typeface="ＭＳ Ｐゴシック" pitchFamily="-108" charset="-128"/>
              </a:rPr>
              <a:t>(8</a:t>
            </a:r>
            <a:r>
              <a:rPr lang="en-US" sz="1400" kern="0" baseline="30000" dirty="0" smtClean="0">
                <a:solidFill>
                  <a:srgbClr val="002060"/>
                </a:solidFill>
                <a:ea typeface="ＭＳ Ｐゴシック" pitchFamily="-108" charset="-128"/>
              </a:rPr>
              <a:t>th</a:t>
            </a:r>
            <a:r>
              <a:rPr lang="en-US" sz="1400" kern="0" dirty="0" smtClean="0">
                <a:solidFill>
                  <a:srgbClr val="002060"/>
                </a:solidFill>
                <a:ea typeface="ＭＳ Ｐゴシック" pitchFamily="-108" charset="-128"/>
              </a:rPr>
              <a:t> harmonic of Storage Ring RF)</a:t>
            </a:r>
            <a:endParaRPr lang="en-US" sz="1400" kern="0" dirty="0">
              <a:solidFill>
                <a:srgbClr val="002060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2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2833" y="1334274"/>
            <a:ext cx="1295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Common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Mode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33" y="2554992"/>
            <a:ext cx="152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Differential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Mode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13" y="1066800"/>
            <a:ext cx="5891287" cy="274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15200" y="3562290"/>
            <a:ext cx="172878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Residual kick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2647890"/>
            <a:ext cx="152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Residual tilt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52400" y="73025"/>
            <a:ext cx="7954963" cy="38417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Perfor</a:t>
            </a:r>
            <a:r>
              <a:rPr lang="en-US" dirty="0" smtClean="0">
                <a:solidFill>
                  <a:srgbClr val="1F497D"/>
                </a:solidFill>
                <a:ea typeface="ＭＳ Ｐゴシック"/>
                <a:cs typeface="ＭＳ Ｐゴシック"/>
              </a:rPr>
              <a:t>m</a:t>
            </a:r>
            <a:r>
              <a:rPr lang="en-US" dirty="0" smtClean="0">
                <a:ea typeface="ＭＳ Ｐゴシック"/>
                <a:cs typeface="ＭＳ Ｐゴシック"/>
              </a:rPr>
              <a:t>ance 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05D2B-95D3-41B7-9456-A75DE23C793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438400" y="4191000"/>
          <a:ext cx="4205288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Visio" r:id="rId4" imgW="5753862" imgH="2577465" progId="Visio.Drawing.11">
                  <p:embed/>
                </p:oleObj>
              </mc:Choice>
              <mc:Fallback>
                <p:oleObj name="Visio" r:id="rId4" imgW="5753862" imgH="2577465" progId="Visio.Drawing.11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4205288" cy="155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219450"/>
            <a:ext cx="1676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9025" y="2481262"/>
            <a:ext cx="16287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1483566" y="1303407"/>
            <a:ext cx="5907833" cy="982593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83566" y="2286000"/>
            <a:ext cx="5907833" cy="15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FBA235-033D-4523-AFB1-418078276995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6868" name="TextBox 11"/>
          <p:cNvSpPr txBox="1">
            <a:spLocks noChangeArrowheads="1"/>
          </p:cNvSpPr>
          <p:nvPr/>
        </p:nvSpPr>
        <p:spPr bwMode="auto">
          <a:xfrm>
            <a:off x="152400" y="76200"/>
            <a:ext cx="853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SPX System - Conceptual </a:t>
            </a:r>
            <a:r>
              <a:rPr lang="en-US" sz="2600" b="1" dirty="0">
                <a:solidFill>
                  <a:schemeClr val="tx2"/>
                </a:solidFill>
                <a:latin typeface="+mj-lt"/>
              </a:rPr>
              <a:t>Design </a:t>
            </a:r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Strategy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609600"/>
            <a:ext cx="8382000" cy="213360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n"/>
              <a:defRPr/>
            </a:pPr>
            <a:r>
              <a:rPr lang="en-US" sz="1600" kern="0" dirty="0">
                <a:solidFill>
                  <a:srgbClr val="002060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Orbit Feedback </a:t>
            </a:r>
            <a:r>
              <a:rPr lang="en-US" sz="1600" kern="0" dirty="0" smtClean="0">
                <a:solidFill>
                  <a:srgbClr val="002060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System provides long-term stability … &lt; 100 Hz</a:t>
            </a:r>
            <a:endParaRPr lang="en-US" sz="1600" kern="0" dirty="0">
              <a:solidFill>
                <a:srgbClr val="002060"/>
              </a:solidFill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n"/>
              <a:defRPr/>
            </a:pPr>
            <a:r>
              <a:rPr lang="en-US" sz="1600" b="1" kern="0" dirty="0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LLRF </a:t>
            </a:r>
            <a:r>
              <a:rPr lang="en-US" sz="1600" b="1" kern="0" dirty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System </a:t>
            </a:r>
            <a:r>
              <a:rPr lang="en-US" sz="1600" b="1" kern="0" dirty="0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on its own &gt; </a:t>
            </a:r>
            <a:r>
              <a:rPr lang="en-US" sz="1600" b="1" kern="0" dirty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10 </a:t>
            </a:r>
            <a:r>
              <a:rPr lang="en-US" sz="1600" b="1" kern="0" dirty="0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Hz  </a:t>
            </a: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</a:rPr>
              <a:t>[10 </a:t>
            </a:r>
            <a:r>
              <a:rPr lang="en-US" sz="1600" kern="0" dirty="0">
                <a:solidFill>
                  <a:srgbClr val="002060"/>
                </a:solidFill>
                <a:ea typeface="ＭＳ Ｐゴシック" pitchFamily="-108" charset="-128"/>
              </a:rPr>
              <a:t>Hz – </a:t>
            </a: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</a:rPr>
              <a:t>100 </a:t>
            </a:r>
            <a:r>
              <a:rPr lang="en-US" sz="1600" kern="0" dirty="0">
                <a:solidFill>
                  <a:srgbClr val="002060"/>
                </a:solidFill>
                <a:ea typeface="ＭＳ Ｐゴシック" pitchFamily="-108" charset="-128"/>
              </a:rPr>
              <a:t>Hz overlap with Orbit </a:t>
            </a: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</a:rPr>
              <a:t>Feedback]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Beam Arrival Time feedback to main Storage Ring RF to address common mode phase 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n"/>
              <a:defRPr/>
            </a:pPr>
            <a:r>
              <a:rPr lang="en-US" sz="1600" kern="0" dirty="0">
                <a:solidFill>
                  <a:srgbClr val="002060"/>
                </a:solidFill>
                <a:ea typeface="ＭＳ Ｐゴシック" pitchFamily="-108" charset="-128"/>
              </a:rPr>
              <a:t>LBNL-based phase stable </a:t>
            </a: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</a:rPr>
              <a:t>references</a:t>
            </a:r>
            <a:r>
              <a:rPr lang="en-US" sz="1600" kern="0" baseline="30000" dirty="0" smtClean="0">
                <a:solidFill>
                  <a:srgbClr val="FF0000"/>
                </a:solidFill>
                <a:ea typeface="ＭＳ Ｐゴシック" pitchFamily="-108" charset="-128"/>
              </a:rPr>
              <a:t>2</a:t>
            </a: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</a:rPr>
              <a:t> to synchronize </a:t>
            </a:r>
            <a:r>
              <a:rPr lang="en-US" sz="1600" kern="0" dirty="0">
                <a:solidFill>
                  <a:srgbClr val="002060"/>
                </a:solidFill>
                <a:ea typeface="ＭＳ Ｐゴシック" pitchFamily="-108" charset="-128"/>
              </a:rPr>
              <a:t>RF </a:t>
            </a: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</a:rPr>
              <a:t>(x-ray pulse) and user lasers </a:t>
            </a:r>
            <a:endParaRPr lang="en-US" sz="1600" kern="0" dirty="0">
              <a:solidFill>
                <a:srgbClr val="002060"/>
              </a:solidFill>
              <a:ea typeface="ＭＳ Ｐゴシック" pitchFamily="-108" charset="-128"/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Single </a:t>
            </a:r>
            <a:r>
              <a:rPr lang="en-US" sz="1600" kern="0" dirty="0">
                <a:solidFill>
                  <a:schemeClr val="tx2">
                    <a:lumMod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Klystron per </a:t>
            </a: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ea typeface="ＭＳ Ｐゴシック" pitchFamily="-108" charset="-128"/>
                <a:cs typeface="ＭＳ Ｐゴシック" pitchFamily="-108" charset="-128"/>
              </a:rPr>
              <a:t>cavity</a:t>
            </a:r>
            <a:endParaRPr lang="en-US" sz="1600" kern="0" dirty="0" smtClean="0">
              <a:solidFill>
                <a:srgbClr val="002060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LLRF drift compensation via CW calibration tone</a:t>
            </a:r>
            <a:endParaRPr lang="en-US" sz="1600" kern="0" dirty="0">
              <a:solidFill>
                <a:srgbClr val="002060"/>
              </a:solidFill>
              <a:ea typeface="ＭＳ Ｐゴシック" pitchFamily="-108" charset="-128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endParaRPr lang="en-US" sz="1600" kern="0" dirty="0">
              <a:solidFill>
                <a:srgbClr val="002060"/>
              </a:solidFill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685800" lvl="1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  <a:defRPr/>
            </a:pPr>
            <a:endParaRPr lang="en-US" sz="1600" kern="0" dirty="0">
              <a:solidFill>
                <a:srgbClr val="002060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None/>
              <a:defRPr/>
            </a:pPr>
            <a:endParaRPr lang="en-US" sz="1600" kern="0" dirty="0"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18715"/>
              </p:ext>
            </p:extLst>
          </p:nvPr>
        </p:nvGraphicFramePr>
        <p:xfrm>
          <a:off x="685800" y="1676400"/>
          <a:ext cx="8153400" cy="442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1" name="Visio" r:id="rId3" imgW="14112050" imgH="7675245" progId="Visio.Drawing.11">
                  <p:embed/>
                </p:oleObj>
              </mc:Choice>
              <mc:Fallback>
                <p:oleObj name="Visio" r:id="rId3" imgW="14112050" imgH="7675245" progId="Visio.Drawing.11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8153400" cy="4429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943600" y="6172200"/>
            <a:ext cx="3124200" cy="304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r>
              <a:rPr lang="en-US" sz="1000" kern="0" baseline="30000" dirty="0" smtClean="0">
                <a:solidFill>
                  <a:srgbClr val="FF000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2</a:t>
            </a:r>
            <a:r>
              <a:rPr lang="en-US" sz="1000" kern="0" dirty="0" smtClean="0">
                <a:solidFill>
                  <a:srgbClr val="00206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 J. Byrd </a:t>
            </a:r>
            <a:r>
              <a:rPr lang="en-US" sz="1000" i="1" kern="0" dirty="0" smtClean="0">
                <a:solidFill>
                  <a:srgbClr val="00206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et al.</a:t>
            </a:r>
            <a:r>
              <a:rPr lang="en-US" sz="1000" kern="0" dirty="0" smtClean="0">
                <a:solidFill>
                  <a:srgbClr val="002060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, Optics Letters Vol. 34, No. 20 (2009)</a:t>
            </a:r>
            <a:endParaRPr lang="en-US" sz="1000" kern="0" dirty="0">
              <a:solidFill>
                <a:srgbClr val="002060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A35C4-0A5C-496E-98EA-055B91669A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7225" y="6324600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76200"/>
            <a:ext cx="853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R</a:t>
            </a:r>
            <a:r>
              <a:rPr lang="en-US" sz="2600" b="1" dirty="0" smtClean="0">
                <a:solidFill>
                  <a:schemeClr val="tx2"/>
                </a:solidFill>
                <a:latin typeface="+mn-lt"/>
              </a:rPr>
              <a:t>&amp;</a:t>
            </a:r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D System Proof of Principle (1 Sector, 2 cavities)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533400"/>
            <a:ext cx="8839200" cy="762000"/>
          </a:xfrm>
          <a:prstGeom prst="rect">
            <a:avLst/>
          </a:prstGeom>
        </p:spPr>
        <p:txBody>
          <a:bodyPr/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rPr>
              <a:t>Cavities counter-phased (180deg) to demonstrate tolerance requirements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Char char="n"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ＭＳ Ｐゴシック" pitchFamily="-108" charset="-128"/>
                <a:cs typeface="ＭＳ Ｐゴシック" pitchFamily="-108" charset="-128"/>
              </a:rPr>
              <a:t>Cavities run in-phase to create a chirped beam around entire ring to have a look at short pulse x-rays</a:t>
            </a:r>
            <a:endParaRPr lang="en-US" sz="1600" kern="0" dirty="0">
              <a:solidFill>
                <a:srgbClr val="002060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2"/>
              <a:buNone/>
              <a:defRPr/>
            </a:pPr>
            <a:endParaRPr lang="en-US" sz="1600" kern="0" dirty="0">
              <a:latin typeface="Calibri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93778"/>
              </p:ext>
            </p:extLst>
          </p:nvPr>
        </p:nvGraphicFramePr>
        <p:xfrm>
          <a:off x="272290" y="1143000"/>
          <a:ext cx="864311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1" name="Visio" r:id="rId3" imgW="19791616" imgH="11692890" progId="Visio.Drawing.11">
                  <p:embed/>
                </p:oleObj>
              </mc:Choice>
              <mc:Fallback>
                <p:oleObj name="Visio" r:id="rId3" imgW="19791616" imgH="11692890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90" y="1143000"/>
                        <a:ext cx="8643110" cy="510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26869"/>
              </p:ext>
            </p:extLst>
          </p:nvPr>
        </p:nvGraphicFramePr>
        <p:xfrm>
          <a:off x="798195" y="3048000"/>
          <a:ext cx="6453188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1" name="Visio" r:id="rId4" imgW="6433376" imgH="2125980" progId="Visio.Drawing.11">
                  <p:embed/>
                </p:oleObj>
              </mc:Choice>
              <mc:Fallback>
                <p:oleObj name="Visio" r:id="rId4" imgW="6433376" imgH="2125980" progId="Visio.Drawing.11">
                  <p:embed/>
                  <p:pic>
                    <p:nvPicPr>
                      <p:cNvPr id="0" name="Picture 9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" y="3048000"/>
                        <a:ext cx="6453188" cy="213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Rectangle 2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08" name="Rectangle 4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09" name="Rectangle 6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0" name="Rectangle 8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1" name="Rectangle 4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2" name="Rectangle 6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22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67883"/>
              </p:ext>
            </p:extLst>
          </p:nvPr>
        </p:nvGraphicFramePr>
        <p:xfrm>
          <a:off x="1247458" y="2827338"/>
          <a:ext cx="36512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2" name="Equation" r:id="rId6" imgW="291960" imgH="215640" progId="Equation.3">
                  <p:embed/>
                </p:oleObj>
              </mc:Choice>
              <mc:Fallback>
                <p:oleObj name="Equation" r:id="rId6" imgW="291960" imgH="215640" progId="Equation.3">
                  <p:embed/>
                  <p:pic>
                    <p:nvPicPr>
                      <p:cNvPr id="0" name="Picture 9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458" y="2827338"/>
                        <a:ext cx="365125" cy="268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3" name="Rectangle 8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22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52022"/>
              </p:ext>
            </p:extLst>
          </p:nvPr>
        </p:nvGraphicFramePr>
        <p:xfrm>
          <a:off x="1239520" y="4419600"/>
          <a:ext cx="3810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3" name="Equation" r:id="rId8" imgW="304560" imgH="228600" progId="Equation.3">
                  <p:embed/>
                </p:oleObj>
              </mc:Choice>
              <mc:Fallback>
                <p:oleObj name="Equation" r:id="rId8" imgW="304560" imgH="228600" progId="Equation.3">
                  <p:embed/>
                  <p:pic>
                    <p:nvPicPr>
                      <p:cNvPr id="0" name="Picture 9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520" y="4419600"/>
                        <a:ext cx="381000" cy="284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Rectangle 10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5" name="Rectangle 12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6" name="Rectangle 14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7" name="Rectangle 16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22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91104"/>
              </p:ext>
            </p:extLst>
          </p:nvPr>
        </p:nvGraphicFramePr>
        <p:xfrm>
          <a:off x="5959158" y="2743200"/>
          <a:ext cx="14446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4" name="Equation" r:id="rId10" imgW="1155700" imgH="228600" progId="Equation.3">
                  <p:embed/>
                </p:oleObj>
              </mc:Choice>
              <mc:Fallback>
                <p:oleObj name="Equation" r:id="rId10" imgW="1155700" imgH="228600" progId="Equation.3">
                  <p:embed/>
                  <p:pic>
                    <p:nvPicPr>
                      <p:cNvPr id="0" name="Picture 9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158" y="2743200"/>
                        <a:ext cx="1444625" cy="284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8" name="Rectangle 18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229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012546"/>
              </p:ext>
            </p:extLst>
          </p:nvPr>
        </p:nvGraphicFramePr>
        <p:xfrm>
          <a:off x="5943283" y="4419600"/>
          <a:ext cx="14605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5" name="Equation" r:id="rId12" imgW="1168400" imgH="228600" progId="Equation.3">
                  <p:embed/>
                </p:oleObj>
              </mc:Choice>
              <mc:Fallback>
                <p:oleObj name="Equation" r:id="rId12" imgW="1168400" imgH="228600" progId="Equation.3">
                  <p:embed/>
                  <p:pic>
                    <p:nvPicPr>
                      <p:cNvPr id="0" name="Picture 9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283" y="4419600"/>
                        <a:ext cx="1460500" cy="284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20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229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62059"/>
              </p:ext>
            </p:extLst>
          </p:nvPr>
        </p:nvGraphicFramePr>
        <p:xfrm>
          <a:off x="7327583" y="3581400"/>
          <a:ext cx="12525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6" name="Equation" r:id="rId14" imgW="812447" imgH="228501" progId="Equation.3">
                  <p:embed/>
                </p:oleObj>
              </mc:Choice>
              <mc:Fallback>
                <p:oleObj name="Equation" r:id="rId14" imgW="812447" imgH="228501" progId="Equation.3">
                  <p:embed/>
                  <p:pic>
                    <p:nvPicPr>
                      <p:cNvPr id="0" name="Picture 9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583" y="3581400"/>
                        <a:ext cx="1252537" cy="3476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0" name="Rectangle 22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2" name="Rectangle 24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3" name="Rectangle 26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4" name="Rectangle 28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5" name="Rectangle 30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6" name="Rectangle 16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327" name="Rectangle 18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9" name="Rectangle 20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30" name="Rectangle 22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31" name="Rectangle 24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36" name="Rectangle 28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337" name="Rectangle 30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40" name="Rectangle 32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45" name="Rectangle 38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346" name="Rectangle 40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47" name="Rectangle 42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49" name="Rectangle 44"/>
          <p:cNvSpPr>
            <a:spLocks noChangeArrowheads="1"/>
          </p:cNvSpPr>
          <p:nvPr/>
        </p:nvSpPr>
        <p:spPr bwMode="auto">
          <a:xfrm>
            <a:off x="0" y="131540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0" y="609600"/>
            <a:ext cx="9144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+mj-lt"/>
              </a:rPr>
              <a:t>RF Strategy #1 </a:t>
            </a:r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– Regulate to Designated Phase Reference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tx2"/>
              </a:solidFill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Don’t let the LO assume the role of the phase reference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Phase is a Differential Measurement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Mixers preserve phase information, </a:t>
            </a:r>
            <a:r>
              <a:rPr lang="en-US" sz="2000" b="1" dirty="0" err="1" smtClean="0">
                <a:solidFill>
                  <a:schemeClr val="tx2"/>
                </a:solidFill>
                <a:latin typeface="+mj-lt"/>
              </a:rPr>
              <a:t>x’s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 and ÷’s preserve timing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In theory, common mode LO and clock noise cancels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92875"/>
            <a:ext cx="384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DC414D-5A98-4417-A780-72D5553B8AE4}" type="slidenum">
              <a:rPr lang="en-US" b="0" smtClean="0">
                <a:solidFill>
                  <a:schemeClr val="tx1"/>
                </a:solidFill>
              </a:rPr>
              <a:pPr/>
              <a:t>7</a:t>
            </a:fld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LLRF 2011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1000"/>
            <a:ext cx="4876800" cy="3263767"/>
          </a:xfrm>
          <a:prstGeom prst="rect">
            <a:avLst/>
          </a:prstGeom>
        </p:spPr>
      </p:pic>
      <p:sp>
        <p:nvSpPr>
          <p:cNvPr id="1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32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2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3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3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33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4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234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47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49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52400" y="76200"/>
            <a:ext cx="8991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LLRF4 Board – Input Differential Phase Noise</a:t>
            </a:r>
            <a:endParaRPr 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7225" y="6307138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92875"/>
            <a:ext cx="384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DC414D-5A98-4417-A780-72D5553B8AE4}" type="slidenum">
              <a:rPr lang="en-US" b="0" smtClean="0">
                <a:solidFill>
                  <a:schemeClr val="tx1"/>
                </a:solidFill>
              </a:rPr>
              <a:pPr/>
              <a:t>8</a:t>
            </a:fld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644769"/>
            <a:ext cx="4644679" cy="2685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44768"/>
            <a:ext cx="4583719" cy="2685097"/>
          </a:xfrm>
          <a:prstGeom prst="rect">
            <a:avLst/>
          </a:prstGeom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298"/>
            <a:ext cx="1342072" cy="71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 descr="Berkley LLRF4 Bo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990600"/>
            <a:ext cx="3067518" cy="194595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318260" y="1143000"/>
            <a:ext cx="35814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318260" y="1426845"/>
            <a:ext cx="35814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75335" cy="5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Straight Connector 44"/>
          <p:cNvCxnSpPr/>
          <p:nvPr/>
        </p:nvCxnSpPr>
        <p:spPr bwMode="auto">
          <a:xfrm>
            <a:off x="927735" y="2286000"/>
            <a:ext cx="569595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4107180" y="1143000"/>
            <a:ext cx="461299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533400" y="2667000"/>
            <a:ext cx="4975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CLK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188268" y="1749623"/>
            <a:ext cx="4975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IF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74" y="4038600"/>
            <a:ext cx="213412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4" name="TextBox 15"/>
          <p:cNvSpPr txBox="1">
            <a:spLocks noChangeArrowheads="1"/>
          </p:cNvSpPr>
          <p:nvPr/>
        </p:nvSpPr>
        <p:spPr bwMode="auto">
          <a:xfrm>
            <a:off x="152400" y="57150"/>
            <a:ext cx="8763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j-lt"/>
              </a:rPr>
              <a:t>RF Strategy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#2 </a:t>
            </a:r>
            <a:r>
              <a:rPr lang="en-US" sz="2400" b="1" dirty="0" smtClean="0">
                <a:solidFill>
                  <a:srgbClr val="0000FF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CW 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Drift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Compensation</a:t>
            </a:r>
            <a:r>
              <a:rPr lang="en-US" sz="2400" baseline="30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1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3" name="Rectangle 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5" name="Rectangle 1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97" name="Rectangle 14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57225" y="6324600"/>
            <a:ext cx="5942013" cy="228600"/>
          </a:xfrm>
        </p:spPr>
        <p:txBody>
          <a:bodyPr/>
          <a:lstStyle/>
          <a:p>
            <a:pPr>
              <a:defRPr/>
            </a:pP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LLRF 2011 Workshop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489700"/>
            <a:ext cx="384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EDC414D-5A98-4417-A780-72D5553B8AE4}" type="slidenum">
              <a:rPr lang="en-US" b="0" smtClean="0">
                <a:solidFill>
                  <a:schemeClr val="tx1"/>
                </a:solidFill>
              </a:rPr>
              <a:pPr/>
              <a:t>9</a:t>
            </a:fld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31" y="2895600"/>
            <a:ext cx="4833938" cy="32003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67400" y="5259721"/>
            <a:ext cx="1268296" cy="36933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0.09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48487" y="5257800"/>
            <a:ext cx="886781" cy="36933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 35 dB</a:t>
            </a:r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895600"/>
            <a:ext cx="4807268" cy="31846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43200" y="5062248"/>
            <a:ext cx="14029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 0.023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772015" y="4050268"/>
            <a:ext cx="14029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 0.118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3407869"/>
            <a:ext cx="1000595" cy="36933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          </a:t>
            </a:r>
            <a:r>
              <a:rPr lang="en-US" dirty="0" smtClean="0"/>
              <a:t>5</a:t>
            </a:r>
            <a:r>
              <a:rPr lang="en-US" dirty="0" smtClean="0">
                <a:sym typeface="Symbol"/>
              </a:rPr>
              <a:t>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77" y="3429000"/>
            <a:ext cx="53622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91987"/>
            <a:ext cx="53622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139593" y="6096000"/>
            <a:ext cx="8919242" cy="2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>
                <a:tab pos="230188" algn="l"/>
              </a:tabLst>
              <a:defRPr/>
            </a:pP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ＭＳ Ｐゴシック"/>
              </a:rPr>
              <a:t>3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ＭＳ Ｐゴシック"/>
              </a:rPr>
              <a:t>  “Signal Processing for High Precision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ＭＳ Ｐゴシック"/>
              </a:rPr>
              <a:t> Phase Measurements”, G. Huang, L. Doolittle, J. Staples, R. Wilcox, J. Byrd ,  Proceedings of BIW10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5" name="Picture 8" descr="SyncHead_Enclosed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2279" y="888147"/>
            <a:ext cx="231919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515989"/>
              </p:ext>
            </p:extLst>
          </p:nvPr>
        </p:nvGraphicFramePr>
        <p:xfrm>
          <a:off x="-76200" y="586271"/>
          <a:ext cx="6556023" cy="2233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7" name="Visio" r:id="rId7" imgW="10695051" imgH="3886772" progId="Visio.Drawing.11">
                  <p:embed/>
                </p:oleObj>
              </mc:Choice>
              <mc:Fallback>
                <p:oleObj name="Visio" r:id="rId7" imgW="10695051" imgH="388677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586271"/>
                        <a:ext cx="6556023" cy="2233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17288"/>
              </p:ext>
            </p:extLst>
          </p:nvPr>
        </p:nvGraphicFramePr>
        <p:xfrm>
          <a:off x="2743200" y="1905000"/>
          <a:ext cx="1069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8" name="Visio" r:id="rId9" imgW="2241423" imgH="1272730" progId="Visio.Drawing.11">
                  <p:embed/>
                </p:oleObj>
              </mc:Choice>
              <mc:Fallback>
                <p:oleObj name="Visio" r:id="rId9" imgW="2241423" imgH="127273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10690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0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hman_Accelerator_Template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786C76081974ABB2962A1BA6E28C2" ma:contentTypeVersion="0" ma:contentTypeDescription="Create a new document." ma:contentTypeScope="" ma:versionID="cc2b8ac28c65be3b42444e6316a6b896">
  <xsd:schema xmlns:xsd="http://www.w3.org/2001/XMLSchema" xmlns:xs="http://www.w3.org/2001/XMLSchema" xmlns:p="http://schemas.microsoft.com/office/2006/metadata/properties" xmlns:ns2="3c1d72c6-42f8-434b-b2e3-facad2d01f31" targetNamespace="http://schemas.microsoft.com/office/2006/metadata/properties" ma:root="true" ma:fieldsID="3440ffb557f811184c165847925d480b" ns2:_="">
    <xsd:import namespace="3c1d72c6-42f8-434b-b2e3-facad2d01f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d72c6-42f8-434b-b2e3-facad2d01f3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_dlc_DocId xmlns="3c1d72c6-42f8-434b-b2e3-facad2d01f31">APSU-185-140</_dlc_DocId>
    <_dlc_DocIdUrl xmlns="3c1d72c6-42f8-434b-b2e3-facad2d01f31">
      <Url>https://apsshare.aps.anl.gov/apsu/reviews/lehmancd1prep/_layouts/DocIdRedir.aspx?ID=APSU-185-140</Url>
      <Description>APSU-185-140</Description>
    </_dlc_DocIdUrl>
  </documentManagement>
</p:properties>
</file>

<file path=customXml/itemProps1.xml><?xml version="1.0" encoding="utf-8"?>
<ds:datastoreItem xmlns:ds="http://schemas.openxmlformats.org/officeDocument/2006/customXml" ds:itemID="{5D492EB5-89E9-4793-AEA9-7D97880CB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8B2B3-2CB7-432B-9AD4-26A38687EF4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8621D3C-921F-4709-AE7A-C864CDA95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d72c6-42f8-434b-b2e3-facad2d01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6FF3C8B-77DB-48D2-9A7E-414CEC79C87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3c1d72c6-42f8-434b-b2e3-facad2d01f31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Lehman_Accelerator_Template</Template>
  <TotalTime>8841</TotalTime>
  <Words>928</Words>
  <Application>Microsoft Office PowerPoint</Application>
  <PresentationFormat>On-screen Show (4:3)</PresentationFormat>
  <Paragraphs>150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Lehman_Accelerator_Template</vt:lpstr>
      <vt:lpstr>Custom Design</vt:lpstr>
      <vt:lpstr>Visio</vt:lpstr>
      <vt:lpstr>Equation</vt:lpstr>
      <vt:lpstr>ANL APS-Upgrade Short Pulse X-ray (SPX) LLRF System</vt:lpstr>
      <vt:lpstr>PowerPoint Presentation</vt:lpstr>
      <vt:lpstr>APS-U SPX System – Zholents’ Transverse RF Chirp Concept1</vt:lpstr>
      <vt:lpstr>Performance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Pulse X-Ray (SPX)  Low-Level RF (LLRF)   </dc:title>
  <dc:creator>berenc</dc:creator>
  <cp:lastModifiedBy>berenc</cp:lastModifiedBy>
  <cp:revision>479</cp:revision>
  <cp:lastPrinted>2011-10-14T18:57:50Z</cp:lastPrinted>
  <dcterms:created xsi:type="dcterms:W3CDTF">2011-04-20T20:25:41Z</dcterms:created>
  <dcterms:modified xsi:type="dcterms:W3CDTF">2011-10-17T16:47:26Z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0x0101004B8786C76081974ABB2962A1BA6E28C2</vt:lpwstr>
  </property>
  <property fmtid="{D5CDD505-2E9C-101B-9397-08002B2CF9AE}" pid="3" name="_dlc_DocIdItemGuid">
    <vt:lpwstr>0d6c6410-2164-4ff7-9b2c-08d39845f4e8</vt:lpwstr>
  </property>
  <property fmtid="{D5CDD505-2E9C-101B-9397-08002B2CF9AE}" pid="4" name="_dlc_DocId">
    <vt:lpwstr>APSU-185-24</vt:lpwstr>
  </property>
  <property fmtid="{D5CDD505-2E9C-101B-9397-08002B2CF9AE}" pid="5" name="_dlc_DocIdUrl">
    <vt:lpwstr>https://apsshare.aps.anl.gov/apsu/reviews/lehmancd1prep/_layouts/DocIdRedir.aspx?ID=APSU-185-24, APSU-185-24</vt:lpwstr>
  </property>
</Properties>
</file>