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6" r:id="rId3"/>
    <p:sldId id="392" r:id="rId4"/>
    <p:sldId id="391" r:id="rId5"/>
    <p:sldId id="380" r:id="rId6"/>
    <p:sldId id="389" r:id="rId7"/>
    <p:sldId id="383" r:id="rId8"/>
    <p:sldId id="390" r:id="rId9"/>
    <p:sldId id="374" r:id="rId10"/>
    <p:sldId id="393" r:id="rId11"/>
    <p:sldId id="382" r:id="rId12"/>
    <p:sldId id="381" r:id="rId13"/>
    <p:sldId id="387" r:id="rId14"/>
    <p:sldId id="342" r:id="rId15"/>
    <p:sldId id="388" r:id="rId16"/>
    <p:sldId id="365" r:id="rId1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C01E1"/>
    <a:srgbClr val="003399"/>
    <a:srgbClr val="0206BE"/>
    <a:srgbClr val="800000"/>
    <a:srgbClr val="ACA800"/>
    <a:srgbClr val="0051C8"/>
    <a:srgbClr val="D1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0945" autoAdjust="0"/>
  </p:normalViewPr>
  <p:slideViewPr>
    <p:cSldViewPr showGuides="1">
      <p:cViewPr>
        <p:scale>
          <a:sx n="80" d="100"/>
          <a:sy n="80" d="100"/>
        </p:scale>
        <p:origin x="-6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71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902" y="-96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ovater\Local%20Settings\Temp\Amp%20and%20PZT%20transfer%20function-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/>
            </a:pPr>
            <a:r>
              <a:rPr lang="en-US" sz="1400" b="1" dirty="0"/>
              <a:t>PZT </a:t>
            </a:r>
            <a:r>
              <a:rPr lang="en-US" sz="1400" b="1" dirty="0" smtClean="0"/>
              <a:t>Amplifier</a:t>
            </a:r>
            <a:r>
              <a:rPr lang="en-US" sz="1400" b="1" baseline="0" dirty="0" smtClean="0"/>
              <a:t>  </a:t>
            </a:r>
            <a:r>
              <a:rPr lang="en-US" sz="1400" b="1" baseline="0" dirty="0"/>
              <a:t>Transfer Function</a:t>
            </a:r>
            <a:endParaRPr lang="en-US" sz="1400" b="1" dirty="0"/>
          </a:p>
        </c:rich>
      </c:tx>
      <c:layout/>
    </c:title>
    <c:plotArea>
      <c:layout>
        <c:manualLayout>
          <c:layoutTarget val="inner"/>
          <c:xMode val="edge"/>
          <c:yMode val="edge"/>
          <c:x val="3.7441497659906654E-2"/>
          <c:y val="3.2454393198522696E-2"/>
          <c:w val="0.78627145085803463"/>
          <c:h val="0.82961542613723593"/>
        </c:manualLayout>
      </c:layout>
      <c:scatterChart>
        <c:scatterStyle val="smoothMarker"/>
        <c:ser>
          <c:idx val="0"/>
          <c:order val="0"/>
          <c:tx>
            <c:v>PZT Drive 36 Vpp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Sheet1!$C$6:$C$33</c:f>
              <c:numCache>
                <c:formatCode>General</c:formatCode>
                <c:ptCount val="28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  <c:pt idx="5">
                  <c:v>25</c:v>
                </c:pt>
                <c:pt idx="6">
                  <c:v>50</c:v>
                </c:pt>
                <c:pt idx="7">
                  <c:v>75</c:v>
                </c:pt>
                <c:pt idx="8">
                  <c:v>100</c:v>
                </c:pt>
                <c:pt idx="9">
                  <c:v>125</c:v>
                </c:pt>
                <c:pt idx="10">
                  <c:v>150</c:v>
                </c:pt>
                <c:pt idx="11">
                  <c:v>175</c:v>
                </c:pt>
                <c:pt idx="12">
                  <c:v>200</c:v>
                </c:pt>
                <c:pt idx="13">
                  <c:v>225</c:v>
                </c:pt>
                <c:pt idx="14">
                  <c:v>250</c:v>
                </c:pt>
                <c:pt idx="15">
                  <c:v>275</c:v>
                </c:pt>
                <c:pt idx="16">
                  <c:v>300</c:v>
                </c:pt>
                <c:pt idx="17">
                  <c:v>325</c:v>
                </c:pt>
                <c:pt idx="18">
                  <c:v>350</c:v>
                </c:pt>
                <c:pt idx="19">
                  <c:v>375</c:v>
                </c:pt>
                <c:pt idx="20">
                  <c:v>400</c:v>
                </c:pt>
                <c:pt idx="21">
                  <c:v>500</c:v>
                </c:pt>
                <c:pt idx="22">
                  <c:v>600</c:v>
                </c:pt>
                <c:pt idx="23">
                  <c:v>700</c:v>
                </c:pt>
                <c:pt idx="24">
                  <c:v>800</c:v>
                </c:pt>
                <c:pt idx="25">
                  <c:v>900</c:v>
                </c:pt>
                <c:pt idx="26">
                  <c:v>1000</c:v>
                </c:pt>
                <c:pt idx="27">
                  <c:v>2000</c:v>
                </c:pt>
              </c:numCache>
            </c:numRef>
          </c:xVal>
          <c:yVal>
            <c:numRef>
              <c:f>Sheet1!$E$6:$E$33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0.94444444444444464</c:v>
                </c:pt>
                <c:pt idx="8">
                  <c:v>0.8611111111111116</c:v>
                </c:pt>
                <c:pt idx="9">
                  <c:v>0.80555555555555569</c:v>
                </c:pt>
                <c:pt idx="10">
                  <c:v>0.72222222222222221</c:v>
                </c:pt>
                <c:pt idx="11">
                  <c:v>0.66666666666666663</c:v>
                </c:pt>
                <c:pt idx="12">
                  <c:v>0.5</c:v>
                </c:pt>
                <c:pt idx="13">
                  <c:v>0.47777777777777941</c:v>
                </c:pt>
                <c:pt idx="14">
                  <c:v>0.43333333333333335</c:v>
                </c:pt>
                <c:pt idx="15">
                  <c:v>0.38888888888889278</c:v>
                </c:pt>
                <c:pt idx="16">
                  <c:v>0.36666666666666853</c:v>
                </c:pt>
                <c:pt idx="17">
                  <c:v>0.33333333333333331</c:v>
                </c:pt>
                <c:pt idx="18">
                  <c:v>0.32222222222222385</c:v>
                </c:pt>
                <c:pt idx="19">
                  <c:v>0.2944444444444459</c:v>
                </c:pt>
                <c:pt idx="20">
                  <c:v>0.28333333333333333</c:v>
                </c:pt>
                <c:pt idx="21">
                  <c:v>0.24444444444444613</c:v>
                </c:pt>
                <c:pt idx="22">
                  <c:v>0.2166666666666667</c:v>
                </c:pt>
                <c:pt idx="23">
                  <c:v>0.18333333333333424</c:v>
                </c:pt>
                <c:pt idx="24">
                  <c:v>0.16111111111111129</c:v>
                </c:pt>
                <c:pt idx="25">
                  <c:v>0.15555555555555556</c:v>
                </c:pt>
                <c:pt idx="26">
                  <c:v>0.1388888888888889</c:v>
                </c:pt>
                <c:pt idx="27">
                  <c:v>9.4444444444444567E-2</c:v>
                </c:pt>
              </c:numCache>
            </c:numRef>
          </c:yVal>
          <c:smooth val="1"/>
        </c:ser>
        <c:ser>
          <c:idx val="1"/>
          <c:order val="1"/>
          <c:tx>
            <c:v>PZT Drive 5 Vpp</c:v>
          </c:tx>
          <c:marker>
            <c:symbol val="none"/>
          </c:marker>
          <c:xVal>
            <c:numRef>
              <c:f>Sheet1!$C$6:$C$33</c:f>
              <c:numCache>
                <c:formatCode>General</c:formatCode>
                <c:ptCount val="28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  <c:pt idx="5">
                  <c:v>25</c:v>
                </c:pt>
                <c:pt idx="6">
                  <c:v>50</c:v>
                </c:pt>
                <c:pt idx="7">
                  <c:v>75</c:v>
                </c:pt>
                <c:pt idx="8">
                  <c:v>100</c:v>
                </c:pt>
                <c:pt idx="9">
                  <c:v>125</c:v>
                </c:pt>
                <c:pt idx="10">
                  <c:v>150</c:v>
                </c:pt>
                <c:pt idx="11">
                  <c:v>175</c:v>
                </c:pt>
                <c:pt idx="12">
                  <c:v>200</c:v>
                </c:pt>
                <c:pt idx="13">
                  <c:v>225</c:v>
                </c:pt>
                <c:pt idx="14">
                  <c:v>250</c:v>
                </c:pt>
                <c:pt idx="15">
                  <c:v>275</c:v>
                </c:pt>
                <c:pt idx="16">
                  <c:v>300</c:v>
                </c:pt>
                <c:pt idx="17">
                  <c:v>325</c:v>
                </c:pt>
                <c:pt idx="18">
                  <c:v>350</c:v>
                </c:pt>
                <c:pt idx="19">
                  <c:v>375</c:v>
                </c:pt>
                <c:pt idx="20">
                  <c:v>400</c:v>
                </c:pt>
                <c:pt idx="21">
                  <c:v>500</c:v>
                </c:pt>
                <c:pt idx="22">
                  <c:v>600</c:v>
                </c:pt>
                <c:pt idx="23">
                  <c:v>700</c:v>
                </c:pt>
                <c:pt idx="24">
                  <c:v>800</c:v>
                </c:pt>
                <c:pt idx="25">
                  <c:v>900</c:v>
                </c:pt>
                <c:pt idx="26">
                  <c:v>1000</c:v>
                </c:pt>
                <c:pt idx="27">
                  <c:v>2000</c:v>
                </c:pt>
              </c:numCache>
            </c:numRef>
          </c:xVal>
          <c:yVal>
            <c:numRef>
              <c:f>Sheet1!$J$6:$J$33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1.0113636363636358</c:v>
                </c:pt>
                <c:pt idx="7">
                  <c:v>1</c:v>
                </c:pt>
                <c:pt idx="8">
                  <c:v>1</c:v>
                </c:pt>
                <c:pt idx="9">
                  <c:v>0.98181818181818159</c:v>
                </c:pt>
                <c:pt idx="10">
                  <c:v>0.96590909090909405</c:v>
                </c:pt>
                <c:pt idx="11">
                  <c:v>0.94545454545454544</c:v>
                </c:pt>
                <c:pt idx="12">
                  <c:v>0.93636363636363662</c:v>
                </c:pt>
                <c:pt idx="13">
                  <c:v>0.90909090909090906</c:v>
                </c:pt>
                <c:pt idx="14">
                  <c:v>0.9</c:v>
                </c:pt>
                <c:pt idx="15">
                  <c:v>0.87272727272727546</c:v>
                </c:pt>
                <c:pt idx="16">
                  <c:v>0.86363636363636354</c:v>
                </c:pt>
                <c:pt idx="17">
                  <c:v>0.84090909090909405</c:v>
                </c:pt>
                <c:pt idx="18">
                  <c:v>0.81818181818182101</c:v>
                </c:pt>
                <c:pt idx="19">
                  <c:v>0.79090909090909378</c:v>
                </c:pt>
                <c:pt idx="20">
                  <c:v>0.78181818181818152</c:v>
                </c:pt>
                <c:pt idx="21">
                  <c:v>0.71818181818182136</c:v>
                </c:pt>
                <c:pt idx="22">
                  <c:v>0.64545454545454561</c:v>
                </c:pt>
                <c:pt idx="23">
                  <c:v>0.58181818181818168</c:v>
                </c:pt>
                <c:pt idx="24">
                  <c:v>0.5363636363636366</c:v>
                </c:pt>
                <c:pt idx="25">
                  <c:v>0.49090909090909252</c:v>
                </c:pt>
                <c:pt idx="26">
                  <c:v>0.47272727272727288</c:v>
                </c:pt>
                <c:pt idx="27">
                  <c:v>0.28181818181818341</c:v>
                </c:pt>
              </c:numCache>
            </c:numRef>
          </c:yVal>
          <c:smooth val="1"/>
        </c:ser>
        <c:ser>
          <c:idx val="2"/>
          <c:order val="2"/>
          <c:tx>
            <c:v>PZT Drive 150 Vpp</c:v>
          </c:tx>
          <c:spPr>
            <a:ln>
              <a:solidFill>
                <a:srgbClr val="FF3300"/>
              </a:solidFill>
            </a:ln>
          </c:spPr>
          <c:marker>
            <c:symbol val="none"/>
          </c:marker>
          <c:xVal>
            <c:numRef>
              <c:f>Sheet1!$C$6:$C$33</c:f>
              <c:numCache>
                <c:formatCode>General</c:formatCode>
                <c:ptCount val="28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  <c:pt idx="5">
                  <c:v>25</c:v>
                </c:pt>
                <c:pt idx="6">
                  <c:v>50</c:v>
                </c:pt>
                <c:pt idx="7">
                  <c:v>75</c:v>
                </c:pt>
                <c:pt idx="8">
                  <c:v>100</c:v>
                </c:pt>
                <c:pt idx="9">
                  <c:v>125</c:v>
                </c:pt>
                <c:pt idx="10">
                  <c:v>150</c:v>
                </c:pt>
                <c:pt idx="11">
                  <c:v>175</c:v>
                </c:pt>
                <c:pt idx="12">
                  <c:v>200</c:v>
                </c:pt>
                <c:pt idx="13">
                  <c:v>225</c:v>
                </c:pt>
                <c:pt idx="14">
                  <c:v>250</c:v>
                </c:pt>
                <c:pt idx="15">
                  <c:v>275</c:v>
                </c:pt>
                <c:pt idx="16">
                  <c:v>300</c:v>
                </c:pt>
                <c:pt idx="17">
                  <c:v>325</c:v>
                </c:pt>
                <c:pt idx="18">
                  <c:v>350</c:v>
                </c:pt>
                <c:pt idx="19">
                  <c:v>375</c:v>
                </c:pt>
                <c:pt idx="20">
                  <c:v>400</c:v>
                </c:pt>
                <c:pt idx="21">
                  <c:v>500</c:v>
                </c:pt>
                <c:pt idx="22">
                  <c:v>600</c:v>
                </c:pt>
                <c:pt idx="23">
                  <c:v>700</c:v>
                </c:pt>
                <c:pt idx="24">
                  <c:v>800</c:v>
                </c:pt>
                <c:pt idx="25">
                  <c:v>900</c:v>
                </c:pt>
                <c:pt idx="26">
                  <c:v>1000</c:v>
                </c:pt>
                <c:pt idx="27">
                  <c:v>2000</c:v>
                </c:pt>
              </c:numCache>
            </c:numRef>
          </c:xVal>
          <c:yVal>
            <c:numRef>
              <c:f>Sheet1!$O$6:$O$33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0.72368421052631904</c:v>
                </c:pt>
                <c:pt idx="6">
                  <c:v>0.42763157894736842</c:v>
                </c:pt>
                <c:pt idx="7">
                  <c:v>0.32236842105263447</c:v>
                </c:pt>
                <c:pt idx="8">
                  <c:v>0.23684210526315788</c:v>
                </c:pt>
                <c:pt idx="9">
                  <c:v>0.19736842105263214</c:v>
                </c:pt>
                <c:pt idx="10">
                  <c:v>0.17763157894736842</c:v>
                </c:pt>
                <c:pt idx="11">
                  <c:v>0.15131578947368421</c:v>
                </c:pt>
                <c:pt idx="12">
                  <c:v>0.13157894736842121</c:v>
                </c:pt>
                <c:pt idx="13">
                  <c:v>0.11842105263157948</c:v>
                </c:pt>
                <c:pt idx="14">
                  <c:v>0.11184210526315803</c:v>
                </c:pt>
                <c:pt idx="15">
                  <c:v>9.8684210526315749E-2</c:v>
                </c:pt>
                <c:pt idx="16">
                  <c:v>9.2105263157895301E-2</c:v>
                </c:pt>
                <c:pt idx="17">
                  <c:v>7.8947368421052475E-2</c:v>
                </c:pt>
                <c:pt idx="18">
                  <c:v>7.8947368421052475E-2</c:v>
                </c:pt>
                <c:pt idx="19">
                  <c:v>7.8947368421052475E-2</c:v>
                </c:pt>
                <c:pt idx="20">
                  <c:v>7.8947368421052475E-2</c:v>
                </c:pt>
                <c:pt idx="21">
                  <c:v>6.5789473684210523E-2</c:v>
                </c:pt>
                <c:pt idx="22">
                  <c:v>5.2631578947368432E-2</c:v>
                </c:pt>
                <c:pt idx="23">
                  <c:v>5.2631578947368432E-2</c:v>
                </c:pt>
                <c:pt idx="24">
                  <c:v>5.2631578947368432E-2</c:v>
                </c:pt>
                <c:pt idx="25">
                  <c:v>3.9473684210526397E-2</c:v>
                </c:pt>
                <c:pt idx="26">
                  <c:v>3.9473684210526397E-2</c:v>
                </c:pt>
                <c:pt idx="27">
                  <c:v>3.9473684210526397E-2</c:v>
                </c:pt>
              </c:numCache>
            </c:numRef>
          </c:yVal>
          <c:smooth val="1"/>
        </c:ser>
        <c:axId val="94289280"/>
        <c:axId val="92152960"/>
      </c:scatterChart>
      <c:valAx>
        <c:axId val="94289280"/>
        <c:scaling>
          <c:logBase val="10"/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Freq(Hz)</a:t>
                </a:r>
              </a:p>
            </c:rich>
          </c:tx>
          <c:layout>
            <c:manualLayout>
              <c:xMode val="edge"/>
              <c:yMode val="edge"/>
              <c:x val="0.3952158086323469"/>
              <c:y val="0.9411773224087356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152960"/>
        <c:crossesAt val="1.0000000000000019E-2"/>
        <c:crossBetween val="midCat"/>
      </c:valAx>
      <c:valAx>
        <c:axId val="92152960"/>
        <c:scaling>
          <c:logBase val="10"/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/>
                  <a:t>Normalized Output (S21)</a:t>
                </a:r>
              </a:p>
            </c:rich>
          </c:tx>
          <c:layout/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89280"/>
        <c:crossesAt val="1.0000000000000019E-2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299494587969905"/>
          <c:y val="0.38808983101830613"/>
          <c:w val="0.38903971714279661"/>
          <c:h val="0.4085933644376674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448" cy="4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>
            <a:lvl1pPr defTabSz="922956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183" y="0"/>
            <a:ext cx="3005448" cy="4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>
            <a:lvl1pPr algn="r" defTabSz="922956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9617"/>
            <a:ext cx="3005448" cy="4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1" tIns="46185" rIns="92371" bIns="46185" numCol="1" anchor="b" anchorCtr="0" compatLnSpc="1">
            <a:prstTxWarp prst="textNoShape">
              <a:avLst/>
            </a:prstTxWarp>
          </a:bodyPr>
          <a:lstStyle>
            <a:lvl1pPr defTabSz="922956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183" y="8769617"/>
            <a:ext cx="3005448" cy="4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1" tIns="46185" rIns="92371" bIns="46185" numCol="1" anchor="b" anchorCtr="0" compatLnSpc="1">
            <a:prstTxWarp prst="textNoShape">
              <a:avLst/>
            </a:prstTxWarp>
          </a:bodyPr>
          <a:lstStyle>
            <a:lvl1pPr algn="r" defTabSz="922956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461E6E8-E410-427B-AABF-DC6393CBE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448" cy="4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>
            <a:lvl1pPr defTabSz="922956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183" y="0"/>
            <a:ext cx="3005448" cy="4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>
            <a:lvl1pPr algn="r" defTabSz="922956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48" y="4386369"/>
            <a:ext cx="5546104" cy="41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1" tIns="46185" rIns="92371" bIns="46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9617"/>
            <a:ext cx="3005448" cy="4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1" tIns="46185" rIns="92371" bIns="46185" numCol="1" anchor="b" anchorCtr="0" compatLnSpc="1">
            <a:prstTxWarp prst="textNoShape">
              <a:avLst/>
            </a:prstTxWarp>
          </a:bodyPr>
          <a:lstStyle>
            <a:lvl1pPr defTabSz="922956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183" y="8769617"/>
            <a:ext cx="3005448" cy="4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1" tIns="46185" rIns="92371" bIns="46185" numCol="1" anchor="b" anchorCtr="0" compatLnSpc="1">
            <a:prstTxWarp prst="textNoShape">
              <a:avLst/>
            </a:prstTxWarp>
          </a:bodyPr>
          <a:lstStyle>
            <a:lvl1pPr algn="r" defTabSz="922956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E8D7A33-035D-422C-8720-E3EE79F2D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857"/>
            <a:fld id="{2C5F1631-9E5F-4364-BB10-48DA083EF0E1}" type="slidenum">
              <a:rPr lang="en-US" smtClean="0"/>
              <a:pPr defTabSz="922857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857"/>
            <a:fld id="{8B340C70-408F-47A3-A3C6-A0E4656B50E5}" type="slidenum">
              <a:rPr lang="en-US" smtClean="0"/>
              <a:pPr defTabSz="922857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0463" y="693738"/>
            <a:ext cx="4614862" cy="3462337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Canonical</a:t>
            </a:r>
            <a:r>
              <a:rPr lang="en-US" baseline="0" dirty="0" smtClean="0"/>
              <a:t> LLRF system: large FPGA with 4 channels, cavity, fwd, </a:t>
            </a:r>
            <a:r>
              <a:rPr lang="en-US" baseline="0" dirty="0" err="1" smtClean="0"/>
              <a:t>refl</a:t>
            </a:r>
            <a:r>
              <a:rPr lang="en-US" baseline="0" dirty="0" smtClean="0"/>
              <a:t>, aux</a:t>
            </a:r>
          </a:p>
          <a:p>
            <a:r>
              <a:rPr lang="en-US" baseline="0" dirty="0" smtClean="0"/>
              <a:t>Interface to operating system. </a:t>
            </a: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E13DF-E9A2-4058-8779-6A9F9315A61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857"/>
            <a:fld id="{9BA5C594-964D-42EC-BB96-520FBE247F47}" type="slidenum">
              <a:rPr lang="en-US" smtClean="0"/>
              <a:pPr defTabSz="922857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93738"/>
            <a:ext cx="4614862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Measured</a:t>
            </a:r>
            <a:r>
              <a:rPr lang="en-US" baseline="0" dirty="0" smtClean="0"/>
              <a:t> with identical PZT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B68EA-BA13-42A5-A167-1CD5253677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857"/>
            <a:fld id="{57A5C1AE-B834-4FDA-A56C-DA9948273C0F}" type="slidenum">
              <a:rPr lang="en-US" smtClean="0"/>
              <a:pPr defTabSz="922857"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857"/>
            <a:fld id="{BDEE0614-E119-46A2-82F7-D5167C643DBA}" type="slidenum">
              <a:rPr lang="en-US" smtClean="0"/>
              <a:pPr defTabSz="922857"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Jefferson Lab</a:t>
            </a:r>
            <a:br>
              <a:rPr lang="en-US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</a:br>
            <a:r>
              <a:rPr lang="en-US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Low Level RF Controls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399" y="3581400"/>
            <a:ext cx="7235825" cy="17526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Rama </a:t>
            </a:r>
            <a:r>
              <a:rPr lang="en-US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Bachimanchi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Trent Allison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Curt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Hovater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George Lahti, Mike Wilson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Tomasz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Plawski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, Chad Seaton and Dave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Seidman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eaLnBrk="1" hangingPunct="1"/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20" y="206375"/>
            <a:ext cx="910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LLRF 2011         DESY,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amburg, Germany        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October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Zone RF Screen</a:t>
            </a:r>
            <a:endParaRPr lang="en-US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9048"/>
            <a:ext cx="9144000" cy="540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Cryomodule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Interlocks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66800"/>
            <a:ext cx="4724400" cy="3429000"/>
          </a:xfrm>
        </p:spPr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Single chassis for eight cavities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PC104/EPICs IOC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Front Panel touch/display screen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Interlocks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 Window Arc detector (PMT)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16 IR Detector (Thermopile)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 Waveguide Vacuum (Ion pump)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Beam Line Vacuum (Ion Pump)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Other Interlocks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Quench Detector (Rate of change)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Gradient vs. Forward Power (EPICs)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He Level (EPICs)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_D2X0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849574"/>
            <a:ext cx="3883630" cy="2579426"/>
          </a:xfrm>
          <a:prstGeom prst="rect">
            <a:avLst/>
          </a:prstGeom>
        </p:spPr>
      </p:pic>
      <p:pic>
        <p:nvPicPr>
          <p:cNvPr id="7" name="Picture 6" descr="_D2X0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581400"/>
            <a:ext cx="4000928" cy="26573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Stepper Motor Chassis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1816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Eight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stepper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motor channels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PC104 Interface similar to FC chassis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Tuner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much tighter than C20 can tune down to 1 Hz.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Very small backlash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_D2X01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982" y="838201"/>
            <a:ext cx="3900755" cy="2590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2057400" cy="18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5867400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Digital MD2S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JLAB </a:t>
            </a:r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Piezo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Tuner</a:t>
            </a:r>
          </a:p>
        </p:txBody>
      </p:sp>
      <p:sp>
        <p:nvSpPr>
          <p:cNvPr id="14339" name="Text Placeholder 5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6482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</a:rPr>
              <a:t>Features</a:t>
            </a:r>
          </a:p>
          <a:p>
            <a:pPr lvl="1"/>
            <a:r>
              <a:rPr lang="en-US" sz="1800" b="1" dirty="0" smtClean="0">
                <a:latin typeface="Arial" charset="0"/>
              </a:rPr>
              <a:t>Commercial APEX </a:t>
            </a:r>
            <a:r>
              <a:rPr lang="en-US" sz="1800" b="1" dirty="0" err="1" smtClean="0">
                <a:latin typeface="Arial" charset="0"/>
              </a:rPr>
              <a:t>piezo</a:t>
            </a:r>
            <a:r>
              <a:rPr lang="en-US" sz="1800" b="1" dirty="0" smtClean="0">
                <a:latin typeface="Arial" charset="0"/>
              </a:rPr>
              <a:t> driver amplifier. </a:t>
            </a:r>
          </a:p>
          <a:p>
            <a:pPr lvl="1"/>
            <a:r>
              <a:rPr lang="en-US" sz="1800" b="1" dirty="0" smtClean="0">
                <a:latin typeface="Arial" charset="0"/>
              </a:rPr>
              <a:t>0 to 150 V at 50 </a:t>
            </a:r>
            <a:r>
              <a:rPr lang="en-US" sz="1800" b="1" dirty="0" err="1" smtClean="0">
                <a:latin typeface="Arial" charset="0"/>
              </a:rPr>
              <a:t>mA</a:t>
            </a:r>
            <a:r>
              <a:rPr lang="en-US" sz="1800" b="1" dirty="0" smtClean="0">
                <a:latin typeface="Arial" charset="0"/>
              </a:rPr>
              <a:t>.</a:t>
            </a:r>
          </a:p>
          <a:p>
            <a:pPr lvl="1"/>
            <a:r>
              <a:rPr lang="en-US" sz="1800" b="1" dirty="0" smtClean="0">
                <a:latin typeface="Arial" charset="0"/>
              </a:rPr>
              <a:t>Bandwidth (FS): 10 Hz</a:t>
            </a:r>
          </a:p>
          <a:p>
            <a:pPr lvl="1"/>
            <a:r>
              <a:rPr lang="en-US" sz="1800" b="1" dirty="0" smtClean="0">
                <a:latin typeface="Arial" charset="0"/>
              </a:rPr>
              <a:t>Packaging: 3U </a:t>
            </a:r>
            <a:r>
              <a:rPr lang="en-US" sz="1800" b="1" dirty="0" err="1" smtClean="0">
                <a:latin typeface="Arial" charset="0"/>
              </a:rPr>
              <a:t>Eurocard</a:t>
            </a:r>
            <a:r>
              <a:rPr lang="en-US" sz="1800" b="1" dirty="0" smtClean="0">
                <a:latin typeface="Arial" charset="0"/>
              </a:rPr>
              <a:t> x 8 channels</a:t>
            </a:r>
          </a:p>
          <a:p>
            <a:endParaRPr lang="en-US" sz="2000" b="1" dirty="0" smtClean="0">
              <a:latin typeface="Arial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572000" y="1066800"/>
          <a:ext cx="4610100" cy="307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Content Placeholder 10" descr="Parts_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04800" y="3657600"/>
            <a:ext cx="3810000" cy="2530522"/>
          </a:xfrm>
        </p:spPr>
      </p:pic>
      <p:sp>
        <p:nvSpPr>
          <p:cNvPr id="6" name="TextBox 5"/>
          <p:cNvSpPr txBox="1"/>
          <p:nvPr/>
        </p:nvSpPr>
        <p:spPr>
          <a:xfrm>
            <a:off x="4572000" y="4648200"/>
            <a:ext cx="4413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PZT will work together with the </a:t>
            </a:r>
          </a:p>
          <a:p>
            <a:r>
              <a:rPr lang="en-US" sz="2000" b="1" dirty="0" smtClean="0"/>
              <a:t>Stepper to control small detuning</a:t>
            </a:r>
          </a:p>
          <a:p>
            <a:r>
              <a:rPr lang="en-US" sz="2000" b="1" dirty="0" smtClean="0"/>
              <a:t>~ +/- 200 Hz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High Power Amplifier (HPA) Control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267200" cy="54102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New system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forgiving when maintaining it.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Separate from RF controls (unlike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older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CEBAF systems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Features and functions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Filament, mod anode etc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Klystrons have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solenoid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instead of permanent magnet.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G_1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Cryomodule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Diode &amp; Heaters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3886200" cy="5181600"/>
          </a:xfrm>
        </p:spPr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Heaters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are used to balance heat load in the cryogenic system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System operates in Parallel across four 8 ohm resistors inside the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cryomodule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Uses the Cavity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Qo’s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to calculate the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cryo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-heat load from the gradient.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System also monitors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cryo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-diodes during cool down. 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14500"/>
            <a:ext cx="502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200" y="5410200"/>
            <a:ext cx="1307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Cavity </a:t>
            </a:r>
            <a:r>
              <a:rPr lang="en-US" sz="1600" b="1" dirty="0" err="1" smtClean="0"/>
              <a:t>Qo’s</a:t>
            </a:r>
            <a:endParaRPr lang="en-US" sz="1600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400800" y="3200400"/>
            <a:ext cx="304800" cy="2133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3962400" cy="5181600"/>
          </a:xfrm>
        </p:spPr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32 LLRF systems have been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installed out of 80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Two 100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cryomodules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installed in the accelerator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first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cryomodule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has been commissioned with LLRF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2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is finishing up SRF commissioning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Firmware/Software continues to be modified to support beam operations.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Complete installation of the eight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cryomodules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beginning summer of  2012 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9525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kern="0" dirty="0" smtClean="0"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1" kern="0" dirty="0">
              <a:cs typeface="Arial" charset="0"/>
            </a:endParaRPr>
          </a:p>
        </p:txBody>
      </p:sp>
      <p:pic>
        <p:nvPicPr>
          <p:cNvPr id="31748" name="Picture 2" descr="C:\Documents and Settings\allison\Desktop\LLRF_Review\pics\FC_Chassis_Front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542" t="38477" r="8165" b="25839"/>
          <a:stretch>
            <a:fillRect/>
          </a:stretch>
        </p:blipFill>
        <p:spPr bwMode="auto">
          <a:xfrm>
            <a:off x="4360862" y="1066800"/>
            <a:ext cx="4783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114800" cy="336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What’s New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Two upgrade zones have been installed and are undergoing commissioning for beam operations in November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Cryomodule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Eight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7 cell high gradient cavities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~ 20 MV/m CW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New tuner: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Piezo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control range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0-2kHz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Interlocks: 8 additional window IR sensors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RF Power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13 kW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CW Klystrons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All new digital field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controls 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field control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cavity interlocks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resonance control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high power amplifier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34" y="838200"/>
            <a:ext cx="82375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CEBAF Energy Upgrade</a:t>
            </a:r>
            <a:endParaRPr lang="en-US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72000" y="4114800"/>
            <a:ext cx="1828800" cy="1066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1676400"/>
            <a:ext cx="1676400" cy="1143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078" y="1219201"/>
            <a:ext cx="686466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New 100 </a:t>
            </a:r>
            <a:r>
              <a:rPr lang="en-US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MeV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Cryomodule</a:t>
            </a: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Being Installed</a:t>
            </a:r>
            <a:endParaRPr lang="en-US" sz="2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CEBAF Upgrade RF System</a:t>
            </a:r>
          </a:p>
        </p:txBody>
      </p:sp>
      <p:pic>
        <p:nvPicPr>
          <p:cNvPr id="7" name="Picture 6" descr="JLAB_LLRF_block_dia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0" y="850900"/>
            <a:ext cx="6445249" cy="546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990600"/>
            <a:ext cx="4019550" cy="53594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CEBAF Upgrade RF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90578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Field Control Chassis </a:t>
            </a:r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2057400"/>
            <a:ext cx="1981200" cy="1143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133600" y="2590800"/>
            <a:ext cx="20574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981200" y="2819400"/>
            <a:ext cx="22098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81200" y="3200400"/>
            <a:ext cx="2209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981200" y="3200400"/>
            <a:ext cx="2286000" cy="533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057400" y="3200400"/>
            <a:ext cx="2057400" cy="99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057400" y="3200400"/>
            <a:ext cx="2209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057400" y="3200400"/>
            <a:ext cx="2133600" cy="1828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781800" y="205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Cryomodule</a:t>
            </a:r>
            <a:r>
              <a:rPr lang="en-US" sz="1600" b="1" dirty="0" smtClean="0"/>
              <a:t> Interlocks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81800" y="3886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Stepper Tuner Control 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0" y="4724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Piezo</a:t>
            </a:r>
            <a:r>
              <a:rPr lang="en-US" sz="1600" b="1" dirty="0" smtClean="0"/>
              <a:t> Tuner Amplifier 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781800" y="290578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High Power Amplifier Control</a:t>
            </a:r>
            <a:endParaRPr lang="en-US" sz="1600" b="1" dirty="0"/>
          </a:p>
        </p:txBody>
      </p:sp>
      <p:cxnSp>
        <p:nvCxnSpPr>
          <p:cNvPr id="35" name="Straight Arrow Connector 34"/>
          <p:cNvCxnSpPr>
            <a:stCxn id="32" idx="1"/>
          </p:cNvCxnSpPr>
          <p:nvPr/>
        </p:nvCxnSpPr>
        <p:spPr bwMode="auto">
          <a:xfrm flipH="1" flipV="1">
            <a:off x="5715000" y="4495800"/>
            <a:ext cx="1143000" cy="5209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5562600" y="4038600"/>
            <a:ext cx="1219200" cy="1092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5638800" y="3124200"/>
            <a:ext cx="1143000" cy="330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5715000" y="2395210"/>
            <a:ext cx="990600" cy="119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Field </a:t>
            </a: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Control Chassis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b="1" dirty="0" smtClean="0"/>
          </a:p>
          <a:p>
            <a:endParaRPr lang="en-US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3810000" cy="5181600"/>
          </a:xfrm>
        </p:spPr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Typical foot print 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Large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Altera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FPGA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Four Receivers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On transmitter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Separate RF and Digital board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Features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Numerous I/O: ADC, DAC, TTL, Fiber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Ring Buffers</a:t>
            </a:r>
          </a:p>
          <a:p>
            <a:pPr lvl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Hot Swappable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EPICs IOC = PC104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Installed and operating in Pohang, CEBAF and shortly at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U.Wisc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lrf_chas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020227"/>
            <a:ext cx="3375660" cy="2408773"/>
          </a:xfrm>
          <a:prstGeom prst="rect">
            <a:avLst/>
          </a:prstGeom>
        </p:spPr>
      </p:pic>
      <p:pic>
        <p:nvPicPr>
          <p:cNvPr id="49" name="Picture 48" descr="LLRF_Front_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0"/>
            <a:ext cx="4114800" cy="22865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34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Self Excited Loop (SEL):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Used for finding or recovering a cavity. 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Acts like an oscillator using the cavity as the “Tank” circuit. 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Frequency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Discriminator: Range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+/- 200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kHz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Works with stepper motor to bring the cavity back to the master oscillator frequency.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Mode “free running” so can not run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beam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Generator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Driven Resonator (GDR):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Locks the cavity to the master oscillator.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Stepper motor runs in the background keeping the cavity tuned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Stepper controls resonance from detuning angle </a:t>
            </a: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PZT still being tested </a:t>
            </a:r>
          </a:p>
          <a:p>
            <a:pPr lvl="1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Control Modes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Field Control Screen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432" y="793172"/>
            <a:ext cx="6726767" cy="550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3-3">
  <a:themeElements>
    <a:clrScheme name="JLab_PowerPoint3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-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Lab_PowerPoint3-3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JLab_PowerPoint3-3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JLab_PowerPoint3-3</Template>
  <TotalTime>79113</TotalTime>
  <Words>615</Words>
  <Application>Microsoft Office PowerPoint</Application>
  <PresentationFormat>On-screen Show (4:3)</PresentationFormat>
  <Paragraphs>112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JLab_PowerPoint3-3</vt:lpstr>
      <vt:lpstr>Jefferson Lab Low Level RF Controls</vt:lpstr>
      <vt:lpstr>What’s New</vt:lpstr>
      <vt:lpstr>CEBAF Energy Upgrade</vt:lpstr>
      <vt:lpstr>New 100 MeV Cryomodule Being Installed</vt:lpstr>
      <vt:lpstr>CEBAF Upgrade RF System</vt:lpstr>
      <vt:lpstr>CEBAF Upgrade RF System</vt:lpstr>
      <vt:lpstr>Field Control Chassis</vt:lpstr>
      <vt:lpstr>Control Modes</vt:lpstr>
      <vt:lpstr>Field Control Screen</vt:lpstr>
      <vt:lpstr>Zone RF Screen</vt:lpstr>
      <vt:lpstr>Cryomodule Interlocks</vt:lpstr>
      <vt:lpstr>Stepper Motor Chassis</vt:lpstr>
      <vt:lpstr>JLAB Piezo Tuner</vt:lpstr>
      <vt:lpstr>High Power Amplifier (HPA) Control</vt:lpstr>
      <vt:lpstr>Cryomodule Diode &amp; Heaters</vt:lpstr>
      <vt:lpstr>Summary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hovater</dc:creator>
  <cp:lastModifiedBy>hovater</cp:lastModifiedBy>
  <cp:revision>978</cp:revision>
  <dcterms:created xsi:type="dcterms:W3CDTF">2007-02-13T19:00:42Z</dcterms:created>
  <dcterms:modified xsi:type="dcterms:W3CDTF">2011-10-13T13:38:15Z</dcterms:modified>
</cp:coreProperties>
</file>