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02" r:id="rId3"/>
    <p:sldId id="258" r:id="rId4"/>
    <p:sldId id="259" r:id="rId5"/>
    <p:sldId id="261" r:id="rId6"/>
    <p:sldId id="262" r:id="rId7"/>
    <p:sldId id="267" r:id="rId8"/>
    <p:sldId id="284" r:id="rId9"/>
    <p:sldId id="271" r:id="rId10"/>
    <p:sldId id="272" r:id="rId11"/>
    <p:sldId id="285" r:id="rId12"/>
    <p:sldId id="289" r:id="rId13"/>
    <p:sldId id="277" r:id="rId14"/>
    <p:sldId id="298" r:id="rId15"/>
    <p:sldId id="306" r:id="rId16"/>
    <p:sldId id="279" r:id="rId17"/>
    <p:sldId id="308" r:id="rId18"/>
    <p:sldId id="310" r:id="rId19"/>
    <p:sldId id="283" r:id="rId20"/>
    <p:sldId id="299" r:id="rId21"/>
    <p:sldId id="300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AD4B-56E9-4334-A88A-B65D6BC9E282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23F42-4668-4D3C-AC95-9EA390CE6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01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DA5-6BA0-4B58-BCB1-A167B5A60D7A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08-5289-4FA1-94D8-59CB2D47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DA5-6BA0-4B58-BCB1-A167B5A60D7A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08-5289-4FA1-94D8-59CB2D47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7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DA5-6BA0-4B58-BCB1-A167B5A60D7A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08-5289-4FA1-94D8-59CB2D47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2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DA5-6BA0-4B58-BCB1-A167B5A60D7A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08-5289-4FA1-94D8-59CB2D47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8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DA5-6BA0-4B58-BCB1-A167B5A60D7A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08-5289-4FA1-94D8-59CB2D47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5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DA5-6BA0-4B58-BCB1-A167B5A60D7A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08-5289-4FA1-94D8-59CB2D47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70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DA5-6BA0-4B58-BCB1-A167B5A60D7A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08-5289-4FA1-94D8-59CB2D47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7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DA5-6BA0-4B58-BCB1-A167B5A60D7A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08-5289-4FA1-94D8-59CB2D47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8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DA5-6BA0-4B58-BCB1-A167B5A60D7A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08-5289-4FA1-94D8-59CB2D47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4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DA5-6BA0-4B58-BCB1-A167B5A60D7A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08-5289-4FA1-94D8-59CB2D47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1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7DA5-6BA0-4B58-BCB1-A167B5A60D7A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4908-5289-4FA1-94D8-59CB2D47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1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7DA5-6BA0-4B58-BCB1-A167B5A60D7A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A4908-5289-4FA1-94D8-59CB2D470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3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6.jpeg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8.jpeg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image" Target="../media/image35.jp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4.jpg"/><Relationship Id="rId4" Type="http://schemas.openxmlformats.org/officeDocument/2006/relationships/image" Target="../media/image30.wmf"/><Relationship Id="rId9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10" Type="http://schemas.openxmlformats.org/officeDocument/2006/relationships/image" Target="../media/image1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Longitudinal dynamic analysis for </a:t>
            </a:r>
            <a:r>
              <a:rPr lang="en-US" dirty="0" smtClean="0"/>
              <a:t>Project X LINACs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76800"/>
            <a:ext cx="7162800" cy="762000"/>
          </a:xfrm>
        </p:spPr>
        <p:txBody>
          <a:bodyPr>
            <a:normAutofit/>
          </a:bodyPr>
          <a:lstStyle/>
          <a:p>
            <a:r>
              <a:rPr lang="en-US" sz="1800" u="sng" dirty="0" smtClean="0"/>
              <a:t>G. </a:t>
            </a:r>
            <a:r>
              <a:rPr lang="en-US" sz="1800" u="sng" dirty="0" err="1" smtClean="0"/>
              <a:t>Cancelo</a:t>
            </a:r>
            <a:r>
              <a:rPr lang="en-US" sz="1800" dirty="0" smtClean="0"/>
              <a:t>, B. Chase, </a:t>
            </a:r>
            <a:r>
              <a:rPr lang="en-US" sz="1800" dirty="0" err="1" smtClean="0"/>
              <a:t>Nikolay</a:t>
            </a:r>
            <a:r>
              <a:rPr lang="en-US" sz="1800" dirty="0" smtClean="0"/>
              <a:t> </a:t>
            </a:r>
            <a:r>
              <a:rPr lang="en-US" sz="1800" dirty="0" err="1" smtClean="0"/>
              <a:t>Solyak</a:t>
            </a:r>
            <a:r>
              <a:rPr lang="en-US" sz="1800" dirty="0" smtClean="0"/>
              <a:t>, </a:t>
            </a:r>
            <a:r>
              <a:rPr lang="en-US" sz="1800" dirty="0" err="1" smtClean="0"/>
              <a:t>Yury</a:t>
            </a:r>
            <a:r>
              <a:rPr lang="en-US" sz="1800" dirty="0" smtClean="0"/>
              <a:t> </a:t>
            </a:r>
            <a:r>
              <a:rPr lang="en-US" sz="1800" dirty="0" err="1" smtClean="0"/>
              <a:t>Eidelman</a:t>
            </a:r>
            <a:r>
              <a:rPr lang="en-US" sz="1800" dirty="0" smtClean="0"/>
              <a:t>, Sergei </a:t>
            </a:r>
            <a:r>
              <a:rPr lang="en-US" sz="1800" dirty="0" err="1" smtClean="0"/>
              <a:t>Nagaitsev</a:t>
            </a:r>
            <a:endParaRPr lang="en-US" sz="1800" dirty="0"/>
          </a:p>
        </p:txBody>
      </p:sp>
      <p:pic>
        <p:nvPicPr>
          <p:cNvPr id="4" name="Picture 3" descr="P X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800"/>
            <a:ext cx="9151621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1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399" y="152400"/>
            <a:ext cx="8899827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20% gradient spread, LFD, u-phonics, beam and coupler errors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avity_voltages_diff_grad_open_lo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838200"/>
            <a:ext cx="4368800" cy="32766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990600"/>
            <a:ext cx="3962400" cy="3352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RF station is DESY-FLASH ACC6-7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All other 12 RF stations have 2 low gradient cavities at 18MV and 14 cavities at 26MV</a:t>
            </a:r>
            <a:r>
              <a:rPr lang="en-US" sz="1600" dirty="0" smtClean="0"/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Simulation assumptions:</a:t>
            </a:r>
            <a:endParaRPr lang="en-US" sz="16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LFD: ~ 60 Hz at 25 MV.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µ-phonics: ±5Hz uniformly distributed.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Beam errors: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Coupler </a:t>
            </a:r>
            <a:r>
              <a:rPr lang="en-US" sz="1600" dirty="0" smtClean="0"/>
              <a:t>error: 10% uniformly distributed.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 smtClean="0"/>
          </a:p>
        </p:txBody>
      </p:sp>
      <p:pic>
        <p:nvPicPr>
          <p:cNvPr id="6" name="Picture 5" descr="RF_ST_all_phases_diff_grad_err_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038600"/>
            <a:ext cx="3962400" cy="2686050"/>
          </a:xfrm>
          <a:prstGeom prst="rect">
            <a:avLst/>
          </a:prstGeom>
        </p:spPr>
      </p:pic>
      <p:pic>
        <p:nvPicPr>
          <p:cNvPr id="7" name="Picture 6" descr="Center of bunch Energy gain along Lin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419600"/>
            <a:ext cx="4937427" cy="220218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164580" y="4587240"/>
            <a:ext cx="167640" cy="169164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4495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Head of the bunch train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59391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Tail of the bunch train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405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Detuning for 4.2ms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vs.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2.4ms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fill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time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838200"/>
            <a:ext cx="8229600" cy="1295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ILC type 9-cell niobium cavities detune about 600Hz at 25MV by effect of LFD.  This number would prohibitive in terms of RF power required. We assume that LFD can be reduced to </a:t>
            </a:r>
            <a:r>
              <a:rPr lang="en-US" sz="2000" dirty="0" smtClean="0"/>
              <a:t>50Hz peak to peak </a:t>
            </a:r>
            <a:r>
              <a:rPr lang="en-US" sz="2000" dirty="0" smtClean="0"/>
              <a:t>or better.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In this simulation we assume a cavity to cavity uniform random </a:t>
            </a:r>
            <a:r>
              <a:rPr lang="en-US" sz="2000" dirty="0" err="1" smtClean="0"/>
              <a:t>microphonic</a:t>
            </a:r>
            <a:r>
              <a:rPr lang="en-US" sz="2000" dirty="0" smtClean="0"/>
              <a:t> detuning of ±5Hz.</a:t>
            </a:r>
          </a:p>
        </p:txBody>
      </p:sp>
      <p:pic>
        <p:nvPicPr>
          <p:cNvPr id="4" name="Picture 3" descr="cavity detunings 20 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863334"/>
            <a:ext cx="3903821" cy="2927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6248" y="3091934"/>
            <a:ext cx="3304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The LFD is a function of V</a:t>
            </a:r>
            <a:r>
              <a:rPr lang="en-US" sz="1400" b="1" baseline="30000" dirty="0" smtClean="0">
                <a:solidFill>
                  <a:srgbClr val="7030A0"/>
                </a:solidFill>
              </a:rPr>
              <a:t>2</a:t>
            </a:r>
            <a:r>
              <a:rPr lang="en-US" sz="14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1400" b="1" dirty="0" smtClean="0">
                <a:solidFill>
                  <a:srgbClr val="7030A0"/>
                </a:solidFill>
              </a:rPr>
              <a:t>Longer flattops do not imply worse LFD.</a:t>
            </a:r>
          </a:p>
          <a:p>
            <a:r>
              <a:rPr lang="en-US" sz="1400" b="1" dirty="0" err="1" smtClean="0">
                <a:solidFill>
                  <a:srgbClr val="7030A0"/>
                </a:solidFill>
              </a:rPr>
              <a:t>Predetuning</a:t>
            </a:r>
            <a:r>
              <a:rPr lang="en-US" sz="1400" b="1" dirty="0" smtClean="0">
                <a:solidFill>
                  <a:srgbClr val="7030A0"/>
                </a:solidFill>
              </a:rPr>
              <a:t> the cavities can reduce the LFD during the flattop.</a:t>
            </a:r>
          </a:p>
          <a:p>
            <a:r>
              <a:rPr lang="en-US" sz="1400" b="1" dirty="0" smtClean="0">
                <a:solidFill>
                  <a:srgbClr val="7030A0"/>
                </a:solidFill>
              </a:rPr>
              <a:t>Uniform distributed ±5Hz </a:t>
            </a:r>
            <a:r>
              <a:rPr lang="en-US" sz="1400" b="1" dirty="0" err="1" smtClean="0">
                <a:solidFill>
                  <a:srgbClr val="7030A0"/>
                </a:solidFill>
              </a:rPr>
              <a:t>microphonic</a:t>
            </a:r>
            <a:r>
              <a:rPr lang="en-US" sz="1400" b="1" dirty="0" smtClean="0">
                <a:solidFill>
                  <a:srgbClr val="7030A0"/>
                </a:solidFill>
              </a:rPr>
              <a:t> added.</a:t>
            </a:r>
            <a:endParaRPr lang="en-US" sz="1400" b="1" dirty="0">
              <a:solidFill>
                <a:srgbClr val="7030A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6324600" y="4768334"/>
            <a:ext cx="1030741" cy="37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6284459" y="5377934"/>
            <a:ext cx="1030741" cy="377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87853" y="4729124"/>
            <a:ext cx="1456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~15 Hz peak to peak</a:t>
            </a:r>
            <a:endParaRPr lang="en-US" dirty="0"/>
          </a:p>
        </p:txBody>
      </p:sp>
      <p:pic>
        <p:nvPicPr>
          <p:cNvPr id="11" name="Picture 10" descr="detuning_2_4ms_fi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80" y="2840894"/>
            <a:ext cx="3890720" cy="291804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 flipV="1">
            <a:off x="1138480" y="4158734"/>
            <a:ext cx="2819400" cy="79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62281" y="5301734"/>
            <a:ext cx="289559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1480" y="3396734"/>
            <a:ext cx="139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~50 Hz </a:t>
            </a:r>
          </a:p>
          <a:p>
            <a:r>
              <a:rPr lang="en-US" dirty="0" smtClean="0"/>
              <a:t>peak to peak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2155094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4.2 </a:t>
            </a:r>
            <a:r>
              <a:rPr lang="en-US" sz="2400" b="1" dirty="0" err="1" smtClean="0">
                <a:solidFill>
                  <a:srgbClr val="0070C0"/>
                </a:solidFill>
              </a:rPr>
              <a:t>ms</a:t>
            </a:r>
            <a:r>
              <a:rPr lang="en-US" sz="2400" b="1" dirty="0" smtClean="0">
                <a:solidFill>
                  <a:srgbClr val="0070C0"/>
                </a:solidFill>
              </a:rPr>
              <a:t> fill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59514" y="2155094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2.4 </a:t>
            </a:r>
            <a:r>
              <a:rPr lang="en-US" sz="2400" b="1" dirty="0" err="1" smtClean="0">
                <a:solidFill>
                  <a:srgbClr val="0070C0"/>
                </a:solidFill>
              </a:rPr>
              <a:t>ms</a:t>
            </a:r>
            <a:r>
              <a:rPr lang="en-US" sz="2400" b="1" dirty="0" smtClean="0">
                <a:solidFill>
                  <a:srgbClr val="0070C0"/>
                </a:solidFill>
              </a:rPr>
              <a:t> fill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1" y="586740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size of the </a:t>
            </a:r>
            <a:r>
              <a:rPr lang="el-GR" dirty="0"/>
              <a:t>Δω</a:t>
            </a:r>
            <a:r>
              <a:rPr lang="en-US" dirty="0"/>
              <a:t> oscillation is proportional to electrical bandwidth </a:t>
            </a:r>
            <a:r>
              <a:rPr lang="el-GR" dirty="0"/>
              <a:t>ω</a:t>
            </a:r>
            <a:r>
              <a:rPr lang="en-US" baseline="-25000" dirty="0"/>
              <a:t>12</a:t>
            </a:r>
            <a:r>
              <a:rPr lang="en-US" dirty="0"/>
              <a:t>. I.e. inversely proportional to the electrical </a:t>
            </a:r>
            <a:r>
              <a:rPr lang="en-US" dirty="0" smtClean="0"/>
              <a:t>Q</a:t>
            </a:r>
            <a:r>
              <a:rPr lang="en-US" baseline="-25000" dirty="0" smtClean="0"/>
              <a:t>L</a:t>
            </a:r>
            <a:r>
              <a:rPr lang="en-US" dirty="0" smtClean="0"/>
              <a:t> and also to the fill time.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5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41737"/>
            <a:ext cx="817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lower the amplitude of the oscillation, instead of a high Q</a:t>
            </a:r>
            <a:r>
              <a:rPr lang="en-US" baseline="-25000" dirty="0" smtClean="0"/>
              <a:t>L</a:t>
            </a:r>
            <a:r>
              <a:rPr lang="en-US" dirty="0" smtClean="0"/>
              <a:t> we can try slowing  down the filling of the cavity using a smooth input function, like a ramp or a sigmoid.</a:t>
            </a:r>
            <a:endParaRPr lang="en-US" dirty="0"/>
          </a:p>
        </p:txBody>
      </p:sp>
      <p:cxnSp>
        <p:nvCxnSpPr>
          <p:cNvPr id="3" name="Elbow Connector 2"/>
          <p:cNvCxnSpPr/>
          <p:nvPr/>
        </p:nvCxnSpPr>
        <p:spPr>
          <a:xfrm flipV="1">
            <a:off x="762000" y="1840468"/>
            <a:ext cx="2111829" cy="685800"/>
          </a:xfrm>
          <a:prstGeom prst="bentConnector3">
            <a:avLst>
              <a:gd name="adj1" fmla="val 13467"/>
            </a:avLst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1840468"/>
            <a:ext cx="914400" cy="685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81200" y="1840468"/>
            <a:ext cx="8926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62000" y="251460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60571" y="1840468"/>
            <a:ext cx="8926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495800" y="251460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flipV="1">
            <a:off x="4495800" y="1840468"/>
            <a:ext cx="2111829" cy="685800"/>
          </a:xfrm>
          <a:prstGeom prst="bentConnector3">
            <a:avLst>
              <a:gd name="adj1" fmla="val 13467"/>
            </a:avLst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4772025" y="1837285"/>
            <a:ext cx="904875" cy="702358"/>
          </a:xfrm>
          <a:custGeom>
            <a:avLst/>
            <a:gdLst>
              <a:gd name="connsiteX0" fmla="*/ 0 w 904875"/>
              <a:gd name="connsiteY0" fmla="*/ 688983 h 702358"/>
              <a:gd name="connsiteX1" fmla="*/ 161925 w 904875"/>
              <a:gd name="connsiteY1" fmla="*/ 622308 h 702358"/>
              <a:gd name="connsiteX2" fmla="*/ 552450 w 904875"/>
              <a:gd name="connsiteY2" fmla="*/ 79383 h 702358"/>
              <a:gd name="connsiteX3" fmla="*/ 904875 w 904875"/>
              <a:gd name="connsiteY3" fmla="*/ 3183 h 702358"/>
              <a:gd name="connsiteX4" fmla="*/ 904875 w 904875"/>
              <a:gd name="connsiteY4" fmla="*/ 3183 h 702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875" h="702358">
                <a:moveTo>
                  <a:pt x="0" y="688983"/>
                </a:moveTo>
                <a:cubicBezTo>
                  <a:pt x="34925" y="706445"/>
                  <a:pt x="69850" y="723908"/>
                  <a:pt x="161925" y="622308"/>
                </a:cubicBezTo>
                <a:cubicBezTo>
                  <a:pt x="254000" y="520708"/>
                  <a:pt x="428625" y="182570"/>
                  <a:pt x="552450" y="79383"/>
                </a:cubicBezTo>
                <a:cubicBezTo>
                  <a:pt x="676275" y="-23805"/>
                  <a:pt x="904875" y="3183"/>
                  <a:pt x="904875" y="3183"/>
                </a:cubicBezTo>
                <a:lnTo>
                  <a:pt x="904875" y="3183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81000" y="2718137"/>
            <a:ext cx="817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function like these may lower the energy exiting the cavity mechanical resonances.</a:t>
            </a:r>
          </a:p>
          <a:p>
            <a:r>
              <a:rPr lang="en-US" dirty="0" smtClean="0"/>
              <a:t>For instance a input power ramp will produce an approximate  voltage response of: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717292" y="3516868"/>
                <a:ext cx="5804730" cy="6889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𝑓𝑖𝑙𝑙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</m:den>
                            </m:f>
                            <m:d>
                              <m:d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−1+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𝑓𝑜𝑟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0&lt;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𝑓𝑖𝑙𝑙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92" y="3516868"/>
                <a:ext cx="5804730" cy="68897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685800" y="4431268"/>
                <a:ext cx="6281207" cy="820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𝑉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𝑓𝑖𝑙𝑙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12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−1+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</a:rPr>
                                              <m:t>12</m:t>
                                            </m:r>
                                          </m:sub>
                                        </m:sSub>
                                        <m:r>
                                          <a:rPr lang="en-US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𝑓𝑜𝑟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0&lt;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𝑓𝑖𝑙𝑙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31268"/>
                <a:ext cx="6281207" cy="8201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81000" y="304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We can </a:t>
            </a:r>
            <a:r>
              <a:rPr lang="en-US" sz="2800" dirty="0" smtClean="0">
                <a:solidFill>
                  <a:srgbClr val="0070C0"/>
                </a:solidFill>
              </a:rPr>
              <a:t>also control </a:t>
            </a:r>
            <a:r>
              <a:rPr lang="en-US" sz="2800" dirty="0" smtClean="0">
                <a:solidFill>
                  <a:srgbClr val="0070C0"/>
                </a:solidFill>
              </a:rPr>
              <a:t>the slope of the ramp with </a:t>
            </a:r>
            <a:r>
              <a:rPr lang="en-US" sz="2800" dirty="0" err="1" smtClean="0">
                <a:solidFill>
                  <a:srgbClr val="0070C0"/>
                </a:solidFill>
              </a:rPr>
              <a:t>t</a:t>
            </a:r>
            <a:r>
              <a:rPr lang="en-US" sz="2800" baseline="-25000" dirty="0" err="1" smtClean="0">
                <a:solidFill>
                  <a:srgbClr val="0070C0"/>
                </a:solidFill>
              </a:rPr>
              <a:t>fill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0" y="5715000"/>
                <a:ext cx="8915399" cy="1010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𝑜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𝑓𝑖𝑙𝑙</m:t>
                                        </m:r>
                                      </m:sub>
                                      <m:sup/>
                                    </m:sSubSup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𝑎𝑡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𝑡</m:t>
                                            </m:r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𝜏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rad>
                                  </m:den>
                                </m:f>
                                <m:d>
                                  <m:d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1−</m:t>
                                    </m:r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  <a:ea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ad>
                                                  <m:radPr>
                                                    <m:degHide m:val="on"/>
                                                    <m:ctrlPr>
                                                      <a:rPr lang="en-US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</m:ctrlPr>
                                                  </m:radPr>
                                                  <m:deg/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4</m:t>
                                                    </m:r>
                                                    <m:sSup>
                                                      <m:sSupPr>
                                                        <m:ctrlPr>
                                                          <a:rPr lang="en-US" i="1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</m:ctrlPr>
                                                      </m:sSupPr>
                                                      <m:e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i="1">
                                                                <a:latin typeface="Cambria Math"/>
                                                                <a:ea typeface="Cambria Math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i="1">
                                                                <a:latin typeface="Cambria Math"/>
                                                                <a:ea typeface="Cambria Math"/>
                                                              </a:rPr>
                                                              <m:t>𝑄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i="1">
                                                                <a:latin typeface="Cambria Math"/>
                                                                <a:ea typeface="Cambria Math"/>
                                                              </a:rPr>
                                                              <m:t>𝑚</m:t>
                                                            </m:r>
                                                          </m:sub>
                                                        </m:sSub>
                                                      </m:e>
                                                      <m:sup>
                                                        <m:r>
                                                          <a:rPr lang="en-US" i="1">
                                                            <a:latin typeface="Cambria Math"/>
                                                            <a:ea typeface="Cambria Math"/>
                                                          </a:rPr>
                                                          <m:t>2</m:t>
                                                        </m:r>
                                                      </m:sup>
                                                    </m:sSup>
                                                    <m:r>
                                                      <a:rPr lang="en-US" i="1">
                                                        <a:latin typeface="Cambria Math"/>
                                                        <a:ea typeface="Cambria Math"/>
                                                      </a:rPr>
                                                      <m:t>−1</m:t>
                                                    </m:r>
                                                  </m:e>
                                                </m:rad>
                                                <m: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  </m:t>
                                                </m:r>
                                                <m: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  <a:ea typeface="Cambria Math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/>
                                                    <a:ea typeface="Cambria Math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d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𝑓𝑜𝑟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0&lt;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&lt;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𝑓𝑖𝑙𝑙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715000"/>
                <a:ext cx="8915399" cy="1010661"/>
              </a:xfrm>
              <a:prstGeom prst="rect">
                <a:avLst/>
              </a:prstGeom>
              <a:blipFill rotWithShape="1">
                <a:blip r:embed="rId4"/>
                <a:stretch>
                  <a:fillRect r="-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73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TILTS, </a:t>
            </a:r>
            <a:r>
              <a:rPr lang="en-US" sz="24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k,</a:t>
            </a:r>
            <a:r>
              <a:rPr lang="en-US" sz="24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Q</a:t>
            </a:r>
            <a:r>
              <a:rPr lang="en-US" sz="2400" b="1" baseline="-25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(studies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at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FLASH)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457200"/>
            <a:ext cx="8839200" cy="259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500" dirty="0" smtClean="0"/>
              <a:t>At FLASH </a:t>
            </a:r>
            <a:r>
              <a:rPr lang="en-US" sz="1500" dirty="0" err="1" smtClean="0"/>
              <a:t>cryomodules</a:t>
            </a:r>
            <a:r>
              <a:rPr lang="en-US" sz="1500" dirty="0" smtClean="0"/>
              <a:t> are set for equal Q</a:t>
            </a:r>
            <a:r>
              <a:rPr lang="en-US" sz="1500" baseline="-25000" dirty="0" smtClean="0"/>
              <a:t>L</a:t>
            </a:r>
            <a:r>
              <a:rPr lang="en-US" sz="1500" dirty="0" smtClean="0"/>
              <a:t>’s of 3e6. and gradients to be flat when beam loading is 0.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500" dirty="0" smtClean="0"/>
              <a:t>Beam loading is compensated using feed forward plus adaptive feed forward plus beam feedback compensations.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500" dirty="0" smtClean="0"/>
              <a:t>Only the VS is compensated.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500" dirty="0" smtClean="0"/>
              <a:t>Cavities are operated very close to “on crest”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500" dirty="0" smtClean="0"/>
              <a:t>Beam based VS calibration.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500" dirty="0" smtClean="0"/>
              <a:t>Manual tuning of cavities to reduce LFD. (</a:t>
            </a:r>
            <a:r>
              <a:rPr lang="en-US" sz="1500" dirty="0" err="1" smtClean="0"/>
              <a:t>Piezos</a:t>
            </a:r>
            <a:r>
              <a:rPr lang="en-US" sz="1500" dirty="0" smtClean="0"/>
              <a:t> operated only occasionally for ILC tests).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500" dirty="0" smtClean="0"/>
              <a:t>ILC 9mA test approach: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500" dirty="0" smtClean="0"/>
              <a:t>Recalculate Q</a:t>
            </a:r>
            <a:r>
              <a:rPr lang="en-US" sz="1500" baseline="-25000" dirty="0" smtClean="0"/>
              <a:t>L</a:t>
            </a:r>
            <a:r>
              <a:rPr lang="en-US" sz="1500" dirty="0" smtClean="0"/>
              <a:t>’s so cavity amplitude and phases are as flat as possible with </a:t>
            </a:r>
            <a:r>
              <a:rPr lang="en-US" sz="1500" dirty="0" smtClean="0"/>
              <a:t>desired beam </a:t>
            </a:r>
            <a:r>
              <a:rPr lang="en-US" sz="1500" dirty="0" smtClean="0"/>
              <a:t>loading.</a:t>
            </a: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332485"/>
              </p:ext>
            </p:extLst>
          </p:nvPr>
        </p:nvGraphicFramePr>
        <p:xfrm>
          <a:off x="304800" y="3527394"/>
          <a:ext cx="207065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3" imgW="1447800" imgH="698500" progId="Equation.3">
                  <p:embed/>
                </p:oleObj>
              </mc:Choice>
              <mc:Fallback>
                <p:oleObj name="Equation" r:id="rId3" imgW="1447800" imgH="698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27394"/>
                        <a:ext cx="2070652" cy="9921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05100" y="3527394"/>
            <a:ext cx="3009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 err="1" smtClean="0">
                <a:solidFill>
                  <a:srgbClr val="7030A0"/>
                </a:solidFill>
              </a:rPr>
              <a:t>I</a:t>
            </a:r>
            <a:r>
              <a:rPr lang="en-US" sz="1500" b="1" i="1" baseline="-25000" dirty="0" err="1" smtClean="0">
                <a:solidFill>
                  <a:srgbClr val="7030A0"/>
                </a:solidFill>
              </a:rPr>
              <a:t>g</a:t>
            </a:r>
            <a:r>
              <a:rPr lang="en-US" sz="1500" b="1" i="1" baseline="-25000" dirty="0" smtClean="0">
                <a:solidFill>
                  <a:srgbClr val="7030A0"/>
                </a:solidFill>
              </a:rPr>
              <a:t> </a:t>
            </a:r>
            <a:r>
              <a:rPr lang="en-US" sz="1500" b="1" dirty="0">
                <a:solidFill>
                  <a:srgbClr val="7030A0"/>
                </a:solidFill>
              </a:rPr>
              <a:t>: total forward power </a:t>
            </a:r>
            <a:endParaRPr lang="en-US" sz="1500" b="1" dirty="0" smtClean="0">
              <a:solidFill>
                <a:srgbClr val="7030A0"/>
              </a:solidFill>
            </a:endParaRPr>
          </a:p>
          <a:p>
            <a:r>
              <a:rPr lang="en-US" sz="1500" b="1" i="1" dirty="0" smtClean="0">
                <a:solidFill>
                  <a:srgbClr val="7030A0"/>
                </a:solidFill>
              </a:rPr>
              <a:t>k</a:t>
            </a:r>
            <a:r>
              <a:rPr lang="en-US" sz="1500" b="1" dirty="0">
                <a:solidFill>
                  <a:srgbClr val="7030A0"/>
                </a:solidFill>
              </a:rPr>
              <a:t> : </a:t>
            </a:r>
            <a:r>
              <a:rPr lang="en-US" sz="1500" b="1" dirty="0" smtClean="0">
                <a:solidFill>
                  <a:srgbClr val="7030A0"/>
                </a:solidFill>
              </a:rPr>
              <a:t>forward to flattop power ratio</a:t>
            </a:r>
          </a:p>
          <a:p>
            <a:r>
              <a:rPr lang="en-US" sz="1500" b="1" i="1" dirty="0" smtClean="0">
                <a:solidFill>
                  <a:srgbClr val="7030A0"/>
                </a:solidFill>
              </a:rPr>
              <a:t>t</a:t>
            </a:r>
            <a:r>
              <a:rPr lang="en-US" sz="1500" b="1" i="1" baseline="-25000" dirty="0" smtClean="0">
                <a:solidFill>
                  <a:srgbClr val="7030A0"/>
                </a:solidFill>
              </a:rPr>
              <a:t>0</a:t>
            </a:r>
            <a:r>
              <a:rPr lang="en-US" sz="1500" b="1" dirty="0" smtClean="0">
                <a:solidFill>
                  <a:srgbClr val="7030A0"/>
                </a:solidFill>
              </a:rPr>
              <a:t> </a:t>
            </a:r>
            <a:r>
              <a:rPr lang="en-US" sz="1500" b="1" dirty="0" smtClean="0">
                <a:solidFill>
                  <a:srgbClr val="7030A0"/>
                </a:solidFill>
              </a:rPr>
              <a:t>: </a:t>
            </a:r>
            <a:r>
              <a:rPr lang="en-US" sz="1500" b="1" dirty="0" smtClean="0">
                <a:solidFill>
                  <a:srgbClr val="7030A0"/>
                </a:solidFill>
              </a:rPr>
              <a:t>fill time</a:t>
            </a:r>
            <a:endParaRPr lang="en-US" sz="15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429000"/>
            <a:ext cx="2286000" cy="1241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ilts_vs_beamloading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5448300" y="3527394"/>
            <a:ext cx="3467100" cy="2663296"/>
          </a:xfrm>
          <a:prstGeom prst="rect">
            <a:avLst/>
          </a:prstGeom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712561"/>
              </p:ext>
            </p:extLst>
          </p:nvPr>
        </p:nvGraphicFramePr>
        <p:xfrm>
          <a:off x="381000" y="4989492"/>
          <a:ext cx="2851535" cy="44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6" imgW="1485720" imgH="228600" progId="Equation.3">
                  <p:embed/>
                </p:oleObj>
              </mc:Choice>
              <mc:Fallback>
                <p:oleObj name="Equation" r:id="rId6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89492"/>
                        <a:ext cx="2851535" cy="4432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76200" y="4822794"/>
            <a:ext cx="3429000" cy="685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67700" y="4365594"/>
            <a:ext cx="152400" cy="609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327806" y="4676588"/>
            <a:ext cx="53412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tilts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5203794"/>
            <a:ext cx="133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Can we make </a:t>
            </a:r>
            <a:r>
              <a:rPr lang="en-US" sz="1600" b="1" dirty="0" smtClean="0">
                <a:solidFill>
                  <a:srgbClr val="0070C0"/>
                </a:solidFill>
              </a:rPr>
              <a:t>tilts = </a:t>
            </a:r>
            <a:r>
              <a:rPr lang="en-US" sz="1600" b="1" dirty="0" smtClean="0">
                <a:solidFill>
                  <a:srgbClr val="0070C0"/>
                </a:solidFill>
              </a:rPr>
              <a:t>0 </a:t>
            </a:r>
            <a:r>
              <a:rPr lang="en-US" sz="1600" b="1" dirty="0">
                <a:solidFill>
                  <a:srgbClr val="0070C0"/>
                </a:solidFill>
              </a:rPr>
              <a:t>?</a:t>
            </a:r>
            <a:endParaRPr lang="en-US" sz="1600" b="1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8305800" y="5013294"/>
            <a:ext cx="304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91300" y="5889594"/>
            <a:ext cx="118013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 loading</a:t>
            </a:r>
            <a:endParaRPr lang="en-US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76200" y="5791200"/>
            <a:ext cx="48768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Tilts are linearly proportional to beam loading changes.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Size of tilts are </a:t>
            </a:r>
            <a:r>
              <a:rPr lang="en-US" sz="1600" dirty="0" smtClean="0">
                <a:solidFill>
                  <a:schemeClr val="tx1"/>
                </a:solidFill>
              </a:rPr>
              <a:t>proportional to the </a:t>
            </a:r>
            <a:r>
              <a:rPr lang="en-US" sz="1600" b="1" dirty="0" smtClean="0">
                <a:solidFill>
                  <a:schemeClr val="tx1"/>
                </a:solidFill>
              </a:rPr>
              <a:t>voltage spread </a:t>
            </a:r>
            <a:r>
              <a:rPr lang="en-US" sz="1600" dirty="0" smtClean="0">
                <a:solidFill>
                  <a:schemeClr val="tx1"/>
                </a:solidFill>
              </a:rPr>
              <a:t>in the RF </a:t>
            </a:r>
            <a:r>
              <a:rPr lang="en-US" sz="1600" dirty="0" smtClean="0">
                <a:solidFill>
                  <a:schemeClr val="tx1"/>
                </a:solidFill>
              </a:rPr>
              <a:t>station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36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TILTS and cavity voltage spread: </a:t>
            </a:r>
            <a:r>
              <a:rPr lang="en-US" sz="24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2400" b="1" baseline="-250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-Q</a:t>
            </a:r>
            <a:r>
              <a:rPr lang="en-US" sz="2400" b="1" baseline="-25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studies at FLASH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" y="1676400"/>
            <a:ext cx="90678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Question: given tilts =0 (all cavities) for beam loading Ib1, can we make tilts =0 (all cavities) for beam loading I</a:t>
            </a:r>
            <a:r>
              <a:rPr lang="en-US" sz="2000" baseline="-25000" dirty="0" smtClean="0"/>
              <a:t>b2</a:t>
            </a:r>
            <a:r>
              <a:rPr lang="en-US" sz="2000" dirty="0" smtClean="0"/>
              <a:t>≠I</a:t>
            </a:r>
            <a:r>
              <a:rPr lang="en-US" sz="2000" baseline="-25000" dirty="0" smtClean="0"/>
              <a:t>b1</a:t>
            </a:r>
            <a:r>
              <a:rPr lang="en-US" sz="2000" dirty="0" smtClean="0"/>
              <a:t>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Yes, but needed </a:t>
            </a:r>
            <a:r>
              <a:rPr lang="en-US" sz="2400" b="1" dirty="0" err="1" smtClean="0">
                <a:solidFill>
                  <a:srgbClr val="FF0000"/>
                </a:solidFill>
              </a:rPr>
              <a:t>Ql’s</a:t>
            </a:r>
            <a:r>
              <a:rPr lang="en-US" sz="2400" b="1" dirty="0" smtClean="0">
                <a:solidFill>
                  <a:srgbClr val="FF0000"/>
                </a:solidFill>
              </a:rPr>
              <a:t> can be outside the coupler ranges.</a:t>
            </a: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494999"/>
              </p:ext>
            </p:extLst>
          </p:nvPr>
        </p:nvGraphicFramePr>
        <p:xfrm>
          <a:off x="685800" y="852499"/>
          <a:ext cx="2851535" cy="443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3" imgW="1485720" imgH="228600" progId="Equation.3">
                  <p:embed/>
                </p:oleObj>
              </mc:Choice>
              <mc:Fallback>
                <p:oleObj name="Equation" r:id="rId3" imgW="1485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52499"/>
                        <a:ext cx="2851535" cy="44327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81000" y="685801"/>
            <a:ext cx="3429000" cy="6857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800600" y="609600"/>
            <a:ext cx="35052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</a:t>
            </a:r>
            <a:r>
              <a:rPr lang="en-US" sz="2000" b="1" baseline="-25000" dirty="0" smtClean="0">
                <a:solidFill>
                  <a:schemeClr val="tx1"/>
                </a:solidFill>
              </a:rPr>
              <a:t>CL</a:t>
            </a:r>
            <a:r>
              <a:rPr lang="en-US" sz="2000" b="1" dirty="0" smtClean="0">
                <a:solidFill>
                  <a:schemeClr val="tx1"/>
                </a:solidFill>
              </a:rPr>
              <a:t>(S) is proportional to gradient spread.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14400" y="2971800"/>
            <a:ext cx="5562601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Only a 2D plot of a higher dimensional problem.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20" name="Picture 19" descr="Ql_state_spac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52800"/>
            <a:ext cx="6019800" cy="34290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rot="16200000" flipV="1">
            <a:off x="4191795" y="4952206"/>
            <a:ext cx="3048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867401" y="4343400"/>
            <a:ext cx="19811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</a:t>
            </a:r>
            <a:endParaRPr lang="en-US" b="1" dirty="0" smtClean="0"/>
          </a:p>
          <a:p>
            <a:r>
              <a:rPr lang="en-US" b="1" dirty="0" smtClean="0"/>
              <a:t>forward power ratio between filling power and flattop power.</a:t>
            </a:r>
            <a:endParaRPr lang="en-US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891433"/>
              </p:ext>
            </p:extLst>
          </p:nvPr>
        </p:nvGraphicFramePr>
        <p:xfrm>
          <a:off x="6202363" y="3514725"/>
          <a:ext cx="27289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6" imgW="1422360" imgH="469800" progId="Equation.3">
                  <p:embed/>
                </p:oleObj>
              </mc:Choice>
              <mc:Fallback>
                <p:oleObj name="Equation" r:id="rId6" imgW="1422360" imgH="469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3" y="3514725"/>
                        <a:ext cx="27289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810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 idx="4294967295"/>
          </p:nvPr>
        </p:nvSpPr>
        <p:spPr>
          <a:xfrm>
            <a:off x="775503" y="381000"/>
            <a:ext cx="77724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Multiple Cavities Using a Single Source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646" y="1237595"/>
            <a:ext cx="828264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indent="-284163" algn="l">
              <a:buFont typeface="Arial" pitchFamily="34" charset="0"/>
              <a:buChar char="•"/>
            </a:pPr>
            <a:r>
              <a:rPr lang="en-US" sz="2000" dirty="0" smtClean="0"/>
              <a:t>It can present problems when:</a:t>
            </a:r>
          </a:p>
          <a:p>
            <a:pPr marL="741363" lvl="1" indent="-284163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The beam is sensitive to errors in gradients or phase.</a:t>
            </a:r>
          </a:p>
          <a:p>
            <a:pPr marL="741363" lvl="1" indent="-284163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Detuning becomes significant as compared to the FPC bandwidths.</a:t>
            </a:r>
          </a:p>
          <a:p>
            <a:pPr marL="741363" lvl="1" indent="-284163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Cavities are operated at different gradients.</a:t>
            </a:r>
          </a:p>
          <a:p>
            <a:pPr marL="741363" lvl="1" indent="-284163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Cavities have different loaded-Qs</a:t>
            </a:r>
          </a:p>
          <a:p>
            <a:pPr marL="741363" lvl="1" indent="-284163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Cavities are operated at different beam phases with respect to crest.</a:t>
            </a:r>
          </a:p>
          <a:p>
            <a:pPr marL="741363" lvl="1" indent="-284163" algn="l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Induced phase shifts are comparable to that required for putting an energy chirp on the beam.</a:t>
            </a:r>
          </a:p>
          <a:p>
            <a:r>
              <a:rPr lang="en-US" sz="2400" dirty="0"/>
              <a:t>Note that the gradients have not yet achieved their steady state values as would be necessary in a CW machine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If you fix the gradient what happens to the phase errors?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8068"/>
            <a:ext cx="9144000" cy="409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52400"/>
            <a:ext cx="636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From Tom Powers presentation    (borrowed without permission)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514600"/>
            <a:ext cx="88392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2400" y="4648200"/>
            <a:ext cx="8839200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2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800" dirty="0" smtClean="0"/>
              <a:t>Optimum gradients using the cavity transient response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381000" y="914400"/>
          <a:ext cx="6047694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name="Equation" r:id="rId3" imgW="5016240" imgH="342720" progId="Equation.3">
                  <p:embed/>
                </p:oleObj>
              </mc:Choice>
              <mc:Fallback>
                <p:oleObj name="Equation" r:id="rId3" imgW="5016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6047694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43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381000" y="1524000"/>
          <a:ext cx="3048000" cy="46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Equation" r:id="rId5" imgW="1841500" imgH="304800" progId="Equation.3">
                  <p:embed/>
                </p:oleObj>
              </mc:Choice>
              <mc:Fallback>
                <p:oleObj name="Equation" r:id="rId5" imgW="18415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3048000" cy="466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27" name="Object 11"/>
          <p:cNvGraphicFramePr>
            <a:graphicFrameLocks noChangeAspect="1"/>
          </p:cNvGraphicFramePr>
          <p:nvPr/>
        </p:nvGraphicFramePr>
        <p:xfrm>
          <a:off x="381000" y="2209800"/>
          <a:ext cx="1143000" cy="44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Equation" r:id="rId7" imgW="736600" imgH="342900" progId="Equation.3">
                  <p:embed/>
                </p:oleObj>
              </mc:Choice>
              <mc:Fallback>
                <p:oleObj name="Equation" r:id="rId7" imgW="7366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1143000" cy="44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2895600"/>
            <a:ext cx="4629150" cy="3186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368" y="1493044"/>
            <a:ext cx="4653364" cy="2805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98228"/>
            <a:ext cx="3867150" cy="23311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1451" y="6183868"/>
            <a:ext cx="447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QL spread 45% (</a:t>
            </a:r>
            <a:r>
              <a:rPr lang="en-US" dirty="0" err="1" smtClean="0"/>
              <a:t>QLmin</a:t>
            </a:r>
            <a:r>
              <a:rPr lang="en-US" dirty="0" smtClean="0"/>
              <a:t>=4.5e6 </a:t>
            </a:r>
            <a:r>
              <a:rPr lang="en-US" dirty="0" err="1" smtClean="0"/>
              <a:t>QLmax</a:t>
            </a:r>
            <a:r>
              <a:rPr lang="en-US" dirty="0" smtClean="0"/>
              <a:t>=6.5e6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773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800" dirty="0" smtClean="0"/>
              <a:t>Optimum gradients using the cavity transient </a:t>
            </a:r>
            <a:r>
              <a:rPr lang="en-GB" sz="2800" dirty="0" smtClean="0"/>
              <a:t>response</a:t>
            </a:r>
          </a:p>
          <a:p>
            <a:pPr lvl="0" algn="ctr">
              <a:spcBef>
                <a:spcPct val="0"/>
              </a:spcBef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Adding LFD 50Hz and u-phonics 10 Hz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800" dirty="0"/>
              <a:t>peak to peak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43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42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" y="1143000"/>
            <a:ext cx="4782845" cy="2931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338" y="1295400"/>
            <a:ext cx="4746662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4100202"/>
            <a:ext cx="4476750" cy="26986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4419600"/>
            <a:ext cx="303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Worst case LFD, 2.4us fill time.</a:t>
            </a:r>
          </a:p>
          <a:p>
            <a:r>
              <a:rPr lang="en-US" dirty="0" smtClean="0"/>
              <a:t>20% gradient spread.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41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800" dirty="0" smtClean="0"/>
              <a:t>Optimum gradients using the cavity transient </a:t>
            </a:r>
            <a:r>
              <a:rPr lang="en-GB" sz="2800" dirty="0" smtClean="0"/>
              <a:t>response</a:t>
            </a:r>
          </a:p>
          <a:p>
            <a:pPr lvl="0" algn="ctr">
              <a:spcBef>
                <a:spcPct val="0"/>
              </a:spcBef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Adding LFD 50Hz and u-phonics 10 Hz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GB" sz="2800" dirty="0"/>
              <a:t>peak to peak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799"/>
            <a:ext cx="5638800" cy="42221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2514600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5867400"/>
            <a:ext cx="105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X4 better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6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828801"/>
            <a:ext cx="9144000" cy="449579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 rot="-1980000">
            <a:off x="4458657" y="3960499"/>
            <a:ext cx="1219200" cy="600624"/>
          </a:xfrm>
          <a:prstGeom prst="ellipse">
            <a:avLst/>
          </a:prstGeom>
          <a:noFill/>
          <a:ln w="381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441960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65 Hz detuning the power requirements for </a:t>
            </a:r>
            <a:r>
              <a:rPr lang="en-US" dirty="0" err="1" smtClean="0"/>
              <a:t>Ql</a:t>
            </a:r>
            <a:r>
              <a:rPr lang="en-US" dirty="0" smtClean="0"/>
              <a:t> 6e6 to 1e7 are very similar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Power </a:t>
            </a:r>
            <a:r>
              <a:rPr lang="en-US" sz="2800" dirty="0" err="1" smtClean="0">
                <a:solidFill>
                  <a:schemeClr val="tx2"/>
                </a:solidFill>
              </a:rPr>
              <a:t>vs</a:t>
            </a:r>
            <a:r>
              <a:rPr lang="en-US" sz="2800" dirty="0" smtClean="0">
                <a:solidFill>
                  <a:schemeClr val="tx2"/>
                </a:solidFill>
              </a:rPr>
              <a:t> LFD analysis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3" y="678973"/>
            <a:ext cx="7800975" cy="117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1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/>
              <a:t>Project </a:t>
            </a:r>
            <a:r>
              <a:rPr lang="en-US" sz="3200" dirty="0" smtClean="0"/>
              <a:t>X layout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438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Project X, a high-power proton </a:t>
            </a:r>
            <a:r>
              <a:rPr lang="en-US" dirty="0" smtClean="0"/>
              <a:t>facility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support </a:t>
            </a:r>
            <a:r>
              <a:rPr lang="en-US" dirty="0" smtClean="0"/>
              <a:t>of world-leading </a:t>
            </a:r>
            <a:r>
              <a:rPr lang="en-US" dirty="0"/>
              <a:t>programs in long-baseline neutrino physics and the physics of rare processes. </a:t>
            </a:r>
            <a:endParaRPr lang="en-US" dirty="0" smtClean="0"/>
          </a:p>
          <a:p>
            <a:pPr lvl="1"/>
            <a:r>
              <a:rPr lang="en-US" dirty="0" smtClean="0"/>
              <a:t>A 3 </a:t>
            </a:r>
            <a:r>
              <a:rPr lang="en-US" dirty="0" err="1"/>
              <a:t>GeV</a:t>
            </a:r>
            <a:r>
              <a:rPr lang="en-US" dirty="0"/>
              <a:t> continuous-wave superconducting H- LINAC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 3 to </a:t>
            </a:r>
            <a:r>
              <a:rPr lang="en-US" dirty="0"/>
              <a:t>8 </a:t>
            </a:r>
            <a:r>
              <a:rPr lang="en-US" dirty="0" err="1"/>
              <a:t>GeV</a:t>
            </a:r>
            <a:r>
              <a:rPr lang="en-US" dirty="0"/>
              <a:t>, </a:t>
            </a:r>
            <a:r>
              <a:rPr lang="en-US" dirty="0" smtClean="0"/>
              <a:t>pulsed LINAC.</a:t>
            </a:r>
          </a:p>
          <a:p>
            <a:pPr lvl="1"/>
            <a:r>
              <a:rPr lang="en-US" dirty="0" smtClean="0"/>
              <a:t>Injection </a:t>
            </a:r>
            <a:r>
              <a:rPr lang="en-US" dirty="0"/>
              <a:t>into </a:t>
            </a:r>
            <a:r>
              <a:rPr lang="en-US" dirty="0" err="1"/>
              <a:t>Fermilab's</a:t>
            </a:r>
            <a:r>
              <a:rPr lang="en-US" dirty="0"/>
              <a:t> existing Recycler/Main Injector </a:t>
            </a:r>
            <a:r>
              <a:rPr lang="en-US" dirty="0" smtClean="0"/>
              <a:t>complex. </a:t>
            </a:r>
          </a:p>
          <a:p>
            <a:r>
              <a:rPr lang="en-US" dirty="0" smtClean="0"/>
              <a:t>Project </a:t>
            </a:r>
            <a:r>
              <a:rPr lang="en-US" dirty="0"/>
              <a:t>X will provide 3 MW of total beam power to the 3 </a:t>
            </a:r>
            <a:r>
              <a:rPr lang="en-US" dirty="0" err="1"/>
              <a:t>GeV</a:t>
            </a:r>
            <a:r>
              <a:rPr lang="en-US" dirty="0"/>
              <a:t> program, simultaneously with 2 MW to a neutrino production target at 60-120 </a:t>
            </a:r>
            <a:r>
              <a:rPr lang="en-US" dirty="0" err="1"/>
              <a:t>GeV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85800"/>
            <a:ext cx="5486400" cy="313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97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22238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Bringing up the LINAC: 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Beam </a:t>
            </a: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OFF/</a:t>
            </a:r>
            <a:r>
              <a:rPr lang="en-US" sz="2800" dirty="0" smtClean="0">
                <a:solidFill>
                  <a:srgbClr val="0070C0"/>
                </a:solidFill>
              </a:rPr>
              <a:t>ON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 descr="tilts_vs_I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236"/>
            <a:ext cx="6705600" cy="4777077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6172200" y="1112837"/>
            <a:ext cx="2667000" cy="5059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smtClean="0"/>
              <a:t>Bringing up the LINAC: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smtClean="0"/>
              <a:t>Set Qls for nominal beam current.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smtClean="0"/>
              <a:t>Detune cavities for I</a:t>
            </a:r>
            <a:r>
              <a:rPr lang="en-US" sz="2000" baseline="-25000" smtClean="0"/>
              <a:t>b</a:t>
            </a:r>
            <a:r>
              <a:rPr lang="en-US" sz="2000" smtClean="0"/>
              <a:t>=I</a:t>
            </a:r>
            <a:r>
              <a:rPr lang="en-US" sz="2000" baseline="-25000" smtClean="0"/>
              <a:t>min</a:t>
            </a:r>
            <a:r>
              <a:rPr lang="en-US" sz="200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smtClean="0"/>
              <a:t>Set beam compensation K for I</a:t>
            </a:r>
            <a:r>
              <a:rPr lang="en-US" sz="2000" baseline="-25000" smtClean="0"/>
              <a:t>min</a:t>
            </a:r>
            <a:r>
              <a:rPr lang="en-US" sz="200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smtClean="0"/>
              <a:t>Increase number of bunches to full bunch train.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smtClean="0"/>
              <a:t>Iterate 1 to 3 increasing I</a:t>
            </a:r>
            <a:r>
              <a:rPr lang="en-US" sz="2000" baseline="-25000" smtClean="0"/>
              <a:t>b</a:t>
            </a:r>
            <a:r>
              <a:rPr lang="en-US" sz="200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867400"/>
            <a:ext cx="7575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Only requires cavity resonant frequency tuning  and LLRF parameters.</a:t>
            </a:r>
          </a:p>
          <a:p>
            <a:r>
              <a:rPr lang="en-US" sz="2000" b="1" dirty="0" err="1" smtClean="0">
                <a:solidFill>
                  <a:srgbClr val="0070C0"/>
                </a:solidFill>
              </a:rPr>
              <a:t>Ql’s</a:t>
            </a:r>
            <a:r>
              <a:rPr lang="en-US" sz="2000" b="1" dirty="0" smtClean="0">
                <a:solidFill>
                  <a:srgbClr val="0070C0"/>
                </a:solidFill>
              </a:rPr>
              <a:t> and HLRF stay put.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187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22238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Summary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3400" y="1112837"/>
            <a:ext cx="8305800" cy="5059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Project X LLRF simulations benefit from the ILC 9mA program at FLASH and soon from FNAL-NML and </a:t>
            </a:r>
            <a:r>
              <a:rPr lang="en-US" sz="2400" dirty="0"/>
              <a:t>KEK </a:t>
            </a:r>
            <a:r>
              <a:rPr lang="en-US" sz="2400" dirty="0" smtClean="0"/>
              <a:t>S1-global.</a:t>
            </a:r>
          </a:p>
          <a:p>
            <a:r>
              <a:rPr lang="en-US" sz="2400" dirty="0" smtClean="0"/>
              <a:t>Project X 3-8 </a:t>
            </a:r>
            <a:r>
              <a:rPr lang="en-US" sz="2400" dirty="0" err="1" smtClean="0"/>
              <a:t>GeV</a:t>
            </a:r>
            <a:r>
              <a:rPr lang="en-US" sz="2400" dirty="0" smtClean="0"/>
              <a:t> LINAC wants to push for high QL’s and long pulses.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Cavity gradient spread must be minimized (ideally made 0)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Excellent LFD and </a:t>
            </a:r>
            <a:r>
              <a:rPr lang="en-US" sz="2400" dirty="0" err="1" smtClean="0">
                <a:solidFill>
                  <a:srgbClr val="0070C0"/>
                </a:solidFill>
              </a:rPr>
              <a:t>microphonic</a:t>
            </a:r>
            <a:r>
              <a:rPr lang="en-US" sz="2400" dirty="0" smtClean="0">
                <a:solidFill>
                  <a:srgbClr val="0070C0"/>
                </a:solidFill>
              </a:rPr>
              <a:t> control is needed.</a:t>
            </a:r>
          </a:p>
          <a:p>
            <a:r>
              <a:rPr lang="en-US" sz="2400" dirty="0" smtClean="0"/>
              <a:t>Strategies used in </a:t>
            </a:r>
            <a:r>
              <a:rPr lang="en-US" sz="2400" smtClean="0"/>
              <a:t>simulations show good </a:t>
            </a:r>
            <a:r>
              <a:rPr lang="en-US" sz="2400" dirty="0" smtClean="0"/>
              <a:t>results but do not provide a robust solution for individual cavities.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4518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20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Longitudinal dynamics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124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An ion/proton LINAC is designed for the synchronous particle which should remain in synchronism with the accelerating fields.</a:t>
            </a:r>
          </a:p>
          <a:p>
            <a:r>
              <a:rPr lang="en-US" sz="2200" dirty="0" smtClean="0"/>
              <a:t>At non relativistic velocities other particles in the bunch will experience phase oscillations around the sync phase.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At 3-8 </a:t>
            </a:r>
            <a:r>
              <a:rPr lang="en-US" sz="2000" dirty="0" err="1" smtClean="0">
                <a:solidFill>
                  <a:srgbClr val="0070C0"/>
                </a:solidFill>
              </a:rPr>
              <a:t>GeV</a:t>
            </a:r>
            <a:r>
              <a:rPr lang="en-US" sz="2000" dirty="0" smtClean="0">
                <a:solidFill>
                  <a:srgbClr val="0070C0"/>
                </a:solidFill>
              </a:rPr>
              <a:t> the </a:t>
            </a:r>
            <a:r>
              <a:rPr lang="el-GR" sz="2000" dirty="0" smtClean="0">
                <a:solidFill>
                  <a:srgbClr val="0070C0"/>
                </a:solidFill>
              </a:rPr>
              <a:t>β</a:t>
            </a:r>
            <a:r>
              <a:rPr lang="en-US" sz="2000" baseline="-25000" dirty="0" smtClean="0">
                <a:solidFill>
                  <a:srgbClr val="0070C0"/>
                </a:solidFill>
              </a:rPr>
              <a:t>b</a:t>
            </a:r>
            <a:r>
              <a:rPr lang="en-US" sz="2000" dirty="0" smtClean="0">
                <a:solidFill>
                  <a:srgbClr val="0070C0"/>
                </a:solidFill>
              </a:rPr>
              <a:t> &gt; 0.97 so oscillations are slow (more on a later slide).</a:t>
            </a:r>
          </a:p>
          <a:p>
            <a:r>
              <a:rPr lang="en-US" sz="2200" dirty="0" smtClean="0"/>
              <a:t>Longitudinal focusing is provided by proper choice of the beam phase relative to the RF field.</a:t>
            </a:r>
            <a:endParaRPr lang="en-US" sz="2200" dirty="0"/>
          </a:p>
        </p:txBody>
      </p:sp>
      <p:sp>
        <p:nvSpPr>
          <p:cNvPr id="5" name="Freeform 4"/>
          <p:cNvSpPr/>
          <p:nvPr/>
        </p:nvSpPr>
        <p:spPr>
          <a:xfrm>
            <a:off x="1429732" y="4704752"/>
            <a:ext cx="1395167" cy="829559"/>
          </a:xfrm>
          <a:custGeom>
            <a:avLst/>
            <a:gdLst>
              <a:gd name="connsiteX0" fmla="*/ 0 w 1395167"/>
              <a:gd name="connsiteY0" fmla="*/ 829559 h 829559"/>
              <a:gd name="connsiteX1" fmla="*/ 707010 w 1395167"/>
              <a:gd name="connsiteY1" fmla="*/ 0 h 829559"/>
              <a:gd name="connsiteX2" fmla="*/ 1395167 w 1395167"/>
              <a:gd name="connsiteY2" fmla="*/ 829559 h 82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5167" h="829559">
                <a:moveTo>
                  <a:pt x="0" y="829559"/>
                </a:moveTo>
                <a:cubicBezTo>
                  <a:pt x="237241" y="414779"/>
                  <a:pt x="474482" y="0"/>
                  <a:pt x="707010" y="0"/>
                </a:cubicBezTo>
                <a:cubicBezTo>
                  <a:pt x="939538" y="0"/>
                  <a:pt x="1167352" y="414779"/>
                  <a:pt x="1395167" y="8295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 flipV="1">
            <a:off x="2795833" y="5494247"/>
            <a:ext cx="1395167" cy="829559"/>
          </a:xfrm>
          <a:custGeom>
            <a:avLst/>
            <a:gdLst>
              <a:gd name="connsiteX0" fmla="*/ 0 w 1395167"/>
              <a:gd name="connsiteY0" fmla="*/ 829559 h 829559"/>
              <a:gd name="connsiteX1" fmla="*/ 707010 w 1395167"/>
              <a:gd name="connsiteY1" fmla="*/ 0 h 829559"/>
              <a:gd name="connsiteX2" fmla="*/ 1395167 w 1395167"/>
              <a:gd name="connsiteY2" fmla="*/ 829559 h 82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95167" h="829559">
                <a:moveTo>
                  <a:pt x="0" y="829559"/>
                </a:moveTo>
                <a:cubicBezTo>
                  <a:pt x="237241" y="414779"/>
                  <a:pt x="474482" y="0"/>
                  <a:pt x="707010" y="0"/>
                </a:cubicBezTo>
                <a:cubicBezTo>
                  <a:pt x="939538" y="0"/>
                  <a:pt x="1167352" y="414779"/>
                  <a:pt x="1395167" y="829559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0" y="5485606"/>
            <a:ext cx="327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66303" y="5371703"/>
            <a:ext cx="2362200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1746885" y="4940776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621155" y="5121751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880235" y="4778851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4191000"/>
            <a:ext cx="1086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Late particle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647406"/>
            <a:ext cx="1336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Sync particle </a:t>
            </a:r>
            <a:r>
              <a:rPr lang="el-GR" sz="1400" dirty="0" smtClean="0"/>
              <a:t>φ</a:t>
            </a:r>
            <a:r>
              <a:rPr lang="en-US" sz="1400" baseline="-25000" dirty="0" smtClean="0"/>
              <a:t>s</a:t>
            </a:r>
            <a:endParaRPr lang="en-US" sz="14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025429"/>
            <a:ext cx="11355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Early particle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00200" y="4876006"/>
            <a:ext cx="152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371600" y="5180806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1866900" y="4533106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267200" y="51816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43000" y="419100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0</a:t>
            </a:r>
            <a:endParaRPr lang="en-US" baseline="-25000" dirty="0"/>
          </a:p>
        </p:txBody>
      </p:sp>
      <p:pic>
        <p:nvPicPr>
          <p:cNvPr id="19" name="Picture 18" descr="Cavity_with_beam_loa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930" y="4503420"/>
            <a:ext cx="4521798" cy="197358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81600" y="4114800"/>
            <a:ext cx="3434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Convention: </a:t>
            </a:r>
            <a:r>
              <a:rPr lang="en-US" sz="1400" b="1" dirty="0" err="1" smtClean="0">
                <a:solidFill>
                  <a:srgbClr val="7030A0"/>
                </a:solidFill>
              </a:rPr>
              <a:t>Ib</a:t>
            </a:r>
            <a:r>
              <a:rPr lang="en-US" sz="1400" b="1" dirty="0" smtClean="0">
                <a:solidFill>
                  <a:srgbClr val="7030A0"/>
                </a:solidFill>
              </a:rPr>
              <a:t> phase =-180˚, RF phase =10˚</a:t>
            </a:r>
            <a:endParaRPr lang="en-US" sz="1400" b="1" dirty="0">
              <a:solidFill>
                <a:srgbClr val="7030A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5777866" y="5492115"/>
            <a:ext cx="428627" cy="380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206490" y="5322570"/>
            <a:ext cx="864870" cy="17145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6764656" y="5433060"/>
            <a:ext cx="114301" cy="3811"/>
          </a:xfrm>
          <a:prstGeom prst="straightConnector1">
            <a:avLst/>
          </a:prstGeom>
          <a:ln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3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Hamiltonian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868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longitudinal dynamics can be described by a Hamiltonian system in terms of kinetic and potential energy:</a:t>
            </a:r>
            <a:endParaRPr lang="en-US" sz="20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9525" y="1905000"/>
            <a:ext cx="1417638" cy="342900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9525" y="2438400"/>
            <a:ext cx="639763" cy="342900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3325" y="3048000"/>
            <a:ext cx="1920875" cy="358775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81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1127125" y="1828800"/>
            <a:ext cx="76200" cy="9906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scan00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056" y="1600200"/>
            <a:ext cx="2904744" cy="4227576"/>
          </a:xfrm>
          <a:prstGeom prst="rect">
            <a:avLst/>
          </a:prstGeom>
        </p:spPr>
      </p:pic>
      <p:sp>
        <p:nvSpPr>
          <p:cNvPr id="25" name="Left Brace 24"/>
          <p:cNvSpPr/>
          <p:nvPr/>
        </p:nvSpPr>
        <p:spPr>
          <a:xfrm rot="16200000">
            <a:off x="2498725" y="2895599"/>
            <a:ext cx="76200" cy="11430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16200000">
            <a:off x="1584325" y="3276600"/>
            <a:ext cx="76200" cy="3810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79525" y="3581400"/>
            <a:ext cx="643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Kinetic </a:t>
            </a:r>
          </a:p>
          <a:p>
            <a:r>
              <a:rPr lang="en-US" sz="1200" dirty="0" smtClean="0"/>
              <a:t>Energy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2193925" y="3581400"/>
            <a:ext cx="779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Potential </a:t>
            </a:r>
          </a:p>
          <a:p>
            <a:r>
              <a:rPr lang="en-US" sz="1200" dirty="0" smtClean="0"/>
              <a:t>Energy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52400" y="2129135"/>
            <a:ext cx="94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Hamiltonian</a:t>
            </a:r>
          </a:p>
          <a:p>
            <a:r>
              <a:rPr lang="en-US" sz="1200" dirty="0" smtClean="0"/>
              <a:t>System H</a:t>
            </a:r>
            <a:r>
              <a:rPr lang="el-GR" sz="1200" baseline="-25000" dirty="0" smtClean="0"/>
              <a:t>φ</a:t>
            </a:r>
            <a:endParaRPr lang="en-US" sz="1200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81001" y="5410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bucket has a stable region defined by -</a:t>
            </a:r>
            <a:r>
              <a:rPr lang="el-GR" sz="1400" dirty="0" smtClean="0"/>
              <a:t>φ</a:t>
            </a:r>
            <a:r>
              <a:rPr lang="en-US" sz="1400" baseline="-25000" dirty="0" smtClean="0"/>
              <a:t>S</a:t>
            </a:r>
            <a:r>
              <a:rPr lang="en-US" sz="1400" dirty="0" smtClean="0"/>
              <a:t> and </a:t>
            </a:r>
            <a:r>
              <a:rPr lang="el-GR" sz="1400" dirty="0" smtClean="0"/>
              <a:t>φ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. </a:t>
            </a:r>
            <a:r>
              <a:rPr lang="el-GR" sz="1400" dirty="0" smtClean="0"/>
              <a:t>φ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≈ 2</a:t>
            </a:r>
            <a:r>
              <a:rPr lang="el-GR" sz="1400" dirty="0" smtClean="0"/>
              <a:t>φ</a:t>
            </a:r>
            <a:r>
              <a:rPr lang="en-US" sz="1400" baseline="-25000" dirty="0" smtClean="0"/>
              <a:t>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81000" y="42672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and B are constants for each particular cavity, but they change cavity to cavity because A is a function of </a:t>
            </a:r>
            <a:r>
              <a:rPr lang="el-GR" sz="1400" dirty="0" smtClean="0"/>
              <a:t>β</a:t>
            </a:r>
            <a:r>
              <a:rPr lang="en-US" sz="1400" baseline="-25000" dirty="0" smtClean="0"/>
              <a:t>S</a:t>
            </a:r>
            <a:r>
              <a:rPr lang="en-US" sz="1400" dirty="0" smtClean="0"/>
              <a:t> and </a:t>
            </a:r>
            <a:r>
              <a:rPr lang="el-GR" sz="1400" dirty="0" smtClean="0"/>
              <a:t>γ</a:t>
            </a:r>
            <a:r>
              <a:rPr lang="en-US" sz="1400" baseline="-25000" dirty="0" smtClean="0"/>
              <a:t>S</a:t>
            </a:r>
            <a:r>
              <a:rPr lang="en-US" sz="1400" dirty="0" smtClean="0"/>
              <a:t>. B is a function of E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 and TTF.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33400" y="6172200"/>
            <a:ext cx="1718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maximum </a:t>
            </a:r>
            <a:r>
              <a:rPr lang="el-GR" sz="1400" dirty="0" smtClean="0"/>
              <a:t>Δ</a:t>
            </a:r>
            <a:r>
              <a:rPr lang="en-US" sz="1400" dirty="0" smtClean="0"/>
              <a:t>W is </a:t>
            </a:r>
            <a:endParaRPr lang="en-US" sz="1400" dirty="0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6019800"/>
            <a:ext cx="1973263" cy="517525"/>
          </a:xfrm>
          <a:prstGeom prst="rect">
            <a:avLst/>
          </a:prstGeom>
          <a:noFill/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0" y="974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2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Initial bunch pattern</a:t>
            </a:r>
            <a:endParaRPr lang="en-US" sz="3200" dirty="0"/>
          </a:p>
        </p:txBody>
      </p:sp>
      <p:pic>
        <p:nvPicPr>
          <p:cNvPr id="7" name="Picture 6" descr="initial bunch pattern 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905000"/>
            <a:ext cx="4071064" cy="2948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5410200"/>
            <a:ext cx="836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73 </a:t>
            </a:r>
            <a:r>
              <a:rPr lang="en-US" dirty="0" err="1" smtClean="0"/>
              <a:t>macroparticles</a:t>
            </a:r>
            <a:endParaRPr lang="en-US" dirty="0" smtClean="0"/>
          </a:p>
          <a:p>
            <a:r>
              <a:rPr lang="en-US" dirty="0" smtClean="0"/>
              <a:t>Total number of particles: 6.24 10</a:t>
            </a:r>
            <a:r>
              <a:rPr lang="en-US" baseline="30000" dirty="0" smtClean="0"/>
              <a:t>12</a:t>
            </a:r>
            <a:r>
              <a:rPr lang="en-US" dirty="0" smtClean="0"/>
              <a:t> per </a:t>
            </a:r>
            <a:r>
              <a:rPr lang="en-US" dirty="0" err="1" smtClean="0"/>
              <a:t>mA</a:t>
            </a:r>
            <a:r>
              <a:rPr lang="en-US" dirty="0" smtClean="0"/>
              <a:t> of current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96587" y="1752600"/>
            <a:ext cx="4313491" cy="3124200"/>
            <a:chOff x="196587" y="1752600"/>
            <a:chExt cx="4313491" cy="3124200"/>
          </a:xfrm>
        </p:grpSpPr>
        <p:pic>
          <p:nvPicPr>
            <p:cNvPr id="6" name="Picture 5" descr="initial bunch patter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587" y="1752600"/>
              <a:ext cx="4313491" cy="31242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703070" y="2274570"/>
              <a:ext cx="53340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 smtClean="0"/>
                <a:t>2ps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752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Synchronous bunch simulations</a:t>
            </a:r>
            <a:endParaRPr lang="en-US" sz="2800" dirty="0"/>
          </a:p>
        </p:txBody>
      </p:sp>
      <p:pic>
        <p:nvPicPr>
          <p:cNvPr id="4" name="Picture 3" descr="sync_bunch_E_g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85800"/>
            <a:ext cx="4114800" cy="2759983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952396"/>
              </p:ext>
            </p:extLst>
          </p:nvPr>
        </p:nvGraphicFramePr>
        <p:xfrm>
          <a:off x="4191000" y="1371601"/>
          <a:ext cx="35448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4" imgW="2806560" imgH="241200" progId="Equation.3">
                  <p:embed/>
                </p:oleObj>
              </mc:Choice>
              <mc:Fallback>
                <p:oleObj name="Equation" r:id="rId4" imgW="280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371601"/>
                        <a:ext cx="3544888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06875" y="914401"/>
            <a:ext cx="322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Synchronous bunch energy gain: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06876" y="1905001"/>
            <a:ext cx="394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ynchronous </a:t>
            </a:r>
            <a:r>
              <a:rPr lang="en-US" dirty="0" smtClean="0"/>
              <a:t>particle the energy </a:t>
            </a:r>
            <a:r>
              <a:rPr lang="en-US" dirty="0" smtClean="0"/>
              <a:t>gain:</a:t>
            </a:r>
            <a:endParaRPr lang="en-US" dirty="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038644"/>
              </p:ext>
            </p:extLst>
          </p:nvPr>
        </p:nvGraphicFramePr>
        <p:xfrm>
          <a:off x="4491038" y="2339421"/>
          <a:ext cx="30956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6" imgW="2450880" imgH="431640" progId="Equation.3">
                  <p:embed/>
                </p:oleObj>
              </mc:Choice>
              <mc:Fallback>
                <p:oleObj name="Equation" r:id="rId6" imgW="2450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2339421"/>
                        <a:ext cx="3095625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0" y="2530734"/>
            <a:ext cx="14611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φ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=-10 degrees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4343400" y="3886200"/>
            <a:ext cx="3657600" cy="1143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ync_buch_phases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3865140"/>
            <a:ext cx="3670969" cy="291666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747169" y="5105400"/>
            <a:ext cx="4863431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3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small amplitude oscillation frequency is 1.24 MHz (i.e. 0.8µs period). The oscillation frequency slows down as energy increases.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910838"/>
              </p:ext>
            </p:extLst>
          </p:nvPr>
        </p:nvGraphicFramePr>
        <p:xfrm>
          <a:off x="4648200" y="4038600"/>
          <a:ext cx="2819400" cy="84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9" imgW="1612800" imgH="482400" progId="Equation.3">
                  <p:embed/>
                </p:oleObj>
              </mc:Choice>
              <mc:Fallback>
                <p:oleObj name="Equation" r:id="rId9" imgW="1612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38600"/>
                        <a:ext cx="2819400" cy="8438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533400" y="6236732"/>
            <a:ext cx="2483184" cy="0"/>
          </a:xfrm>
          <a:prstGeom prst="straightConnector1">
            <a:avLst/>
          </a:prstGeom>
          <a:ln w="19050">
            <a:prstDash val="lg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05000" y="58674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~1µs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7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dirty="0" smtClean="0"/>
              <a:t>3-8 </a:t>
            </a:r>
            <a:r>
              <a:rPr lang="en-US" sz="3200" dirty="0" err="1" smtClean="0"/>
              <a:t>GeV</a:t>
            </a:r>
            <a:r>
              <a:rPr lang="en-US" sz="3200" dirty="0" smtClean="0"/>
              <a:t> pulsed LINAC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8229600" cy="495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dirty="0" smtClean="0"/>
              <a:t>Requirements: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16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Average g</a:t>
            </a:r>
            <a:r>
              <a:rPr lang="en-US" sz="2000" b="1" dirty="0" smtClean="0">
                <a:solidFill>
                  <a:srgbClr val="7030A0"/>
                </a:solidFill>
              </a:rPr>
              <a:t>radient </a:t>
            </a:r>
            <a:r>
              <a:rPr lang="en-US" sz="2000" b="1" dirty="0" smtClean="0">
                <a:solidFill>
                  <a:srgbClr val="7030A0"/>
                </a:solidFill>
              </a:rPr>
              <a:t>amplitude 25 MV/m.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13 RF Stations: 2 </a:t>
            </a:r>
            <a:r>
              <a:rPr lang="en-US" sz="2000" b="1" dirty="0" err="1" smtClean="0">
                <a:solidFill>
                  <a:srgbClr val="7030A0"/>
                </a:solidFill>
              </a:rPr>
              <a:t>cryomodules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and 16 </a:t>
            </a:r>
            <a:r>
              <a:rPr lang="en-US" sz="2000" b="1" dirty="0" smtClean="0">
                <a:solidFill>
                  <a:srgbClr val="7030A0"/>
                </a:solidFill>
              </a:rPr>
              <a:t>cavities/RF ST.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Total Energy gain ~5 </a:t>
            </a:r>
            <a:r>
              <a:rPr lang="en-US" sz="2000" b="1" dirty="0" err="1" smtClean="0">
                <a:solidFill>
                  <a:srgbClr val="7030A0"/>
                </a:solidFill>
              </a:rPr>
              <a:t>GeV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Beam current: 1 </a:t>
            </a:r>
            <a:r>
              <a:rPr lang="en-US" sz="2000" b="1" dirty="0" err="1" smtClean="0">
                <a:solidFill>
                  <a:srgbClr val="7030A0"/>
                </a:solidFill>
              </a:rPr>
              <a:t>mA</a:t>
            </a:r>
            <a:r>
              <a:rPr lang="en-US" sz="2000" b="1" dirty="0" smtClean="0">
                <a:solidFill>
                  <a:srgbClr val="7030A0"/>
                </a:solidFill>
              </a:rPr>
              <a:t>   (try also 2 </a:t>
            </a:r>
            <a:r>
              <a:rPr lang="en-US" sz="2000" b="1" dirty="0" err="1" smtClean="0">
                <a:solidFill>
                  <a:srgbClr val="7030A0"/>
                </a:solidFill>
              </a:rPr>
              <a:t>mA</a:t>
            </a:r>
            <a:r>
              <a:rPr lang="en-US" sz="2000" b="1" dirty="0" smtClean="0">
                <a:solidFill>
                  <a:srgbClr val="7030A0"/>
                </a:solidFill>
              </a:rPr>
              <a:t>).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Beam phase: -10 degrees.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RF pulse: 4.3 ms flattop. (try also 20 or 30 ms).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Fill Time: </a:t>
            </a:r>
            <a:r>
              <a:rPr lang="en-US" sz="2000" b="1" dirty="0" smtClean="0">
                <a:solidFill>
                  <a:srgbClr val="7030A0"/>
                </a:solidFill>
              </a:rPr>
              <a:t>2.4 and 4.2 </a:t>
            </a:r>
            <a:r>
              <a:rPr lang="en-US" sz="2000" b="1" dirty="0" err="1" smtClean="0">
                <a:solidFill>
                  <a:srgbClr val="7030A0"/>
                </a:solidFill>
              </a:rPr>
              <a:t>ms.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7030A0"/>
                </a:solidFill>
              </a:rPr>
              <a:t>Qload</a:t>
            </a:r>
            <a:r>
              <a:rPr lang="en-US" sz="2000" b="1" dirty="0" smtClean="0">
                <a:solidFill>
                  <a:srgbClr val="7030A0"/>
                </a:solidFill>
              </a:rPr>
              <a:t>: max=1e7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NOTE: The </a:t>
            </a:r>
            <a:r>
              <a:rPr lang="en-US" sz="2000" b="1" dirty="0" err="1" smtClean="0">
                <a:solidFill>
                  <a:srgbClr val="FF0000"/>
                </a:solidFill>
              </a:rPr>
              <a:t>Ql</a:t>
            </a:r>
            <a:r>
              <a:rPr lang="en-US" sz="2000" b="1" dirty="0" smtClean="0">
                <a:solidFill>
                  <a:srgbClr val="FF0000"/>
                </a:solidFill>
              </a:rPr>
              <a:t> for a matched cavity at 25MV, </a:t>
            </a:r>
            <a:r>
              <a:rPr lang="en-US" sz="2000" b="1" dirty="0" err="1">
                <a:solidFill>
                  <a:srgbClr val="FF0000"/>
                </a:solidFill>
              </a:rPr>
              <a:t>I</a:t>
            </a:r>
            <a:r>
              <a:rPr lang="en-US" sz="2000" b="1" baseline="-25000" dirty="0" err="1">
                <a:solidFill>
                  <a:srgbClr val="FF0000"/>
                </a:solidFill>
              </a:rPr>
              <a:t>b</a:t>
            </a:r>
            <a:r>
              <a:rPr lang="en-US" sz="2000" b="1" dirty="0">
                <a:solidFill>
                  <a:srgbClr val="FF0000"/>
                </a:solidFill>
              </a:rPr>
              <a:t>=1mA and (R/</a:t>
            </a:r>
            <a:r>
              <a:rPr lang="en-US" sz="2000" b="1" dirty="0" err="1">
                <a:solidFill>
                  <a:srgbClr val="FF0000"/>
                </a:solidFill>
              </a:rPr>
              <a:t>Qo</a:t>
            </a:r>
            <a:r>
              <a:rPr lang="en-US" sz="2000" b="1" dirty="0">
                <a:solidFill>
                  <a:srgbClr val="FF0000"/>
                </a:solidFill>
              </a:rPr>
              <a:t>)=1036</a:t>
            </a:r>
            <a:r>
              <a:rPr lang="el-GR" sz="2000" b="1" dirty="0">
                <a:solidFill>
                  <a:srgbClr val="FF0000"/>
                </a:solidFill>
              </a:rPr>
              <a:t>Ω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is </a:t>
            </a:r>
            <a:r>
              <a:rPr lang="en-US" sz="2000" b="1" dirty="0" err="1">
                <a:solidFill>
                  <a:srgbClr val="FF0000"/>
                </a:solidFill>
              </a:rPr>
              <a:t>is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2.5e7 =&gt; </a:t>
            </a:r>
            <a:r>
              <a:rPr lang="en-US" sz="2000" b="1" dirty="0">
                <a:solidFill>
                  <a:srgbClr val="FF0000"/>
                </a:solidFill>
              </a:rPr>
              <a:t>BW</a:t>
            </a:r>
            <a:r>
              <a:rPr lang="en-US" sz="2000" b="1" baseline="-25000" dirty="0">
                <a:solidFill>
                  <a:srgbClr val="FF0000"/>
                </a:solidFill>
              </a:rPr>
              <a:t>1/2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=26Hz. Too small to deal with LFD and </a:t>
            </a:r>
            <a:r>
              <a:rPr lang="en-US" sz="2000" b="1" dirty="0" err="1" smtClean="0">
                <a:solidFill>
                  <a:srgbClr val="FF0000"/>
                </a:solidFill>
              </a:rPr>
              <a:t>microphonics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R/Q=1036 Ohm/cav.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16 cavities/</a:t>
            </a:r>
            <a:r>
              <a:rPr lang="en-US" sz="2000" b="1" dirty="0" err="1" smtClean="0">
                <a:solidFill>
                  <a:srgbClr val="7030A0"/>
                </a:solidFill>
              </a:rPr>
              <a:t>kly</a:t>
            </a:r>
            <a:r>
              <a:rPr lang="en-US" sz="2000" b="1" dirty="0" smtClean="0">
                <a:solidFill>
                  <a:srgbClr val="7030A0"/>
                </a:solidFill>
              </a:rPr>
              <a:t> and 32 cavities/</a:t>
            </a:r>
            <a:r>
              <a:rPr lang="en-US" sz="2000" b="1" dirty="0" err="1" smtClean="0">
                <a:solidFill>
                  <a:srgbClr val="7030A0"/>
                </a:solidFill>
              </a:rPr>
              <a:t>kly</a:t>
            </a:r>
            <a:r>
              <a:rPr lang="en-US" sz="2000" b="1" dirty="0" smtClean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3872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lvl="0"/>
            <a:r>
              <a:rPr lang="en-US" sz="3200" dirty="0"/>
              <a:t>3-8 </a:t>
            </a:r>
            <a:r>
              <a:rPr lang="en-US" sz="3200" dirty="0" err="1"/>
              <a:t>GeV</a:t>
            </a:r>
            <a:r>
              <a:rPr lang="en-US" sz="3200" dirty="0"/>
              <a:t> pulsed </a:t>
            </a:r>
            <a:r>
              <a:rPr lang="en-US" sz="3200" dirty="0" smtClean="0"/>
              <a:t>LINAC: </a:t>
            </a:r>
            <a:r>
              <a:rPr lang="en-US" sz="3200" dirty="0" smtClean="0"/>
              <a:t>Major </a:t>
            </a:r>
            <a:r>
              <a:rPr lang="en-US" sz="3200" dirty="0" smtClean="0"/>
              <a:t>concerns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10600" cy="5715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Only VS is regulated (flat), individual cavity gradients tilt (A &amp; </a:t>
            </a:r>
            <a:r>
              <a:rPr lang="el-GR" sz="2400" dirty="0" smtClean="0"/>
              <a:t>φ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Non constant beam en</a:t>
            </a:r>
            <a:r>
              <a:rPr lang="en-US" sz="2000" dirty="0" smtClean="0"/>
              <a:t>ergy gain along bunch train.</a:t>
            </a:r>
            <a:endParaRPr lang="en-US" sz="2000" dirty="0" smtClean="0"/>
          </a:p>
          <a:p>
            <a:pPr lvl="1"/>
            <a:r>
              <a:rPr lang="en-US" sz="2000" dirty="0" smtClean="0"/>
              <a:t>Potential </a:t>
            </a:r>
            <a:r>
              <a:rPr lang="en-US" sz="2000" dirty="0" err="1" smtClean="0"/>
              <a:t>emmitance</a:t>
            </a:r>
            <a:r>
              <a:rPr lang="en-US" sz="2000" dirty="0" smtClean="0"/>
              <a:t> </a:t>
            </a:r>
            <a:r>
              <a:rPr lang="en-US" sz="2000" dirty="0" smtClean="0"/>
              <a:t>grow and beam loss due to tilts in amplitudes and </a:t>
            </a:r>
            <a:r>
              <a:rPr lang="en-US" sz="2000" dirty="0" smtClean="0"/>
              <a:t>phases.</a:t>
            </a:r>
          </a:p>
          <a:p>
            <a:pPr lvl="1"/>
            <a:r>
              <a:rPr lang="en-US" sz="2000" dirty="0" smtClean="0"/>
              <a:t>How do we fix cavity tilts?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LFD: peak to peak detuning, in particular for long pulses.</a:t>
            </a:r>
          </a:p>
          <a:p>
            <a:pPr lvl="1"/>
            <a:r>
              <a:rPr lang="en-US" sz="2000" dirty="0" smtClean="0"/>
              <a:t>Impact of fill time in LFD.</a:t>
            </a:r>
          </a:p>
          <a:p>
            <a:pPr lvl="1"/>
            <a:r>
              <a:rPr lang="en-US" sz="2000" dirty="0" smtClean="0"/>
              <a:t>Active compensation or stiffer mechanical systems?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Gradient spread.</a:t>
            </a:r>
          </a:p>
          <a:p>
            <a:pPr lvl="1"/>
            <a:r>
              <a:rPr lang="en-US" sz="2000" dirty="0" smtClean="0"/>
              <a:t>Reduce gradient spread or minimize impact.</a:t>
            </a:r>
            <a:endParaRPr lang="en-US" sz="2000" dirty="0" smtClean="0"/>
          </a:p>
          <a:p>
            <a:pPr lvl="1"/>
            <a:r>
              <a:rPr lang="en-US" sz="2000" dirty="0" smtClean="0"/>
              <a:t>Find optimum </a:t>
            </a:r>
            <a:r>
              <a:rPr lang="en-US" sz="2000" dirty="0" smtClean="0"/>
              <a:t>QL for a given </a:t>
            </a:r>
            <a:r>
              <a:rPr lang="en-US" sz="2000" dirty="0" smtClean="0"/>
              <a:t>gradient spread.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Bringing up the LINAC</a:t>
            </a:r>
            <a:endParaRPr lang="en-US" sz="2400" dirty="0"/>
          </a:p>
          <a:p>
            <a:pPr lvl="1"/>
            <a:r>
              <a:rPr lang="en-US" sz="2000" dirty="0" smtClean="0"/>
              <a:t>How much gradient overhead is needed to go from </a:t>
            </a:r>
            <a:r>
              <a:rPr lang="en-US" sz="2000" dirty="0" err="1" smtClean="0"/>
              <a:t>Ib</a:t>
            </a:r>
            <a:r>
              <a:rPr lang="en-US" sz="2000" dirty="0" smtClean="0"/>
              <a:t>=0 to </a:t>
            </a:r>
            <a:r>
              <a:rPr lang="en-US" sz="2000" dirty="0" err="1" smtClean="0"/>
              <a:t>Ib</a:t>
            </a:r>
            <a:r>
              <a:rPr lang="en-US" sz="2000" dirty="0" smtClean="0"/>
              <a:t>=max?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0939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600200" y="5562600"/>
            <a:ext cx="7239000" cy="9906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48736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Other RF issues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52600" y="838200"/>
            <a:ext cx="6858000" cy="45720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DESY-FLASH ACC6 &amp; ACC&amp; reach 25MV </a:t>
            </a:r>
            <a:r>
              <a:rPr lang="en-US" dirty="0" smtClean="0"/>
              <a:t>on average </a:t>
            </a:r>
            <a:r>
              <a:rPr lang="en-US" dirty="0" smtClean="0"/>
              <a:t>with 20% &amp; 10% spread respectively.</a:t>
            </a:r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Fix RF distribution.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And equal power distribution: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Operate all cavities below the lowest quenching limit of all cavities in the RF station</a:t>
            </a:r>
            <a:r>
              <a:rPr lang="en-US" dirty="0" smtClean="0"/>
              <a:t>. Loose 20% gradient.</a:t>
            </a:r>
            <a:endParaRPr lang="en-US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Proportional power distribution: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Cavities operated at different gradients to achieve desired VS.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Flattop tilts. They get worse for longer flattops.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Fix couplers.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Can be optimized for a single beam loading condition.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Tilts for all other beam loading conditions.</a:t>
            </a:r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Cavity tilts.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Cavity tilts and </a:t>
            </a:r>
            <a:r>
              <a:rPr lang="en-US" dirty="0" err="1" smtClean="0"/>
              <a:t>cryomodule</a:t>
            </a:r>
            <a:r>
              <a:rPr lang="en-US" dirty="0" smtClean="0"/>
              <a:t> misalignment generate </a:t>
            </a:r>
            <a:r>
              <a:rPr lang="en-US" dirty="0" smtClean="0"/>
              <a:t>orbit errors.</a:t>
            </a:r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Beam OFF, beam ON.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Tilt slopes are a function of gradient distribution in the RF station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316"/>
              </p:ext>
            </p:extLst>
          </p:nvPr>
        </p:nvGraphicFramePr>
        <p:xfrm>
          <a:off x="381000" y="1333500"/>
          <a:ext cx="838200" cy="4914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</a:tblGrid>
              <a:tr h="17667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ACC6 (MV)</a:t>
                      </a:r>
                      <a:endParaRPr lang="en-US" sz="14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29.77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30.81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28.63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28.18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17.84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18.36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22.45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22.23</a:t>
                      </a:r>
                    </a:p>
                    <a:p>
                      <a:pPr algn="ctr" fontAlgn="b"/>
                      <a:r>
                        <a:rPr lang="en-US" sz="1400" b="1" i="0" u="none" strike="noStrike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Avg</a:t>
                      </a:r>
                      <a:r>
                        <a:rPr lang="en-US" sz="1400" b="1" i="0" u="none" strike="noStrike" dirty="0" smtClean="0">
                          <a:solidFill>
                            <a:srgbClr val="FF0000"/>
                          </a:solidFill>
                          <a:latin typeface="+mj-lt"/>
                        </a:rPr>
                        <a:t>=24.8</a:t>
                      </a:r>
                    </a:p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ACC7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26.56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26.56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27.47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27.47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32.05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32.05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23.81</a:t>
                      </a:r>
                    </a:p>
                  </a:txBody>
                  <a:tcPr marL="7620" marR="7620" marT="7620" marB="0" anchor="b"/>
                </a:tc>
              </a:tr>
              <a:tr h="1766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23.81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Avg</a:t>
                      </a:r>
                      <a:r>
                        <a:rPr lang="en-US" sz="14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=27.5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5817513"/>
            <a:ext cx="678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State of the art for cavity spread around 25 MV is ~10%</a:t>
            </a:r>
            <a:endParaRPr lang="en-US" sz="2200" b="1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835" y="609600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DESY</a:t>
            </a:r>
          </a:p>
          <a:p>
            <a:r>
              <a:rPr lang="en-US" dirty="0" smtClean="0"/>
              <a:t>FLASH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938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6631</TotalTime>
  <Words>1730</Words>
  <Application>Microsoft Office PowerPoint</Application>
  <PresentationFormat>On-screen Show (4:3)</PresentationFormat>
  <Paragraphs>205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Equation</vt:lpstr>
      <vt:lpstr>Microsoft Equation 3.0</vt:lpstr>
      <vt:lpstr>Longitudinal dynamic analysis for Project X LINACs</vt:lpstr>
      <vt:lpstr>Project X layout</vt:lpstr>
      <vt:lpstr>Longitudinal dynamics</vt:lpstr>
      <vt:lpstr>Hamiltonian system</vt:lpstr>
      <vt:lpstr>Initial bunch pattern</vt:lpstr>
      <vt:lpstr>Synchronous bunch simulations</vt:lpstr>
      <vt:lpstr>PowerPoint Presentation</vt:lpstr>
      <vt:lpstr>3-8 GeV pulsed LINAC: Major concerns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Cavities Using a Single 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attention!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Longitudinal dynamic analysis for the 3-8 GeV pulsed LINAC</dc:title>
  <dc:creator>Gustavo I. Cancelo x8762 08199N</dc:creator>
  <cp:lastModifiedBy>Gustavo I. Cancelo x8762 08199N</cp:lastModifiedBy>
  <cp:revision>40</cp:revision>
  <dcterms:created xsi:type="dcterms:W3CDTF">2011-10-14T21:17:43Z</dcterms:created>
  <dcterms:modified xsi:type="dcterms:W3CDTF">2011-10-20T07:08:52Z</dcterms:modified>
</cp:coreProperties>
</file>