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234" r:id="rId4"/>
    <p:sldMasterId id="2147484968" r:id="rId5"/>
    <p:sldMasterId id="2147485226" r:id="rId6"/>
    <p:sldMasterId id="2147485254" r:id="rId7"/>
    <p:sldMasterId id="2147485289" r:id="rId8"/>
    <p:sldMasterId id="2147485344" r:id="rId9"/>
    <p:sldMasterId id="2147485359" r:id="rId10"/>
    <p:sldMasterId id="2147485374" r:id="rId11"/>
    <p:sldMasterId id="2147485390" r:id="rId12"/>
    <p:sldMasterId id="2147485414" r:id="rId13"/>
  </p:sldMasterIdLst>
  <p:notesMasterIdLst>
    <p:notesMasterId r:id="rId32"/>
  </p:notesMasterIdLst>
  <p:handoutMasterIdLst>
    <p:handoutMasterId r:id="rId33"/>
  </p:handoutMasterIdLst>
  <p:sldIdLst>
    <p:sldId id="895" r:id="rId14"/>
    <p:sldId id="896" r:id="rId15"/>
    <p:sldId id="863" r:id="rId16"/>
    <p:sldId id="860" r:id="rId17"/>
    <p:sldId id="861" r:id="rId18"/>
    <p:sldId id="881" r:id="rId19"/>
    <p:sldId id="862" r:id="rId20"/>
    <p:sldId id="865" r:id="rId21"/>
    <p:sldId id="880" r:id="rId22"/>
    <p:sldId id="898" r:id="rId23"/>
    <p:sldId id="897" r:id="rId24"/>
    <p:sldId id="902" r:id="rId25"/>
    <p:sldId id="879" r:id="rId26"/>
    <p:sldId id="899" r:id="rId27"/>
    <p:sldId id="894" r:id="rId28"/>
    <p:sldId id="900" r:id="rId29"/>
    <p:sldId id="901" r:id="rId30"/>
    <p:sldId id="904" r:id="rId31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A72C0"/>
    <a:srgbClr val="235D81"/>
    <a:srgbClr val="FFFF00"/>
    <a:srgbClr val="EA3F2E"/>
    <a:srgbClr val="011B35"/>
    <a:srgbClr val="012545"/>
    <a:srgbClr val="EFC951"/>
    <a:srgbClr val="FFC8B4"/>
    <a:srgbClr val="7AA5BF"/>
    <a:srgbClr val="58B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3979" autoAdjust="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a\Documents\SESAME\BEAMLINES\PAPERS\SESAME%20Publications%20with%20graphs.2022.11.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a\Documents\SESAME\BEAMLINES\PAPERS\SESAME%20Publications%20with%20graphs.2022.11.1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a\Documents\SESAME\USER%20OFFICE%20E%20REVIEW%20COMMITTEE\Call%204\Proposals_by.._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Impact Factor</a:t>
            </a:r>
            <a:r>
              <a:rPr lang="en-GB" baseline="0"/>
              <a:t> distribution</a:t>
            </a:r>
            <a:endParaRPr lang="en-GB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'Impact Factor'!$H$94:$H$101</c:f>
              <c:strCache>
                <c:ptCount val="8"/>
                <c:pt idx="0">
                  <c:v>&lt;2</c:v>
                </c:pt>
                <c:pt idx="1">
                  <c:v>2-4</c:v>
                </c:pt>
                <c:pt idx="2">
                  <c:v>4-6</c:v>
                </c:pt>
                <c:pt idx="3">
                  <c:v>6-8</c:v>
                </c:pt>
                <c:pt idx="4">
                  <c:v>8-10</c:v>
                </c:pt>
                <c:pt idx="5">
                  <c:v>10-12</c:v>
                </c:pt>
                <c:pt idx="6">
                  <c:v>12-14</c:v>
                </c:pt>
                <c:pt idx="7">
                  <c:v>&gt;14</c:v>
                </c:pt>
              </c:strCache>
            </c:strRef>
          </c:cat>
          <c:val>
            <c:numRef>
              <c:f>'Impact Factor'!$I$94:$I$101</c:f>
              <c:numCache>
                <c:formatCode>General</c:formatCode>
                <c:ptCount val="8"/>
                <c:pt idx="0">
                  <c:v>8</c:v>
                </c:pt>
                <c:pt idx="1">
                  <c:v>22</c:v>
                </c:pt>
                <c:pt idx="2">
                  <c:v>16</c:v>
                </c:pt>
                <c:pt idx="3">
                  <c:v>5</c:v>
                </c:pt>
                <c:pt idx="4">
                  <c:v>0</c:v>
                </c:pt>
                <c:pt idx="5">
                  <c:v>3</c:v>
                </c:pt>
                <c:pt idx="6">
                  <c:v>4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D6-9E46-A12A-4EE04202B3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23151807"/>
        <c:axId val="2120745696"/>
      </c:barChart>
      <c:catAx>
        <c:axId val="3231518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745696"/>
        <c:crosses val="autoZero"/>
        <c:auto val="1"/>
        <c:lblAlgn val="ctr"/>
        <c:lblOffset val="100"/>
        <c:noMultiLvlLbl val="0"/>
      </c:catAx>
      <c:valAx>
        <c:axId val="212074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3151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8143410210228"/>
          <c:y val="4.0742226396645771E-2"/>
          <c:w val="0.82645714158421746"/>
          <c:h val="0.71120261927002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'Impact Factor'!$O$78:$O$88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'Impact Factor'!$P$78:$P$88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3</c:v>
                </c:pt>
                <c:pt idx="6">
                  <c:v>0</c:v>
                </c:pt>
                <c:pt idx="7">
                  <c:v>4</c:v>
                </c:pt>
                <c:pt idx="8">
                  <c:v>9</c:v>
                </c:pt>
                <c:pt idx="9">
                  <c:v>18</c:v>
                </c:pt>
                <c:pt idx="1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3E-974E-BD2E-5438AEBC9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861151"/>
        <c:axId val="92115199"/>
      </c:barChart>
      <c:catAx>
        <c:axId val="91861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115199"/>
        <c:crosses val="autoZero"/>
        <c:auto val="1"/>
        <c:lblAlgn val="ctr"/>
        <c:lblOffset val="100"/>
        <c:noMultiLvlLbl val="0"/>
      </c:catAx>
      <c:valAx>
        <c:axId val="92115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Publications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861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 i="0" baseline="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185049864367951E-2"/>
          <c:y val="0.12390706180741226"/>
          <c:w val="0.81313158623332626"/>
          <c:h val="0.7677638391818094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83B-2644-8775-CB0D93CA78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83B-2644-8775-CB0D93CA78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83B-2644-8775-CB0D93CA78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83B-2644-8775-CB0D93CA789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83B-2644-8775-CB0D93CA789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83B-2644-8775-CB0D93CA789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83B-2644-8775-CB0D93CA789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83B-2644-8775-CB0D93CA789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B83B-2644-8775-CB0D93CA789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B83B-2644-8775-CB0D93CA789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B83B-2644-8775-CB0D93CA789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B83B-2644-8775-CB0D93CA789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B83B-2644-8775-CB0D93CA789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B83B-2644-8775-CB0D93CA789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B83B-2644-8775-CB0D93CA789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B83B-2644-8775-CB0D93CA7891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B83B-2644-8775-CB0D93CA7891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B83B-2644-8775-CB0D93CA7891}"/>
              </c:ext>
            </c:extLst>
          </c:dPt>
          <c:dLbls>
            <c:dLbl>
              <c:idx val="2"/>
              <c:layout>
                <c:manualLayout>
                  <c:x val="2.544134467726155E-2"/>
                  <c:y val="-4.09095032796446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58554270221127"/>
                      <c:h val="4.20343915343915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83B-2644-8775-CB0D93CA7891}"/>
                </c:ext>
              </c:extLst>
            </c:dLbl>
            <c:dLbl>
              <c:idx val="4"/>
              <c:layout>
                <c:manualLayout>
                  <c:x val="6.6201307455067138E-2"/>
                  <c:y val="3.186121011022598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00099935787172"/>
                      <c:h val="4.461884411884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B83B-2644-8775-CB0D93CA7891}"/>
                </c:ext>
              </c:extLst>
            </c:dLbl>
            <c:dLbl>
              <c:idx val="5"/>
              <c:layout>
                <c:manualLayout>
                  <c:x val="1.4049186422915243E-2"/>
                  <c:y val="2.59867338494914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494406267907216E-2"/>
                      <c:h val="2.3943223443223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83B-2644-8775-CB0D93CA7891}"/>
                </c:ext>
              </c:extLst>
            </c:dLbl>
            <c:dLbl>
              <c:idx val="8"/>
              <c:layout>
                <c:manualLayout>
                  <c:x val="-7.9895989709938345E-2"/>
                  <c:y val="4.155400216969356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04675994457613"/>
                      <c:h val="6.02175738643418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83B-2644-8775-CB0D93CA7891}"/>
                </c:ext>
              </c:extLst>
            </c:dLbl>
            <c:dLbl>
              <c:idx val="9"/>
              <c:layout>
                <c:manualLayout>
                  <c:x val="-3.2427556779639578E-2"/>
                  <c:y val="3.764765044805606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69017601779729"/>
                      <c:h val="3.16872471686152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B83B-2644-8775-CB0D93CA7891}"/>
                </c:ext>
              </c:extLst>
            </c:dLbl>
            <c:dLbl>
              <c:idx val="10"/>
              <c:layout>
                <c:manualLayout>
                  <c:x val="-1.5111554148001298E-2"/>
                  <c:y val="1.55777692720736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94786279053966"/>
                      <c:h val="3.42809132318631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B83B-2644-8775-CB0D93CA7891}"/>
                </c:ext>
              </c:extLst>
            </c:dLbl>
            <c:dLbl>
              <c:idx val="11"/>
              <c:layout>
                <c:manualLayout>
                  <c:x val="-5.9758905170928765E-2"/>
                  <c:y val="-3.17824163328257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717917189456308"/>
                      <c:h val="4.20619114216067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B83B-2644-8775-CB0D93CA7891}"/>
                </c:ext>
              </c:extLst>
            </c:dLbl>
            <c:dLbl>
              <c:idx val="13"/>
              <c:layout>
                <c:manualLayout>
                  <c:x val="0"/>
                  <c:y val="5.84167855190162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72654206867098"/>
                      <c:h val="3.42809936311904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B83B-2644-8775-CB0D93CA7891}"/>
                </c:ext>
              </c:extLst>
            </c:dLbl>
            <c:dLbl>
              <c:idx val="15"/>
              <c:layout>
                <c:manualLayout>
                  <c:x val="1.4767920589600927E-2"/>
                  <c:y val="-1.752499921743818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50425405275835"/>
                      <c:h val="5.882577589418169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B83B-2644-8775-CB0D93CA78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'Call 4 By BeamLine'!$P$3:$P$20</c:f>
              <c:strCache>
                <c:ptCount val="18"/>
                <c:pt idx="0">
                  <c:v>ALGERIA</c:v>
                </c:pt>
                <c:pt idx="1">
                  <c:v>CYPRUS</c:v>
                </c:pt>
                <c:pt idx="2">
                  <c:v>EGYPT</c:v>
                </c:pt>
                <c:pt idx="3">
                  <c:v>IRAN</c:v>
                </c:pt>
                <c:pt idx="4">
                  <c:v>ISRAEL</c:v>
                </c:pt>
                <c:pt idx="5">
                  <c:v>ITALY</c:v>
                </c:pt>
                <c:pt idx="6">
                  <c:v>JORDAN</c:v>
                </c:pt>
                <c:pt idx="7">
                  <c:v>MALAYSIA</c:v>
                </c:pt>
                <c:pt idx="8">
                  <c:v>MALTA</c:v>
                </c:pt>
                <c:pt idx="9">
                  <c:v>MOROCCO</c:v>
                </c:pt>
                <c:pt idx="10">
                  <c:v>NETHERLANDS</c:v>
                </c:pt>
                <c:pt idx="11">
                  <c:v>OMAN</c:v>
                </c:pt>
                <c:pt idx="12">
                  <c:v>PAKISTAN</c:v>
                </c:pt>
                <c:pt idx="13">
                  <c:v>PALESTINE</c:v>
                </c:pt>
                <c:pt idx="14">
                  <c:v>QATAR</c:v>
                </c:pt>
                <c:pt idx="15">
                  <c:v>RUSSIAN FEDERATION</c:v>
                </c:pt>
                <c:pt idx="16">
                  <c:v>TURKEY</c:v>
                </c:pt>
                <c:pt idx="17">
                  <c:v>UNITED ARAB EMIRATES</c:v>
                </c:pt>
              </c:strCache>
            </c:strRef>
          </c:cat>
          <c:val>
            <c:numRef>
              <c:f>'Call 4 By BeamLine'!$Q$3:$Q$20</c:f>
              <c:numCache>
                <c:formatCode>General</c:formatCode>
                <c:ptCount val="18"/>
                <c:pt idx="0">
                  <c:v>1</c:v>
                </c:pt>
                <c:pt idx="1">
                  <c:v>9</c:v>
                </c:pt>
                <c:pt idx="2">
                  <c:v>29</c:v>
                </c:pt>
                <c:pt idx="3">
                  <c:v>8</c:v>
                </c:pt>
                <c:pt idx="4">
                  <c:v>1</c:v>
                </c:pt>
                <c:pt idx="5">
                  <c:v>1</c:v>
                </c:pt>
                <c:pt idx="6">
                  <c:v>22</c:v>
                </c:pt>
                <c:pt idx="7">
                  <c:v>9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10</c:v>
                </c:pt>
                <c:pt idx="13">
                  <c:v>2</c:v>
                </c:pt>
                <c:pt idx="14">
                  <c:v>4</c:v>
                </c:pt>
                <c:pt idx="15">
                  <c:v>1</c:v>
                </c:pt>
                <c:pt idx="16">
                  <c:v>25</c:v>
                </c:pt>
                <c:pt idx="1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B83B-2644-8775-CB0D93CA7891}"/>
            </c:ext>
          </c:extLst>
        </c:ser>
        <c:dLbls>
          <c:dLblPos val="in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F2DA3026-DFE3-0D43-906D-11E2EF175628}" type="datetime1">
              <a:rPr lang="en-US"/>
              <a:pPr>
                <a:defRPr/>
              </a:pPr>
              <a:t>4/20/2023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D71CAD20-510B-704C-AD99-F8A02DBD45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4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5A4206D7-E259-824F-8228-47AC672375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9806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ＭＳ Ｐゴシック" pitchFamily="1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4206D7-E259-824F-8228-47AC672375DD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59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4206D7-E259-824F-8228-47AC672375DD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18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6" name="Rectangle 4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282575" y="1"/>
            <a:ext cx="8520113" cy="717452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30661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1612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312387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175631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333837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572666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635000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933655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746530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005948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19944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54448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96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048309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410473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217998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282316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982812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274939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385609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821232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40663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68249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9586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665044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945884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514F-727B-B987-AC22-A371D5109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68C84C-736E-86E8-E7A8-F456D30C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80EB1-C0B3-E6F2-A84C-BD9A27275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CCDF3-DB39-78AC-D3EB-EA59069D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2CB7D-36D7-002D-6ECA-8BE1EA36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801452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E892E-0579-605D-4256-5469F61CD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FA396-83A1-2E38-7FBF-3CCF91206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615E8-73E9-42F9-77C0-0F28C6A5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AB24-7755-5277-5FE2-B1FDE5982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6F1AF-7F64-87FD-E43B-3DE3212A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924684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32024-016C-54B1-FF51-3F29DBC84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7F38C-E03F-C906-21CB-FCA89FC99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B8EEA-9349-E863-2412-9D2C0DBB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ADF02-52A6-CE3E-978B-999AFBB5D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E92B3-6D8C-BF2A-2BBD-4FF6EB45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36470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34C91-DD3A-C8BA-651B-E34DB6B9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EDEE4-16B2-C65E-9436-A68EDCF3D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8099A-4A1A-2DCC-DA0A-D4009BB4C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7CA25-CB68-5833-95EE-E965B14B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70724-E226-DB1F-C0FD-E1B0E4FF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F6777-EB1D-1914-7C60-7E2F52AD0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394082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F504-4ABD-4598-5841-9299DE8A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F22EB-FC34-9FAB-B410-3C65BACCB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66BF8-2974-AB1C-DA12-EA2AD7DB6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0B271-3A9E-7756-32F2-8A0997445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DBBC6A-04A2-0D3F-B47E-2C4498DC5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60137-5697-DE39-791D-61C08334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B703E-7A3D-B38D-83A5-CBA7F4580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65BA05-EC56-9EAE-A538-56FD76AE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963676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98A56-9A1F-62DB-BBC5-0DD2D0FE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40940C-4362-E873-0252-52B9E8C4B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1A4BC-F412-3CD9-4319-3FAD46BD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942FB-6BDF-B255-1230-60EDEDC6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098242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44738-8D0C-6C6C-E642-7FDEE5417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22A7E-19D8-B1AD-EAAB-7D665CC0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E6AB2-4E73-FE83-1056-796836D3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001580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F2901-C4F3-B675-8181-A1D8EECB2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5D49F-1E7A-43D3-CF05-6005A5074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13AE2-F2F3-9ABC-E15C-BD8B51A69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84D5B-1A87-1E1A-C5D4-9D85ECF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8022E-AF44-39B0-1FB4-F1E4845A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9F62F-8D25-C815-FB70-8FDBB719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61337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520113" cy="5445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8038" y="3449638"/>
            <a:ext cx="4184650" cy="2320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3830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A1E76-BFB8-2686-E79C-82E832692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B0CE1-1DF1-EA8D-B58B-CBFE17D6A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A7622-055A-7281-D330-A8B9E36D2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103EC-2A11-CD8B-F545-DC8093CD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A6EF1-64E5-98A9-CDC9-EED026D99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7B8A2E-978F-075E-58FD-185AC5D9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293206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2EC91-9475-ECE0-EFDD-E564FB27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6E9A9-B854-6D4F-E5E0-82A43E8F5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B86FC-9E5D-2353-F3A0-25012A39D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6A32E-0B8E-F71C-E2D3-BAA3BA66F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D6DA8-4732-A2FB-55D3-1C55FB7DB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976254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020019-4FBF-47F4-1BA6-BBB8E8562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135922-46FF-398C-A873-44B77B180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5B5B6-761E-87D9-61CB-766E0FF9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2947-DA20-7A27-F9CF-8A3A55D0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FBA64-6CAE-87F4-912D-A499F563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262734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57199" y="-2"/>
            <a:ext cx="8229604" cy="169227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269">
                <a:uFill>
                  <a:solidFill/>
                </a:u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8880175" y="6631880"/>
            <a:ext cx="229956" cy="245862"/>
          </a:xfrm>
          <a:prstGeom prst="rect">
            <a:avLst/>
          </a:prstGeom>
        </p:spPr>
        <p:txBody>
          <a:bodyPr/>
          <a:lstStyle/>
          <a:p>
            <a:pPr defTabSz="241093">
              <a:defRPr/>
            </a:pPr>
            <a:fld id="{86CB4B4D-7CA3-9044-876B-883B54F8677D}" type="slidenum">
              <a:rPr lang="en-IT" sz="844" kern="0" smtClean="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cs typeface="Calibri"/>
                <a:sym typeface="Calibri"/>
              </a:rPr>
              <a:pPr defTabSz="241093">
                <a:defRPr/>
              </a:pPr>
              <a:t>‹#›</a:t>
            </a:fld>
            <a:endParaRPr lang="en-IT" sz="844" kern="0">
              <a:solidFill>
                <a:srgbClr val="9A9A9A"/>
              </a:solidFill>
              <a:uFill>
                <a:solidFill>
                  <a:srgbClr val="9A9A9A"/>
                </a:solidFill>
              </a:u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2774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Helvetica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pitchFamily="19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D5D2683-2F0F-2446-99D1-A0802C5B4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89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AEE52-1FD5-0444-B1B0-480D52BAC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7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FAE4-284E-2941-A149-06B637F9B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3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8D65B-60A3-C84B-8BC8-3C90B8ADA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8A0B1-CD90-8C47-BD08-F809D9FB4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90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018C5-193D-CD47-931C-48C326503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2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36023"/>
            <a:ext cx="9143999" cy="602197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5000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A1B4B-8DC9-9C4C-8520-0CD72020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38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1177F-C83F-5A4E-9568-0CDEB9815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07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9F576-DDBC-4943-A452-734A4C949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25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F739-F9C9-1849-ABEF-F55FD78988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68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2104B-3026-6544-9979-135BE6693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61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336EF-FA9C-6F4B-823B-B68DED5EF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CF975-C827-2345-B798-F16DB7548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34C3F-3386-8645-92B3-35EBEC7E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62DEE-509A-F244-BA0A-39B957418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CB6BD-6832-E142-ABB6-95C986EC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71786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D433-F44B-C645-AC80-E0EE004A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3DB3-42C8-FA4A-ACDB-3A1C33D84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F4354-51F4-D240-BA85-9DB2E266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12125-4D76-3B49-BF14-1B0B745A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2F282-DCE6-7F40-96D9-0A7F5B1C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15625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047C-6841-2E47-8CC8-4889B13B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9781A-8DBB-7748-AE00-E8CB3B80D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9B608-DBEE-6247-B75D-B26D3905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9C6D0-5D70-0C41-AC43-2747681FE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DD5C6-5341-134C-A790-EDC88FBB0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82546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1DC9B-83F3-D348-936E-4A1C96C5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68134-493B-C345-9917-B00AA0331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2A06B-4766-2943-8E4F-4FCB5EBC7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974B8-84EB-BA47-8BF5-15E56A5D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23515-51A9-A348-976B-99C03992F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3AC7C-ABBA-DC41-BDCA-D8B26F8B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07579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92D7-ECCA-B04B-8826-42D50AB44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E8078-E552-7148-8958-682EC625F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C2D58-B257-1840-9A8A-3B92E1315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1D7F4-2DE5-A84F-8CCA-4FEBC36E5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9C684-A23C-4A4A-AE04-952271F8CD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C9CE7D-2F6D-9D4A-957C-776A46438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07B41-9941-5444-B436-91774740C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9894C-59B7-B041-AF4E-8BA2C16C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5730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455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53BD-09B9-674B-987F-591189DD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37C77E-35F2-F44E-BA0E-FA51F12C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5E92D-198F-9A42-91E7-C4D96C50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F527C-3493-0948-B474-E0B9F8F0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90077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1F129-8B5B-0E4B-A398-25441C9C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A3AC40-9F86-FD45-81D0-FEC63DC8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1FF01-7FAC-4043-9A85-3AE374AC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67507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BB54-8F0C-CD49-87F2-67F1CFDE4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C0774-5E2E-2740-A41B-62002059D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5DA57-0E36-8F44-A8FA-FBC8F8A4FA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10898-A184-DC4E-ADD3-31D8E4DA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E78C2-D3E4-204C-A692-840CB6CA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2D4C2-4505-2244-AA13-1D83FFE9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21688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FA445-C3A7-924C-8E03-97C42E3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136E3E-E42F-F542-B3A6-D5C379589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FD0A1-EE7F-1B47-83B3-7CB52BEDF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5A8AF-87CF-3E44-81AF-F0E17AA4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3DA25-C665-D34C-A674-B94A4A8E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5A6DE-597F-0446-AC66-22E51058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83055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FEA20-5C57-8F41-A11D-0FAC712E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F863D3-751F-E643-BA01-112966534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A50F2-5DDC-C443-8F50-A9971AEF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1046B-5ECB-B249-9089-022A45CE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3F1BA-B3A2-EE4E-B7BD-89E04687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69289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076273-1328-BC46-87F3-5CA8127C8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692EDE-1069-2D4E-878D-A3382C995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5A0F5-DF45-D244-9414-F3C846D54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1C58D-CD2B-F14F-B3F1-9BB9108B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998E-DB4D-1D4C-8EA6-A9E415DD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56928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27088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0812"/>
            <a:ext cx="259104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1530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72015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6858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6875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9144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4200" y="0"/>
            <a:ext cx="22842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3202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856799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691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751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9144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9360" y="465592"/>
            <a:ext cx="2560320" cy="1116849"/>
          </a:xfrm>
        </p:spPr>
        <p:txBody>
          <a:bodyPr>
            <a:no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309360" y="1752451"/>
            <a:ext cx="2560320" cy="4409398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2781328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4055119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577119" y="225188"/>
            <a:ext cx="4566882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21494" y="2082797"/>
            <a:ext cx="3529806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521493" y="1658203"/>
            <a:ext cx="3818495" cy="15927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1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1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100">
                <a:solidFill>
                  <a:schemeClr val="tx2"/>
                </a:solidFill>
              </a:rPr>
              <a:t>Troisième niveau</a:t>
            </a:r>
          </a:p>
          <a:p>
            <a:endParaRPr lang="fr-FR" sz="135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5A6A7-4071-D74D-A904-31FE0066D9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06B605-BD5F-4947-9467-44D69F7E82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C1FB1-639C-324B-8006-D4DA7DB89C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74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522000" y="2690037"/>
            <a:ext cx="80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732384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21494" y="478539"/>
            <a:ext cx="8101013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3087290" y="1601377"/>
            <a:ext cx="297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3087290" y="2732443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 October 2022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Presentation Heraeus Foundation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2456" y="5078525"/>
            <a:ext cx="297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3038" y="1601377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6174291" y="5078525"/>
            <a:ext cx="2970000" cy="1131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6174291" y="1601377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260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2"/>
            <a:ext cx="9144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522000" y="4600353"/>
            <a:ext cx="2562394" cy="1560510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3307430" y="4600353"/>
            <a:ext cx="2532777" cy="1560511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6063245" y="4600353"/>
            <a:ext cx="2558754" cy="1560510"/>
          </a:xfrm>
          <a:solidFill>
            <a:schemeClr val="accent2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45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21494" y="476250"/>
            <a:ext cx="8101013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20987" y="1684948"/>
            <a:ext cx="8101013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521494" y="4391027"/>
            <a:ext cx="2561894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3307678" y="4393425"/>
            <a:ext cx="2532284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 October 2022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Presentation Heraeus Foundation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6064252" y="4393425"/>
            <a:ext cx="2558255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4499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4536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608000" y="2309799"/>
            <a:ext cx="4536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1665699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7400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308700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22000" y="1767566"/>
            <a:ext cx="81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705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4732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608000" y="4093535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4608000" y="1775152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837097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521494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2570478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619463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668447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59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231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62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93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059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8612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9144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2842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28420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3202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856799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1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967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9144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9360" y="465592"/>
            <a:ext cx="2560320" cy="1116849"/>
          </a:xfrm>
        </p:spPr>
        <p:txBody>
          <a:bodyPr>
            <a:no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309360" y="1752451"/>
            <a:ext cx="2560320" cy="4409398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7062607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4055119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577119" y="225188"/>
            <a:ext cx="4566882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21494" y="2082797"/>
            <a:ext cx="3529806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521493" y="1658203"/>
            <a:ext cx="3818495" cy="15927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100" dirty="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100" dirty="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100" dirty="0">
                <a:solidFill>
                  <a:schemeClr val="tx2"/>
                </a:solidFill>
              </a:rPr>
              <a:t>Troisième niveau</a:t>
            </a:r>
          </a:p>
          <a:p>
            <a:endParaRPr lang="fr-FR" sz="1350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2BBBEFE-B9E9-3043-9213-A2A6A52F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030" y="6318001"/>
            <a:ext cx="3086100" cy="365125"/>
          </a:xfrm>
        </p:spPr>
        <p:txBody>
          <a:bodyPr/>
          <a:lstStyle/>
          <a:p>
            <a:r>
              <a:rPr lang="fr-FR"/>
              <a:t>Presentation Heraeus Foundation</a:t>
            </a:r>
          </a:p>
        </p:txBody>
      </p:sp>
    </p:spTree>
    <p:extLst>
      <p:ext uri="{BB962C8B-B14F-4D97-AF65-F5344CB8AC3E}">
        <p14:creationId xmlns:p14="http://schemas.microsoft.com/office/powerpoint/2010/main" val="7837498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522000" y="2690037"/>
            <a:ext cx="80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5738023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21494" y="478539"/>
            <a:ext cx="8101013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3087290" y="1601377"/>
            <a:ext cx="297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3087290" y="2732443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 October 2022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Presentation Heraeus Foundation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2456" y="5078525"/>
            <a:ext cx="297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3038" y="1601377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6174291" y="5078525"/>
            <a:ext cx="2970000" cy="1131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6174291" y="1601377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72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117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2"/>
            <a:ext cx="9144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522000" y="4600353"/>
            <a:ext cx="2562394" cy="1560510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3307430" y="4600353"/>
            <a:ext cx="2532777" cy="1560511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6063245" y="4600353"/>
            <a:ext cx="2558754" cy="1560510"/>
          </a:xfrm>
          <a:solidFill>
            <a:schemeClr val="accent3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870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21494" y="476250"/>
            <a:ext cx="8101013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20987" y="1684948"/>
            <a:ext cx="8101013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521494" y="4391027"/>
            <a:ext cx="2561894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3307678" y="4393425"/>
            <a:ext cx="2532284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 October 2022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Presentation Heraeus Foundation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6064252" y="4393425"/>
            <a:ext cx="2558255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3754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4536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608000" y="2309799"/>
            <a:ext cx="4536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829275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7400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308700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22000" y="1767566"/>
            <a:ext cx="81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373735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608000" y="4093535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4608000" y="1775152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31735460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521494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2570478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619463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668447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909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231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62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93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249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97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9144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420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3202" y="0"/>
            <a:ext cx="22842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856799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2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01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0347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9144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9360" y="465592"/>
            <a:ext cx="2560320" cy="1116849"/>
          </a:xfrm>
        </p:spPr>
        <p:txBody>
          <a:bodyPr>
            <a:no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309360" y="1752451"/>
            <a:ext cx="2560320" cy="4409398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7787230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4055119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577119" y="225188"/>
            <a:ext cx="4566882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21494" y="2082797"/>
            <a:ext cx="3529806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521493" y="1658203"/>
            <a:ext cx="3818495" cy="15927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1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1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100">
                <a:solidFill>
                  <a:schemeClr val="tx2"/>
                </a:solidFill>
              </a:rPr>
              <a:t>Troisième niveau</a:t>
            </a:r>
          </a:p>
          <a:p>
            <a:endParaRPr lang="fr-FR" sz="135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73FB4B-1E08-B845-8B0D-C1E57F607B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</p:spTree>
    <p:extLst>
      <p:ext uri="{BB962C8B-B14F-4D97-AF65-F5344CB8AC3E}">
        <p14:creationId xmlns:p14="http://schemas.microsoft.com/office/powerpoint/2010/main" val="382334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522000" y="2690037"/>
            <a:ext cx="80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0025097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21494" y="478539"/>
            <a:ext cx="8101013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3087290" y="1601377"/>
            <a:ext cx="297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3087290" y="2732443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 October 2022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Presentation Heraeus Foundation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2456" y="5078525"/>
            <a:ext cx="297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3038" y="1601377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6174291" y="5078525"/>
            <a:ext cx="2970000" cy="1131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6174291" y="1601377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70121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2"/>
            <a:ext cx="9144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522000" y="4600353"/>
            <a:ext cx="2562394" cy="1560510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3307430" y="4600353"/>
            <a:ext cx="2532777" cy="1560511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 algn="ctr">
              <a:defRPr sz="1350">
                <a:solidFill>
                  <a:schemeClr val="bg1"/>
                </a:solidFill>
              </a:defRPr>
            </a:lvl2pPr>
            <a:lvl3pPr algn="ctr"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6063245" y="4600353"/>
            <a:ext cx="2558754" cy="1560510"/>
          </a:xfrm>
          <a:solidFill>
            <a:schemeClr val="accent1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 algn="ctr">
              <a:defRPr sz="1350">
                <a:solidFill>
                  <a:schemeClr val="bg1"/>
                </a:solidFill>
              </a:defRPr>
            </a:lvl2pPr>
            <a:lvl3pPr algn="ctr"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4234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21494" y="476250"/>
            <a:ext cx="8101013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20987" y="1684948"/>
            <a:ext cx="8101013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521494" y="4391027"/>
            <a:ext cx="2561894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3307678" y="4393425"/>
            <a:ext cx="2532284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 October 2022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Presentation Heraeus Foundation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6064252" y="4393425"/>
            <a:ext cx="2558255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81821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4536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608000" y="2309799"/>
            <a:ext cx="4536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17700740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7400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308700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22000" y="1767566"/>
            <a:ext cx="81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93722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608000" y="4093535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4608000" y="1775152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5559163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521494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2570478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619463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668447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51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70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231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62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93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7881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1106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9144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420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573202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856799" y="0"/>
            <a:ext cx="22842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198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672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08724"/>
            <a:ext cx="9144000" cy="6649276"/>
          </a:xfrm>
          <a:pattFill prst="lgCheck">
            <a:fgClr>
              <a:schemeClr val="accent5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9360" y="465592"/>
            <a:ext cx="2560320" cy="1116849"/>
          </a:xfrm>
        </p:spPr>
        <p:txBody>
          <a:bodyPr>
            <a:no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309360" y="1752451"/>
            <a:ext cx="2560320" cy="4409398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2562713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and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4055119" cy="1116849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577119" y="225188"/>
            <a:ext cx="4566882" cy="6632812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21494" y="2082797"/>
            <a:ext cx="3529806" cy="405693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 userDrawn="1"/>
        </p:nvSpPr>
        <p:spPr>
          <a:xfrm>
            <a:off x="521493" y="1658203"/>
            <a:ext cx="3818495" cy="159274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0"/>
            <a:r>
              <a:rPr lang="fr-FR" sz="2100">
                <a:solidFill>
                  <a:schemeClr val="tx2"/>
                </a:solidFill>
              </a:rPr>
              <a:t>Cliquez pour modifier les styles du texte du masque</a:t>
            </a:r>
          </a:p>
          <a:p>
            <a:pPr lvl="1"/>
            <a:r>
              <a:rPr lang="fr-FR" sz="2100">
                <a:solidFill>
                  <a:schemeClr val="tx2"/>
                </a:solidFill>
              </a:rPr>
              <a:t>Deuxième niveau</a:t>
            </a:r>
          </a:p>
          <a:p>
            <a:pPr lvl="2"/>
            <a:r>
              <a:rPr lang="fr-FR" sz="2100">
                <a:solidFill>
                  <a:schemeClr val="tx2"/>
                </a:solidFill>
              </a:rPr>
              <a:t>Troisième niveau</a:t>
            </a:r>
          </a:p>
          <a:p>
            <a:endParaRPr lang="fr-FR" sz="135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63D40-7FDE-2B45-8E46-6B00123FF1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</p:spTree>
    <p:extLst>
      <p:ext uri="{BB962C8B-B14F-4D97-AF65-F5344CB8AC3E}">
        <p14:creationId xmlns:p14="http://schemas.microsoft.com/office/powerpoint/2010/main" val="10751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522000" y="2690037"/>
            <a:ext cx="8099999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8017253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3 Pictures with 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21494" y="478539"/>
            <a:ext cx="8101013" cy="1084263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3087290" y="1601377"/>
            <a:ext cx="297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3087290" y="2732443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 October 2022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Presentation Heraeus Foundation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0"/>
          </p:nvPr>
        </p:nvSpPr>
        <p:spPr bwMode="auto">
          <a:xfrm>
            <a:off x="2456" y="5078525"/>
            <a:ext cx="297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3038" y="1601377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Text Placeholder 2"/>
          <p:cNvSpPr>
            <a:spLocks noGrp="1"/>
          </p:cNvSpPr>
          <p:nvPr>
            <p:ph type="body" idx="22"/>
          </p:nvPr>
        </p:nvSpPr>
        <p:spPr bwMode="auto">
          <a:xfrm>
            <a:off x="6174291" y="5078525"/>
            <a:ext cx="2970000" cy="11312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6174291" y="1601377"/>
            <a:ext cx="2969419" cy="347729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6396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full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139762"/>
            <a:ext cx="9144000" cy="2494871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9F7D82C-FF57-0141-BFDD-AE9CB1A1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522000" y="4600353"/>
            <a:ext cx="2562394" cy="1560510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 algn="ctr">
              <a:defRPr sz="1350">
                <a:solidFill>
                  <a:schemeClr val="bg1"/>
                </a:solidFill>
              </a:defRPr>
            </a:lvl2pPr>
            <a:lvl3pPr algn="ctr"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0783717-29E0-094A-AD75-0A5369D1D8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auto">
          <a:xfrm>
            <a:off x="3307430" y="4600353"/>
            <a:ext cx="2532777" cy="1560511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 algn="ctr">
              <a:defRPr sz="1350">
                <a:solidFill>
                  <a:schemeClr val="bg1"/>
                </a:solidFill>
              </a:defRPr>
            </a:lvl2pPr>
            <a:lvl3pPr algn="ctr"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3A3DE1A-904A-5741-98C7-22C9070CBF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auto">
          <a:xfrm>
            <a:off x="6063245" y="4600353"/>
            <a:ext cx="2558754" cy="1560510"/>
          </a:xfrm>
          <a:solidFill>
            <a:schemeClr val="accent4"/>
          </a:solidFill>
        </p:spPr>
        <p:txBody>
          <a:bodyPr lIns="72000" anchor="ctr" anchorCtr="0"/>
          <a:lstStyle>
            <a:lvl1pPr algn="ctr">
              <a:defRPr sz="1575">
                <a:solidFill>
                  <a:schemeClr val="bg1"/>
                </a:solidFill>
              </a:defRPr>
            </a:lvl1pPr>
            <a:lvl2pPr algn="ctr">
              <a:defRPr sz="1350">
                <a:solidFill>
                  <a:schemeClr val="bg1"/>
                </a:solidFill>
              </a:defRPr>
            </a:lvl2pPr>
            <a:lvl3pPr algn="ctr">
              <a:defRPr sz="1350">
                <a:solidFill>
                  <a:schemeClr val="bg1"/>
                </a:solidFill>
              </a:defRPr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47903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521494" y="476250"/>
            <a:ext cx="8101013" cy="973138"/>
          </a:xfrm>
        </p:spPr>
        <p:txBody>
          <a:bodyPr/>
          <a:lstStyle/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20987" y="1684948"/>
            <a:ext cx="8101013" cy="2563906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521494" y="4391027"/>
            <a:ext cx="2561894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3307678" y="4393425"/>
            <a:ext cx="2532284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 October 2022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Presentation Heraeus Foundation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6064252" y="4393425"/>
            <a:ext cx="2558255" cy="176637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350"/>
            </a:lvl3pPr>
          </a:lstStyle>
          <a:p>
            <a:pPr lvl="0">
              <a:defRPr/>
            </a:pPr>
            <a:r>
              <a:rPr lang="en-US" dirty="0"/>
              <a:t>Edit Master text styles</a:t>
            </a:r>
          </a:p>
          <a:p>
            <a:pPr lvl="1">
              <a:defRPr/>
            </a:pPr>
            <a:r>
              <a:rPr lang="en-US" dirty="0"/>
              <a:t>Second level</a:t>
            </a:r>
          </a:p>
          <a:p>
            <a:pPr lvl="2"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200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42006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12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309799"/>
            <a:ext cx="4536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3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608000" y="2309799"/>
            <a:ext cx="4536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2306575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617400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3087000" y="2817628"/>
            <a:ext cx="2970000" cy="3279146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22000" y="1767566"/>
            <a:ext cx="8100000" cy="105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826325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orizont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0" y="4093535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4608000" y="4093535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0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0" y="1775152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11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4608000" y="1775152"/>
            <a:ext cx="4536000" cy="2232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36489294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521494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2570478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619463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668447" y="1849120"/>
            <a:ext cx="1953553" cy="349416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8243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8" name="Espace réservé pour une image  8"/>
          <p:cNvSpPr>
            <a:spLocks noGrp="1"/>
          </p:cNvSpPr>
          <p:nvPr>
            <p:ph type="pic" sz="quarter" idx="13"/>
          </p:nvPr>
        </p:nvSpPr>
        <p:spPr>
          <a:xfrm>
            <a:off x="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4" name="Espace réservé pour une image  8"/>
          <p:cNvSpPr>
            <a:spLocks noGrp="1"/>
          </p:cNvSpPr>
          <p:nvPr>
            <p:ph type="pic" sz="quarter" idx="14"/>
          </p:nvPr>
        </p:nvSpPr>
        <p:spPr>
          <a:xfrm>
            <a:off x="231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5" name="Espace réservé pour une image  8"/>
          <p:cNvSpPr>
            <a:spLocks noGrp="1"/>
          </p:cNvSpPr>
          <p:nvPr>
            <p:ph type="pic" sz="quarter" idx="15"/>
          </p:nvPr>
        </p:nvSpPr>
        <p:spPr>
          <a:xfrm>
            <a:off x="462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16" name="Espace réservé pour une image  8"/>
          <p:cNvSpPr>
            <a:spLocks noGrp="1"/>
          </p:cNvSpPr>
          <p:nvPr>
            <p:ph type="pic" sz="quarter" idx="16"/>
          </p:nvPr>
        </p:nvSpPr>
        <p:spPr>
          <a:xfrm>
            <a:off x="6930001" y="1870960"/>
            <a:ext cx="2213999" cy="3960000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1629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October 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Presentation Heraeus Foundation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A3F6-1618-3548-975A-DD1A2939A2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5300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256615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865392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448245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4898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72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DE" sz="1800" b="1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588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07180" y="6457950"/>
            <a:ext cx="8836819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r>
              <a:rPr lang="en-GB" sz="900" b="1" dirty="0" smtClean="0">
                <a:solidFill>
                  <a:srgbClr val="808080"/>
                </a:solidFill>
                <a:ea typeface="+mn-ea"/>
                <a:cs typeface="+mn-cs"/>
              </a:rPr>
              <a:t>J. </a:t>
            </a:r>
            <a:r>
              <a:rPr lang="en-GB" sz="900" b="1" dirty="0" err="1">
                <a:solidFill>
                  <a:srgbClr val="808080"/>
                </a:solidFill>
                <a:ea typeface="+mn-ea"/>
                <a:cs typeface="+mn-cs"/>
              </a:rPr>
              <a:t>Mnich</a:t>
            </a:r>
            <a:r>
              <a:rPr lang="en-GB" sz="900" b="1" dirty="0">
                <a:solidFill>
                  <a:srgbClr val="808080"/>
                </a:solidFill>
                <a:ea typeface="+mn-ea"/>
                <a:cs typeface="+mn-cs"/>
              </a:rPr>
              <a:t>  </a:t>
            </a:r>
            <a:r>
              <a:rPr lang="en-GB" sz="900" dirty="0">
                <a:solidFill>
                  <a:srgbClr val="808080"/>
                </a:solidFill>
                <a:ea typeface="+mn-ea"/>
                <a:cs typeface="+mn-cs"/>
              </a:rPr>
              <a:t>|  </a:t>
            </a:r>
            <a:r>
              <a:rPr lang="en-GB" sz="900" dirty="0" smtClean="0">
                <a:solidFill>
                  <a:srgbClr val="808080"/>
                </a:solidFill>
                <a:ea typeface="+mn-ea"/>
                <a:cs typeface="+mn-cs"/>
              </a:rPr>
              <a:t>Das Higgs-</a:t>
            </a:r>
            <a:r>
              <a:rPr lang="en-GB" sz="900" dirty="0" err="1" smtClean="0">
                <a:solidFill>
                  <a:srgbClr val="808080"/>
                </a:solidFill>
                <a:ea typeface="+mn-ea"/>
                <a:cs typeface="+mn-cs"/>
              </a:rPr>
              <a:t>Teilchen</a:t>
            </a:r>
            <a:r>
              <a:rPr lang="en-GB" sz="900" dirty="0" smtClean="0">
                <a:solidFill>
                  <a:srgbClr val="808080"/>
                </a:solidFill>
                <a:ea typeface="+mn-ea"/>
                <a:cs typeface="+mn-cs"/>
              </a:rPr>
              <a:t>: </a:t>
            </a:r>
            <a:r>
              <a:rPr lang="en-GB" sz="900" dirty="0" err="1" smtClean="0">
                <a:solidFill>
                  <a:srgbClr val="808080"/>
                </a:solidFill>
                <a:ea typeface="+mn-ea"/>
                <a:cs typeface="+mn-cs"/>
              </a:rPr>
              <a:t>Eine</a:t>
            </a:r>
            <a:r>
              <a:rPr lang="en-GB" sz="900" dirty="0" smtClean="0">
                <a:solidFill>
                  <a:srgbClr val="808080"/>
                </a:solidFill>
                <a:ea typeface="+mn-ea"/>
                <a:cs typeface="+mn-cs"/>
              </a:rPr>
              <a:t> </a:t>
            </a:r>
            <a:r>
              <a:rPr lang="en-GB" sz="900" dirty="0" err="1" smtClean="0">
                <a:solidFill>
                  <a:srgbClr val="808080"/>
                </a:solidFill>
                <a:ea typeface="+mn-ea"/>
                <a:cs typeface="+mn-cs"/>
              </a:rPr>
              <a:t>Jahrhundertendeckung</a:t>
            </a:r>
            <a:r>
              <a:rPr lang="en-GB" sz="900" dirty="0" smtClean="0">
                <a:solidFill>
                  <a:srgbClr val="808080"/>
                </a:solidFill>
                <a:ea typeface="+mn-ea"/>
                <a:cs typeface="+mn-cs"/>
              </a:rPr>
              <a:t> | </a:t>
            </a:r>
            <a:r>
              <a:rPr lang="en-GB" sz="900" dirty="0" err="1" smtClean="0">
                <a:solidFill>
                  <a:srgbClr val="808080"/>
                </a:solidFill>
                <a:ea typeface="+mn-ea"/>
                <a:cs typeface="+mn-cs"/>
              </a:rPr>
              <a:t>Öffentlicher</a:t>
            </a:r>
            <a:r>
              <a:rPr lang="en-GB" sz="900" dirty="0" smtClean="0">
                <a:solidFill>
                  <a:srgbClr val="808080"/>
                </a:solidFill>
                <a:ea typeface="+mn-ea"/>
                <a:cs typeface="+mn-cs"/>
              </a:rPr>
              <a:t> </a:t>
            </a:r>
            <a:r>
              <a:rPr lang="en-GB" sz="900" dirty="0" err="1" smtClean="0">
                <a:solidFill>
                  <a:srgbClr val="808080"/>
                </a:solidFill>
                <a:ea typeface="+mn-ea"/>
                <a:cs typeface="+mn-cs"/>
              </a:rPr>
              <a:t>Abendvortrag</a:t>
            </a:r>
            <a:r>
              <a:rPr lang="en-GB" sz="900" dirty="0" smtClean="0">
                <a:solidFill>
                  <a:srgbClr val="808080"/>
                </a:solidFill>
                <a:ea typeface="+mn-ea"/>
                <a:cs typeface="+mn-cs"/>
              </a:rPr>
              <a:t> DESY           		                              August 2012 </a:t>
            </a:r>
            <a:r>
              <a:rPr lang="en-GB" sz="900" dirty="0">
                <a:solidFill>
                  <a:srgbClr val="808080"/>
                </a:solidFill>
                <a:ea typeface="+mn-ea"/>
                <a:cs typeface="+mn-cs"/>
              </a:rPr>
              <a:t>|  </a:t>
            </a:r>
            <a:r>
              <a:rPr lang="en-GB" sz="900" b="1" dirty="0" err="1">
                <a:solidFill>
                  <a:srgbClr val="808080"/>
                </a:solidFill>
                <a:ea typeface="+mn-ea"/>
                <a:cs typeface="+mn-cs"/>
              </a:rPr>
              <a:t>Seite</a:t>
            </a:r>
            <a:r>
              <a:rPr lang="en-GB" sz="900" b="1" dirty="0">
                <a:solidFill>
                  <a:srgbClr val="808080"/>
                </a:solidFill>
                <a:ea typeface="+mn-ea"/>
                <a:cs typeface="+mn-cs"/>
              </a:rPr>
              <a:t> </a:t>
            </a:r>
            <a:fld id="{8E1DBE65-F621-4E58-8948-D49C24AA7067}" type="slidenum">
              <a:rPr lang="en-GB" sz="900" b="1">
                <a:solidFill>
                  <a:srgbClr val="808080"/>
                </a:solidFill>
                <a:ea typeface="+mn-ea"/>
                <a:cs typeface="+mn-cs"/>
              </a:rPr>
              <a:pPr/>
              <a:t>‹#›</a:t>
            </a:fld>
            <a:endParaRPr lang="en-GB" sz="900" b="1" dirty="0">
              <a:solidFill>
                <a:srgbClr val="80808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42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  <p:sldLayoutId id="2147484246" r:id="rId12"/>
    <p:sldLayoutId id="214748424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2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4507B-B1E5-EED9-C1CC-54A669C7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20F06-D07F-EF24-273A-3BA737C30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E649E-9027-76F9-15F8-931FEB1C9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8ACCF-20E3-AB4D-AF6C-36120210900E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6ABEB-323D-2210-4807-642323AB4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C060C-D77F-2867-F3A3-DEDD88439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FF198-91F5-7D4F-95C3-01C89D9688B7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96533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5" r:id="rId1"/>
    <p:sldLayoutId id="2147485416" r:id="rId2"/>
    <p:sldLayoutId id="2147485417" r:id="rId3"/>
    <p:sldLayoutId id="2147485418" r:id="rId4"/>
    <p:sldLayoutId id="2147485419" r:id="rId5"/>
    <p:sldLayoutId id="2147485420" r:id="rId6"/>
    <p:sldLayoutId id="2147485421" r:id="rId7"/>
    <p:sldLayoutId id="2147485422" r:id="rId8"/>
    <p:sldLayoutId id="2147485423" r:id="rId9"/>
    <p:sldLayoutId id="2147485424" r:id="rId10"/>
    <p:sldLayoutId id="2147485425" r:id="rId11"/>
    <p:sldLayoutId id="214748542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2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BCD80EBE-9844-8249-A766-B820430A3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Helvetic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spect="1" noChangeArrowheads="1"/>
          </p:cNvSpPr>
          <p:nvPr userDrawn="1"/>
        </p:nvSpPr>
        <p:spPr bwMode="auto">
          <a:xfrm>
            <a:off x="0" y="-8920"/>
            <a:ext cx="9192000" cy="6894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0" name="Picture 9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</a:blip>
          <a:stretch>
            <a:fillRect/>
          </a:stretch>
        </p:blipFill>
        <p:spPr>
          <a:xfrm>
            <a:off x="77630" y="6341852"/>
            <a:ext cx="479594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3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9" r:id="rId1"/>
    <p:sldLayoutId id="2147484970" r:id="rId2"/>
    <p:sldLayoutId id="2147484971" r:id="rId3"/>
    <p:sldLayoutId id="2147484972" r:id="rId4"/>
    <p:sldLayoutId id="2147484973" r:id="rId5"/>
    <p:sldLayoutId id="2147484974" r:id="rId6"/>
    <p:sldLayoutId id="2147484975" r:id="rId7"/>
    <p:sldLayoutId id="2147484976" r:id="rId8"/>
    <p:sldLayoutId id="2147484977" r:id="rId9"/>
    <p:sldLayoutId id="2147484978" r:id="rId10"/>
    <p:sldLayoutId id="214748497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2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6AC527-EB32-0640-A4A0-9A9A8F60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E19CC-53C1-0043-B20E-04214ED33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EFD11-FAFA-5342-84C9-04C020738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CAD9-553E-0740-A399-A9207F0843BC}" type="datetimeFigureOut">
              <a:rPr lang="en-IT" smtClean="0"/>
              <a:t>04/20/2023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02C23-49BC-2943-AB87-F1AC3B141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2E622-D1EF-664D-99AF-40328F55E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5412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  <p:sldLayoutId id="2147485238" r:id="rId12"/>
    <p:sldLayoutId id="2147485239" r:id="rId13"/>
    <p:sldLayoutId id="2147485240" r:id="rId14"/>
    <p:sldLayoutId id="2147485241" r:id="rId15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72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2000" y="1767565"/>
            <a:ext cx="81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49500" y="6440400"/>
            <a:ext cx="1138277" cy="232864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931500" y="6440400"/>
            <a:ext cx="3086100" cy="2328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Presentation Heraeus Foundation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72600" y="6440400"/>
            <a:ext cx="116955" cy="232864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284200" y="0"/>
            <a:ext cx="2284200" cy="216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573202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56799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079C62F9-24ED-CD48-8055-036B4D11F5A4}"/>
              </a:ext>
            </a:extLst>
          </p:cNvPr>
          <p:cNvSpPr txBox="1"/>
          <p:nvPr userDrawn="1"/>
        </p:nvSpPr>
        <p:spPr>
          <a:xfrm>
            <a:off x="522000" y="6589098"/>
            <a:ext cx="35539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6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12FCC47-0B49-8E41-B4C0-94C1690E4773}"/>
              </a:ext>
            </a:extLst>
          </p:cNvPr>
          <p:cNvCxnSpPr>
            <a:cxnSpLocks/>
          </p:cNvCxnSpPr>
          <p:nvPr userDrawn="1"/>
        </p:nvCxnSpPr>
        <p:spPr>
          <a:xfrm flipV="1">
            <a:off x="820600" y="6558320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F8F8397F-520E-414A-A77D-EDE33F3B55F1}"/>
              </a:ext>
            </a:extLst>
          </p:cNvPr>
          <p:cNvCxnSpPr>
            <a:cxnSpLocks/>
          </p:cNvCxnSpPr>
          <p:nvPr userDrawn="1"/>
        </p:nvCxnSpPr>
        <p:spPr>
          <a:xfrm flipV="1">
            <a:off x="8453429" y="6558320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78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5" r:id="rId1"/>
    <p:sldLayoutId id="2147485256" r:id="rId2"/>
    <p:sldLayoutId id="2147485257" r:id="rId3"/>
    <p:sldLayoutId id="2147485258" r:id="rId4"/>
    <p:sldLayoutId id="2147485259" r:id="rId5"/>
    <p:sldLayoutId id="2147485260" r:id="rId6"/>
    <p:sldLayoutId id="2147485261" r:id="rId7"/>
    <p:sldLayoutId id="2147485262" r:id="rId8"/>
    <p:sldLayoutId id="2147485263" r:id="rId9"/>
    <p:sldLayoutId id="2147485264" r:id="rId10"/>
    <p:sldLayoutId id="2147485265" r:id="rId11"/>
    <p:sldLayoutId id="2147485266" r:id="rId12"/>
    <p:sldLayoutId id="2147485267" r:id="rId13"/>
    <p:sldLayoutId id="2147485268" r:id="rId14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00075" indent="-25717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75" kern="1200">
          <a:solidFill>
            <a:schemeClr val="tx2"/>
          </a:solidFill>
          <a:latin typeface="+mn-lt"/>
          <a:ea typeface="+mn-ea"/>
          <a:cs typeface="+mn-cs"/>
        </a:defRPr>
      </a:lvl2pPr>
      <a:lvl3pPr marL="942975" indent="-25717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72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2000" y="1767565"/>
            <a:ext cx="81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49500" y="6440401"/>
            <a:ext cx="1138277" cy="246511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931500" y="6440401"/>
            <a:ext cx="3086100" cy="24651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Presentation Heraeus Foundation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72600" y="6440401"/>
            <a:ext cx="161312" cy="246511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284200" cy="21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28420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573202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56799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DD78DBB9-3B01-D842-8439-DBF096CF7283}"/>
              </a:ext>
            </a:extLst>
          </p:cNvPr>
          <p:cNvSpPr txBox="1"/>
          <p:nvPr userDrawn="1"/>
        </p:nvSpPr>
        <p:spPr>
          <a:xfrm>
            <a:off x="522000" y="6589098"/>
            <a:ext cx="35539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6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9BBD5A4-7E5D-9346-BD7B-2829B7FF3682}"/>
              </a:ext>
            </a:extLst>
          </p:cNvPr>
          <p:cNvCxnSpPr>
            <a:cxnSpLocks/>
          </p:cNvCxnSpPr>
          <p:nvPr userDrawn="1"/>
        </p:nvCxnSpPr>
        <p:spPr>
          <a:xfrm flipV="1">
            <a:off x="820600" y="6558320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B1B3F23D-1F79-434F-819F-04DAA3924950}"/>
              </a:ext>
            </a:extLst>
          </p:cNvPr>
          <p:cNvCxnSpPr>
            <a:cxnSpLocks/>
          </p:cNvCxnSpPr>
          <p:nvPr userDrawn="1"/>
        </p:nvCxnSpPr>
        <p:spPr>
          <a:xfrm flipV="1">
            <a:off x="8453429" y="6558320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0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0" r:id="rId1"/>
    <p:sldLayoutId id="2147485291" r:id="rId2"/>
    <p:sldLayoutId id="2147485292" r:id="rId3"/>
    <p:sldLayoutId id="2147485293" r:id="rId4"/>
    <p:sldLayoutId id="2147485294" r:id="rId5"/>
    <p:sldLayoutId id="2147485295" r:id="rId6"/>
    <p:sldLayoutId id="2147485296" r:id="rId7"/>
    <p:sldLayoutId id="2147485297" r:id="rId8"/>
    <p:sldLayoutId id="2147485298" r:id="rId9"/>
    <p:sldLayoutId id="2147485299" r:id="rId10"/>
    <p:sldLayoutId id="2147485300" r:id="rId11"/>
    <p:sldLayoutId id="2147485301" r:id="rId12"/>
    <p:sldLayoutId id="2147485302" r:id="rId13"/>
    <p:sldLayoutId id="2147485303" r:id="rId14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00075" indent="-25717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75" kern="1200">
          <a:solidFill>
            <a:schemeClr val="tx2"/>
          </a:solidFill>
          <a:latin typeface="+mn-lt"/>
          <a:ea typeface="+mn-ea"/>
          <a:cs typeface="+mn-cs"/>
        </a:defRPr>
      </a:lvl2pPr>
      <a:lvl3pPr marL="942975" indent="-25717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72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2000" y="1767565"/>
            <a:ext cx="81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49500" y="6440400"/>
            <a:ext cx="1138277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931500" y="6440400"/>
            <a:ext cx="30861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Presentation Heraeus Foundation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72600" y="6440400"/>
            <a:ext cx="139440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28420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573202" y="0"/>
            <a:ext cx="2284200" cy="21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56799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61AA5364-A8BF-8A4C-BE25-4A9FAAD90CD8}"/>
              </a:ext>
            </a:extLst>
          </p:cNvPr>
          <p:cNvSpPr txBox="1"/>
          <p:nvPr userDrawn="1"/>
        </p:nvSpPr>
        <p:spPr>
          <a:xfrm>
            <a:off x="522000" y="6589098"/>
            <a:ext cx="35539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600" dirty="0"/>
              <a:t>CERN</a:t>
            </a:r>
          </a:p>
        </p:txBody>
      </p:sp>
      <p:cxnSp>
        <p:nvCxnSpPr>
          <p:cNvPr id="15" name="Connecteur droit 12">
            <a:extLst>
              <a:ext uri="{FF2B5EF4-FFF2-40B4-BE49-F238E27FC236}">
                <a16:creationId xmlns:a16="http://schemas.microsoft.com/office/drawing/2014/main" id="{78471F73-33EC-6A47-9A10-6CDC9C7AF48F}"/>
              </a:ext>
            </a:extLst>
          </p:cNvPr>
          <p:cNvCxnSpPr>
            <a:cxnSpLocks/>
          </p:cNvCxnSpPr>
          <p:nvPr userDrawn="1"/>
        </p:nvCxnSpPr>
        <p:spPr>
          <a:xfrm flipV="1">
            <a:off x="820600" y="6558320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10DD5E06-1134-3F44-A7C2-1EA71EE24B21}"/>
              </a:ext>
            </a:extLst>
          </p:cNvPr>
          <p:cNvCxnSpPr>
            <a:cxnSpLocks/>
          </p:cNvCxnSpPr>
          <p:nvPr userDrawn="1"/>
        </p:nvCxnSpPr>
        <p:spPr>
          <a:xfrm flipV="1">
            <a:off x="8453429" y="6558320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49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5" r:id="rId1"/>
    <p:sldLayoutId id="2147485346" r:id="rId2"/>
    <p:sldLayoutId id="2147485347" r:id="rId3"/>
    <p:sldLayoutId id="2147485348" r:id="rId4"/>
    <p:sldLayoutId id="2147485349" r:id="rId5"/>
    <p:sldLayoutId id="2147485350" r:id="rId6"/>
    <p:sldLayoutId id="2147485351" r:id="rId7"/>
    <p:sldLayoutId id="2147485352" r:id="rId8"/>
    <p:sldLayoutId id="2147485353" r:id="rId9"/>
    <p:sldLayoutId id="2147485354" r:id="rId10"/>
    <p:sldLayoutId id="2147485355" r:id="rId11"/>
    <p:sldLayoutId id="2147485356" r:id="rId12"/>
    <p:sldLayoutId id="2147485357" r:id="rId13"/>
    <p:sldLayoutId id="2147485358" r:id="rId14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00075" indent="-25717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75" kern="1200">
          <a:solidFill>
            <a:schemeClr val="tx2"/>
          </a:solidFill>
          <a:latin typeface="+mn-lt"/>
          <a:ea typeface="+mn-ea"/>
          <a:cs typeface="+mn-cs"/>
        </a:defRPr>
      </a:lvl2pPr>
      <a:lvl3pPr marL="942975" indent="-25717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680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72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22000" y="465592"/>
            <a:ext cx="8100000" cy="111684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2000" y="1767565"/>
            <a:ext cx="8100000" cy="4409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49500" y="6440400"/>
            <a:ext cx="1138277" cy="24651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 October 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931500" y="6440400"/>
            <a:ext cx="3086100" cy="2465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Presentation Heraeus Foundation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72600" y="6440400"/>
            <a:ext cx="161312" cy="246512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490AA3F6-1618-3548-975A-DD1A2939A246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284200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573202" y="0"/>
            <a:ext cx="2284200" cy="21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56799" y="0"/>
            <a:ext cx="2284200" cy="21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84603DAF-5012-AB4F-86D1-1F45BF27A37C}"/>
              </a:ext>
            </a:extLst>
          </p:cNvPr>
          <p:cNvSpPr txBox="1"/>
          <p:nvPr userDrawn="1"/>
        </p:nvSpPr>
        <p:spPr>
          <a:xfrm>
            <a:off x="522000" y="6589098"/>
            <a:ext cx="35539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FR" sz="600" dirty="0"/>
              <a:t>CERN</a:t>
            </a:r>
          </a:p>
        </p:txBody>
      </p:sp>
      <p:cxnSp>
        <p:nvCxnSpPr>
          <p:cNvPr id="17" name="Connecteur droit 12">
            <a:extLst>
              <a:ext uri="{FF2B5EF4-FFF2-40B4-BE49-F238E27FC236}">
                <a16:creationId xmlns:a16="http://schemas.microsoft.com/office/drawing/2014/main" id="{9285BDF2-1C98-1749-8440-26E71FFDC03F}"/>
              </a:ext>
            </a:extLst>
          </p:cNvPr>
          <p:cNvCxnSpPr>
            <a:cxnSpLocks/>
          </p:cNvCxnSpPr>
          <p:nvPr userDrawn="1"/>
        </p:nvCxnSpPr>
        <p:spPr>
          <a:xfrm flipV="1">
            <a:off x="820600" y="6558320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EA94AF57-1271-7C49-BCA7-80F03952DFE6}"/>
              </a:ext>
            </a:extLst>
          </p:cNvPr>
          <p:cNvCxnSpPr>
            <a:cxnSpLocks/>
          </p:cNvCxnSpPr>
          <p:nvPr userDrawn="1"/>
        </p:nvCxnSpPr>
        <p:spPr>
          <a:xfrm flipV="1">
            <a:off x="8453429" y="6558320"/>
            <a:ext cx="0" cy="12311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30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0" r:id="rId1"/>
    <p:sldLayoutId id="2147485361" r:id="rId2"/>
    <p:sldLayoutId id="2147485362" r:id="rId3"/>
    <p:sldLayoutId id="2147485363" r:id="rId4"/>
    <p:sldLayoutId id="2147485364" r:id="rId5"/>
    <p:sldLayoutId id="2147485365" r:id="rId6"/>
    <p:sldLayoutId id="2147485366" r:id="rId7"/>
    <p:sldLayoutId id="2147485367" r:id="rId8"/>
    <p:sldLayoutId id="2147485368" r:id="rId9"/>
    <p:sldLayoutId id="2147485369" r:id="rId10"/>
    <p:sldLayoutId id="2147485370" r:id="rId11"/>
    <p:sldLayoutId id="2147485371" r:id="rId12"/>
    <p:sldLayoutId id="2147485372" r:id="rId13"/>
    <p:sldLayoutId id="2147485373" r:id="rId14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00075" indent="-25717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75" kern="1200">
          <a:solidFill>
            <a:schemeClr val="tx2"/>
          </a:solidFill>
          <a:latin typeface="+mn-lt"/>
          <a:ea typeface="+mn-ea"/>
          <a:cs typeface="+mn-cs"/>
        </a:defRPr>
      </a:lvl2pPr>
      <a:lvl3pPr marL="942975" indent="-257175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30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2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03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375" r:id="rId1"/>
    <p:sldLayoutId id="2147485376" r:id="rId2"/>
    <p:sldLayoutId id="2147485377" r:id="rId3"/>
    <p:sldLayoutId id="2147485378" r:id="rId4"/>
    <p:sldLayoutId id="2147485379" r:id="rId5"/>
    <p:sldLayoutId id="2147485380" r:id="rId6"/>
    <p:sldLayoutId id="2147485381" r:id="rId7"/>
    <p:sldLayoutId id="2147485382" r:id="rId8"/>
    <p:sldLayoutId id="2147485383" r:id="rId9"/>
    <p:sldLayoutId id="2147485384" r:id="rId10"/>
    <p:sldLayoutId id="2147485385" r:id="rId11"/>
    <p:sldLayoutId id="2147485386" r:id="rId12"/>
    <p:sldLayoutId id="2147485387" r:id="rId13"/>
    <p:sldLayoutId id="2147485388" r:id="rId14"/>
    <p:sldLayoutId id="214748538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2C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93AD2-CABF-4033-AB8D-E771AD455F1E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545B9-F19A-4844-8B4C-107BE9739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21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1" r:id="rId1"/>
    <p:sldLayoutId id="2147485392" r:id="rId2"/>
    <p:sldLayoutId id="2147485393" r:id="rId3"/>
    <p:sldLayoutId id="2147485394" r:id="rId4"/>
    <p:sldLayoutId id="2147485395" r:id="rId5"/>
    <p:sldLayoutId id="2147485396" r:id="rId6"/>
    <p:sldLayoutId id="2147485397" r:id="rId7"/>
    <p:sldLayoutId id="2147485398" r:id="rId8"/>
    <p:sldLayoutId id="2147485399" r:id="rId9"/>
    <p:sldLayoutId id="2147485400" r:id="rId10"/>
    <p:sldLayoutId id="21474854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G_9844-small.jpg" descr="IMG_9844-small.jpg"/>
          <p:cNvPicPr>
            <a:picLocks noChangeAspect="1"/>
          </p:cNvPicPr>
          <p:nvPr/>
        </p:nvPicPr>
        <p:blipFill>
          <a:blip r:embed="rId3"/>
          <a:srcRect l="19070" t="26397" r="32149" b="22912"/>
          <a:stretch>
            <a:fillRect/>
          </a:stretch>
        </p:blipFill>
        <p:spPr>
          <a:xfrm>
            <a:off x="19129" y="-21131"/>
            <a:ext cx="9136900" cy="63304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2067299" y="177281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37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SESAME</a:t>
            </a:r>
            <a:endParaRPr kumimoji="0" lang="en-US" sz="2400" b="1" i="0" u="none" strike="noStrike" kern="1200" cap="none" spc="337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303853"/>
            <a:ext cx="8942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R-D Heuer                                      </a:t>
            </a:r>
            <a:r>
              <a:rPr lang="en-US" sz="2000" dirty="0" smtClean="0">
                <a:solidFill>
                  <a:srgbClr val="FFC000"/>
                </a:solidFill>
              </a:rPr>
              <a:t>SESAME-Germany Info day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, April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21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, 2023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7898010" y="0"/>
            <a:ext cx="1224136" cy="13181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4206597"/>
            <a:ext cx="597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Successes  and  Challenges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1606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8346197" y="17738"/>
            <a:ext cx="797803" cy="859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1916832"/>
            <a:ext cx="72763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V) Performance of SESAME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             Staff</a:t>
            </a:r>
            <a:endParaRPr kumimoji="0" lang="en-GB" sz="440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234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2708920"/>
            <a:ext cx="3196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</a:rPr>
              <a:t>Challeng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es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0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764704"/>
            <a:ext cx="44230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chemeClr val="bg1"/>
                </a:solidFill>
              </a:rPr>
              <a:t>Budget:   </a:t>
            </a:r>
            <a:r>
              <a:rPr lang="en-US" sz="4400" dirty="0">
                <a:solidFill>
                  <a:schemeClr val="bg1"/>
                </a:solidFill>
              </a:rPr>
              <a:t>s</a:t>
            </a:r>
            <a:r>
              <a:rPr lang="en-US" sz="4400" noProof="0" dirty="0" err="1" smtClean="0">
                <a:solidFill>
                  <a:schemeClr val="bg1"/>
                </a:solidFill>
              </a:rPr>
              <a:t>ize</a:t>
            </a:r>
            <a:endParaRPr lang="en-US" sz="4400" noProof="0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              stability</a:t>
            </a:r>
            <a:endParaRPr kumimoji="0" lang="en-US" sz="440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2492896"/>
            <a:ext cx="68428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smtClean="0">
                <a:solidFill>
                  <a:schemeClr val="bg1"/>
                </a:solidFill>
              </a:rPr>
              <a:t>Members:   number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                  </a:t>
            </a:r>
            <a:r>
              <a:rPr lang="en-US" sz="4400" dirty="0" err="1" smtClean="0">
                <a:solidFill>
                  <a:schemeClr val="bg1"/>
                </a:solidFill>
              </a:rPr>
              <a:t>geogr</a:t>
            </a:r>
            <a:r>
              <a:rPr lang="en-US" sz="4400" dirty="0" smtClean="0">
                <a:solidFill>
                  <a:schemeClr val="bg1"/>
                </a:solidFill>
              </a:rPr>
              <a:t>. location</a:t>
            </a:r>
            <a:endParaRPr kumimoji="0" lang="en-US" sz="440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2791" y="4509120"/>
            <a:ext cx="7622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Associate Members: none yet</a:t>
            </a:r>
            <a:endParaRPr lang="en-US" sz="4400" noProof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8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68928B-EC9C-FD9A-939B-B825DA512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087318"/>
              </p:ext>
            </p:extLst>
          </p:nvPr>
        </p:nvGraphicFramePr>
        <p:xfrm>
          <a:off x="6300192" y="2996952"/>
          <a:ext cx="2738464" cy="1635920"/>
        </p:xfrm>
        <a:graphic>
          <a:graphicData uri="http://schemas.openxmlformats.org/drawingml/2006/table">
            <a:tbl>
              <a:tblPr bandRow="1">
                <a:tableStyleId>{8FD4443E-F989-4FC4-A0C8-D5A2AF1F390B}</a:tableStyleId>
              </a:tblPr>
              <a:tblGrid>
                <a:gridCol w="1686533">
                  <a:extLst>
                    <a:ext uri="{9D8B030D-6E8A-4147-A177-3AD203B41FA5}">
                      <a16:colId xmlns:a16="http://schemas.microsoft.com/office/drawing/2014/main" val="4224850702"/>
                    </a:ext>
                  </a:extLst>
                </a:gridCol>
                <a:gridCol w="1051931">
                  <a:extLst>
                    <a:ext uri="{9D8B030D-6E8A-4147-A177-3AD203B41FA5}">
                      <a16:colId xmlns:a16="http://schemas.microsoft.com/office/drawing/2014/main" val="1928296046"/>
                    </a:ext>
                  </a:extLst>
                </a:gridCol>
              </a:tblGrid>
              <a:tr h="327184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 dirty="0">
                          <a:effectLst/>
                        </a:rPr>
                        <a:t>IR</a:t>
                      </a:r>
                      <a:endParaRPr lang="en-GB" sz="2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2100" b="1" u="none" strike="noStrike" dirty="0">
                          <a:effectLst/>
                        </a:rPr>
                        <a:t>58</a:t>
                      </a:r>
                      <a:endParaRPr lang="en-IT" sz="2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806577616"/>
                  </a:ext>
                </a:extLst>
              </a:tr>
              <a:tr h="327184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>
                          <a:effectLst/>
                        </a:rPr>
                        <a:t>XAFS/XRF</a:t>
                      </a:r>
                      <a:endParaRPr lang="en-GB" sz="2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2100" b="1" u="none" strike="noStrike" dirty="0">
                          <a:effectLst/>
                        </a:rPr>
                        <a:t>52</a:t>
                      </a:r>
                      <a:endParaRPr lang="en-IT" sz="2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769920916"/>
                  </a:ext>
                </a:extLst>
              </a:tr>
              <a:tr h="327184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>
                          <a:effectLst/>
                        </a:rPr>
                        <a:t>MS</a:t>
                      </a:r>
                      <a:endParaRPr lang="en-GB" sz="2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2100" b="1" u="none" strike="noStrike" dirty="0">
                          <a:effectLst/>
                        </a:rPr>
                        <a:t>26</a:t>
                      </a:r>
                      <a:endParaRPr lang="en-IT" sz="2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132352231"/>
                  </a:ext>
                </a:extLst>
              </a:tr>
              <a:tr h="327184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>
                          <a:effectLst/>
                        </a:rPr>
                        <a:t>Total</a:t>
                      </a:r>
                      <a:endParaRPr lang="en-GB" sz="2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2100" b="1" u="none" strike="noStrike" dirty="0">
                          <a:effectLst/>
                        </a:rPr>
                        <a:t>136</a:t>
                      </a:r>
                      <a:endParaRPr lang="en-IT" sz="2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506623028"/>
                  </a:ext>
                </a:extLst>
              </a:tr>
              <a:tr h="327184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>
                          <a:effectLst/>
                        </a:rPr>
                        <a:t>Total accepted</a:t>
                      </a:r>
                      <a:endParaRPr lang="en-GB" sz="2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2100" b="1" u="none" strike="noStrike" dirty="0">
                          <a:effectLst/>
                        </a:rPr>
                        <a:t>59</a:t>
                      </a:r>
                      <a:endParaRPr lang="en-IT" sz="2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77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58413869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74AEE31-0CC1-DF73-0091-E45A8D7927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382866"/>
              </p:ext>
            </p:extLst>
          </p:nvPr>
        </p:nvGraphicFramePr>
        <p:xfrm>
          <a:off x="179512" y="1340768"/>
          <a:ext cx="6019789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FA7C033-1754-4924-2932-EE20CFEE5FA6}"/>
              </a:ext>
            </a:extLst>
          </p:cNvPr>
          <p:cNvSpPr txBox="1"/>
          <p:nvPr/>
        </p:nvSpPr>
        <p:spPr>
          <a:xfrm>
            <a:off x="6422076" y="1556792"/>
            <a:ext cx="2021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IT" b="1" dirty="0">
                <a:solidFill>
                  <a:prstClr val="black"/>
                </a:solidFill>
                <a:latin typeface="Montserrat Black" pitchFamily="2" charset="77"/>
                <a:ea typeface="+mn-ea"/>
                <a:cs typeface="+mn-cs"/>
              </a:rPr>
              <a:t>Call </a:t>
            </a:r>
            <a:r>
              <a:rPr lang="en-US" b="1" dirty="0" smtClean="0">
                <a:solidFill>
                  <a:prstClr val="black"/>
                </a:solidFill>
                <a:latin typeface="Montserrat Black" pitchFamily="2" charset="77"/>
                <a:ea typeface="+mn-ea"/>
                <a:cs typeface="+mn-cs"/>
              </a:rPr>
              <a:t>#</a:t>
            </a:r>
            <a:r>
              <a:rPr lang="en-IT" b="1" dirty="0" smtClean="0">
                <a:solidFill>
                  <a:prstClr val="black"/>
                </a:solidFill>
                <a:latin typeface="Montserrat Black" pitchFamily="2" charset="77"/>
                <a:ea typeface="+mn-ea"/>
                <a:cs typeface="+mn-cs"/>
              </a:rPr>
              <a:t>4 </a:t>
            </a:r>
            <a:endParaRPr lang="en-US" b="1" dirty="0" smtClean="0">
              <a:solidFill>
                <a:prstClr val="black"/>
              </a:solidFill>
              <a:latin typeface="Montserrat Black" pitchFamily="2" charset="77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IT" b="1" dirty="0" smtClean="0">
                <a:solidFill>
                  <a:prstClr val="black"/>
                </a:solidFill>
                <a:latin typeface="Montserrat Black" pitchFamily="2" charset="77"/>
                <a:ea typeface="+mn-ea"/>
                <a:cs typeface="+mn-cs"/>
              </a:rPr>
              <a:t>proposals</a:t>
            </a:r>
            <a:endParaRPr lang="en-IT" b="1" dirty="0">
              <a:solidFill>
                <a:prstClr val="black"/>
              </a:solidFill>
              <a:latin typeface="Montserrat Black" pitchFamily="2" charset="77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IT" b="1" dirty="0">
                <a:solidFill>
                  <a:prstClr val="black"/>
                </a:solidFill>
                <a:latin typeface="Montserrat Black" pitchFamily="2" charset="77"/>
                <a:ea typeface="+mn-ea"/>
                <a:cs typeface="+mn-cs"/>
              </a:rPr>
              <a:t>distributions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16016" y="6006479"/>
            <a:ext cx="410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closed</a:t>
            </a:r>
            <a:r>
              <a:rPr lang="en-US" dirty="0" smtClean="0"/>
              <a:t> </a:t>
            </a:r>
            <a:r>
              <a:rPr lang="en-US" dirty="0" smtClean="0"/>
              <a:t>March 8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8346197" y="17738"/>
            <a:ext cx="797803" cy="859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7855" y="328776"/>
            <a:ext cx="26949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Proposals</a:t>
            </a:r>
          </a:p>
        </p:txBody>
      </p:sp>
    </p:spTree>
    <p:extLst>
      <p:ext uri="{BB962C8B-B14F-4D97-AF65-F5344CB8AC3E}">
        <p14:creationId xmlns:p14="http://schemas.microsoft.com/office/powerpoint/2010/main" val="181096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412776"/>
            <a:ext cx="71513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</a:rPr>
              <a:t>More Proposals</a:t>
            </a:r>
            <a:endParaRPr lang="en-US" sz="44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             from non-Members</a:t>
            </a:r>
            <a:endParaRPr lang="en-US" sz="4400" noProof="0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3501008"/>
            <a:ext cx="5464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dirty="0" smtClean="0"/>
              <a:t>Where are German researchers?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7172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943AB74-D116-0B5F-1A93-59AC72D68BA9}"/>
              </a:ext>
            </a:extLst>
          </p:cNvPr>
          <p:cNvGrpSpPr/>
          <p:nvPr/>
        </p:nvGrpSpPr>
        <p:grpSpPr>
          <a:xfrm>
            <a:off x="125475" y="1052736"/>
            <a:ext cx="4821740" cy="4948014"/>
            <a:chOff x="2425308" y="-58577"/>
            <a:chExt cx="6858000" cy="6858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D894B3-7549-CEE3-61E6-80497F321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5308" y="-58577"/>
              <a:ext cx="6858000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FF32DF8-8BA8-5585-77E3-DEF5B43757F4}"/>
                </a:ext>
              </a:extLst>
            </p:cNvPr>
            <p:cNvSpPr/>
            <p:nvPr/>
          </p:nvSpPr>
          <p:spPr>
            <a:xfrm rot="14625861">
              <a:off x="5151696" y="2632439"/>
              <a:ext cx="1495316" cy="1495316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Circle">
                <a:avLst/>
              </a:prstTxWarp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ontserrat SemiBold" pitchFamily="2" charset="77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D513BD7-28B4-4A8E-31FC-86BE4210F7F1}"/>
                </a:ext>
              </a:extLst>
            </p:cNvPr>
            <p:cNvSpPr/>
            <p:nvPr/>
          </p:nvSpPr>
          <p:spPr>
            <a:xfrm rot="13582723">
              <a:off x="4547155" y="1985940"/>
              <a:ext cx="2614306" cy="2768966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Circle">
                <a:avLst/>
              </a:prstTxWarp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ontserrat SemiBold" pitchFamily="2" charset="77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1DE1D8A-8487-768A-37CA-2396016B6A83}"/>
                </a:ext>
              </a:extLst>
            </p:cNvPr>
            <p:cNvSpPr/>
            <p:nvPr/>
          </p:nvSpPr>
          <p:spPr>
            <a:xfrm rot="13164716">
              <a:off x="3881456" y="1456535"/>
              <a:ext cx="3945705" cy="3827776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Circle">
                <a:avLst/>
              </a:prstTxWarp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ontserrat SemiBold" pitchFamily="2" charset="77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1C1BB1-505F-64E8-C3D9-876FFDA33001}"/>
                </a:ext>
              </a:extLst>
            </p:cNvPr>
            <p:cNvSpPr/>
            <p:nvPr/>
          </p:nvSpPr>
          <p:spPr>
            <a:xfrm rot="13244800">
              <a:off x="3334308" y="909000"/>
              <a:ext cx="5040000" cy="5040000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Circle">
                <a:avLst/>
              </a:prstTxWarp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Montserrat SemiBold" pitchFamily="2" charset="77"/>
                  <a:ea typeface="+mn-ea"/>
                  <a:cs typeface="+mn-cs"/>
                </a:rPr>
                <a:t>2022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D7B55D-C9BF-0C0D-9364-B0A04E24E279}"/>
              </a:ext>
            </a:extLst>
          </p:cNvPr>
          <p:cNvGrpSpPr/>
          <p:nvPr/>
        </p:nvGrpSpPr>
        <p:grpSpPr>
          <a:xfrm>
            <a:off x="5162174" y="5165332"/>
            <a:ext cx="2039427" cy="300082"/>
            <a:chOff x="10284764" y="3643265"/>
            <a:chExt cx="2719235" cy="4001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85AC17-DE88-3DFE-B003-5078806A36DD}"/>
                </a:ext>
              </a:extLst>
            </p:cNvPr>
            <p:cNvSpPr/>
            <p:nvPr/>
          </p:nvSpPr>
          <p:spPr>
            <a:xfrm>
              <a:off x="10284764" y="3700184"/>
              <a:ext cx="228600" cy="25549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T" sz="1350" b="1">
                <a:solidFill>
                  <a:prstClr val="white"/>
                </a:solidFill>
                <a:latin typeface="Montserrat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49F45A-AF18-2482-4821-FBB1BE6074E1}"/>
                </a:ext>
              </a:extLst>
            </p:cNvPr>
            <p:cNvSpPr txBox="1"/>
            <p:nvPr/>
          </p:nvSpPr>
          <p:spPr>
            <a:xfrm>
              <a:off x="10799977" y="3643265"/>
              <a:ext cx="220402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b="1" dirty="0">
                  <a:solidFill>
                    <a:prstClr val="black"/>
                  </a:solidFill>
                  <a:latin typeface="Montserrat" pitchFamily="2" charset="77"/>
                  <a:ea typeface="+mn-ea"/>
                  <a:cs typeface="+mn-cs"/>
                </a:rPr>
                <a:t>Chemical Sciences</a:t>
              </a:r>
              <a:endParaRPr lang="en-IT" sz="1350" b="1" dirty="0">
                <a:solidFill>
                  <a:prstClr val="black"/>
                </a:solidFill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5CFCA8-3DAD-E5B5-7FE0-8432B27C2259}"/>
              </a:ext>
            </a:extLst>
          </p:cNvPr>
          <p:cNvGrpSpPr/>
          <p:nvPr/>
        </p:nvGrpSpPr>
        <p:grpSpPr>
          <a:xfrm>
            <a:off x="5162175" y="4683701"/>
            <a:ext cx="3522205" cy="300082"/>
            <a:chOff x="10284764" y="2988840"/>
            <a:chExt cx="4696273" cy="4001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1664C1-8F93-CD2A-30AE-C823D90F6443}"/>
                </a:ext>
              </a:extLst>
            </p:cNvPr>
            <p:cNvSpPr txBox="1"/>
            <p:nvPr/>
          </p:nvSpPr>
          <p:spPr>
            <a:xfrm>
              <a:off x="10799977" y="2988840"/>
              <a:ext cx="418106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b="1" dirty="0" err="1">
                  <a:solidFill>
                    <a:prstClr val="black"/>
                  </a:solidFill>
                  <a:latin typeface="Montserrat" pitchFamily="2" charset="77"/>
                  <a:ea typeface="+mn-ea"/>
                  <a:cs typeface="+mn-cs"/>
                </a:rPr>
                <a:t>Archeological</a:t>
              </a:r>
              <a:r>
                <a:rPr lang="en-GB" sz="1350" b="1" dirty="0">
                  <a:solidFill>
                    <a:prstClr val="black"/>
                  </a:solidFill>
                  <a:latin typeface="Montserrat" pitchFamily="2" charset="77"/>
                  <a:ea typeface="+mn-ea"/>
                  <a:cs typeface="+mn-cs"/>
                </a:rPr>
                <a:t> and Heritage Sciences</a:t>
              </a:r>
              <a:endParaRPr lang="en-IT" sz="1350" b="1" dirty="0">
                <a:solidFill>
                  <a:prstClr val="black"/>
                </a:solidFill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BD718C-E95E-08A3-732B-F55A42776A64}"/>
                </a:ext>
              </a:extLst>
            </p:cNvPr>
            <p:cNvSpPr/>
            <p:nvPr/>
          </p:nvSpPr>
          <p:spPr>
            <a:xfrm>
              <a:off x="10284764" y="3045759"/>
              <a:ext cx="228600" cy="255494"/>
            </a:xfrm>
            <a:prstGeom prst="re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T" sz="1350" b="1">
                <a:solidFill>
                  <a:prstClr val="white"/>
                </a:solidFill>
                <a:latin typeface="Montserra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254063-2783-13CC-06EE-E4F53976B7BA}"/>
              </a:ext>
            </a:extLst>
          </p:cNvPr>
          <p:cNvGrpSpPr/>
          <p:nvPr/>
        </p:nvGrpSpPr>
        <p:grpSpPr>
          <a:xfrm>
            <a:off x="5162174" y="3720440"/>
            <a:ext cx="3113439" cy="300082"/>
            <a:chOff x="10284764" y="1716741"/>
            <a:chExt cx="4151251" cy="40010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1BC59-6401-5B44-58E4-5AD3B77D9526}"/>
                </a:ext>
              </a:extLst>
            </p:cNvPr>
            <p:cNvSpPr txBox="1"/>
            <p:nvPr/>
          </p:nvSpPr>
          <p:spPr>
            <a:xfrm>
              <a:off x="10799977" y="1716741"/>
              <a:ext cx="363603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b="1" dirty="0">
                  <a:solidFill>
                    <a:prstClr val="black"/>
                  </a:solidFill>
                  <a:latin typeface="Montserrat" pitchFamily="2" charset="77"/>
                  <a:ea typeface="+mn-ea"/>
                  <a:cs typeface="+mn-cs"/>
                </a:rPr>
                <a:t>Materials and Physical Sciences</a:t>
              </a:r>
              <a:endParaRPr lang="en-IT" sz="1350" b="1" dirty="0">
                <a:solidFill>
                  <a:prstClr val="black"/>
                </a:solidFill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FB7068-6FB9-CE71-1780-1B01A4C36481}"/>
                </a:ext>
              </a:extLst>
            </p:cNvPr>
            <p:cNvSpPr/>
            <p:nvPr/>
          </p:nvSpPr>
          <p:spPr>
            <a:xfrm>
              <a:off x="10284764" y="1773660"/>
              <a:ext cx="228600" cy="255494"/>
            </a:xfrm>
            <a:prstGeom prst="rect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T" sz="1350" b="1">
                <a:solidFill>
                  <a:prstClr val="white"/>
                </a:solidFill>
                <a:latin typeface="Montserrat" pitchFamily="2" charset="77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A1B96A-B949-3F47-C1AC-CFB3C59E7DAE}"/>
              </a:ext>
            </a:extLst>
          </p:cNvPr>
          <p:cNvGrpSpPr/>
          <p:nvPr/>
        </p:nvGrpSpPr>
        <p:grpSpPr>
          <a:xfrm>
            <a:off x="5162176" y="4202071"/>
            <a:ext cx="1596998" cy="300082"/>
            <a:chOff x="10284764" y="2371166"/>
            <a:chExt cx="2129330" cy="40010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1E0198-93BF-37FC-CD54-9FF4B457D7E4}"/>
                </a:ext>
              </a:extLst>
            </p:cNvPr>
            <p:cNvSpPr txBox="1"/>
            <p:nvPr/>
          </p:nvSpPr>
          <p:spPr>
            <a:xfrm>
              <a:off x="10799977" y="2371166"/>
              <a:ext cx="161411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b="1" dirty="0">
                  <a:solidFill>
                    <a:prstClr val="black"/>
                  </a:solidFill>
                  <a:latin typeface="Montserrat" pitchFamily="2" charset="77"/>
                  <a:ea typeface="+mn-ea"/>
                  <a:cs typeface="+mn-cs"/>
                </a:rPr>
                <a:t>Life Sciences</a:t>
              </a:r>
              <a:endParaRPr lang="en-IT" sz="1350" b="1" dirty="0">
                <a:solidFill>
                  <a:prstClr val="black"/>
                </a:solidFill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39BE22-5D2C-2A75-B4E4-792592D51CC2}"/>
                </a:ext>
              </a:extLst>
            </p:cNvPr>
            <p:cNvSpPr/>
            <p:nvPr/>
          </p:nvSpPr>
          <p:spPr>
            <a:xfrm>
              <a:off x="10284764" y="2428085"/>
              <a:ext cx="228600" cy="25549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IT" sz="1350" b="1">
                <a:solidFill>
                  <a:prstClr val="white"/>
                </a:solidFill>
                <a:latin typeface="Montserrat" pitchFamily="2" charset="77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217FE9E-CB80-5DCB-7160-BCD82AF23933}"/>
              </a:ext>
            </a:extLst>
          </p:cNvPr>
          <p:cNvSpPr txBox="1"/>
          <p:nvPr/>
        </p:nvSpPr>
        <p:spPr>
          <a:xfrm>
            <a:off x="5162175" y="1793996"/>
            <a:ext cx="34699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IT" sz="2100" b="1" dirty="0" smtClean="0">
                <a:solidFill>
                  <a:prstClr val="black"/>
                </a:solidFill>
                <a:latin typeface="Montserrat" pitchFamily="2" charset="77"/>
                <a:ea typeface="+mn-ea"/>
                <a:cs typeface="+mn-cs"/>
              </a:rPr>
              <a:t>Proposals distribution by </a:t>
            </a:r>
            <a:endParaRPr lang="en-US" sz="2100" b="1" dirty="0" smtClean="0">
              <a:solidFill>
                <a:prstClr val="black"/>
              </a:solidFill>
              <a:latin typeface="Montserrat" pitchFamily="2" charset="77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 smtClean="0">
                <a:solidFill>
                  <a:prstClr val="black"/>
                </a:solidFill>
                <a:latin typeface="Montserrat" pitchFamily="2" charset="77"/>
                <a:ea typeface="+mn-ea"/>
                <a:cs typeface="+mn-cs"/>
              </a:rPr>
              <a:t>Research fields</a:t>
            </a:r>
            <a:endParaRPr lang="en-IT" sz="2100" b="1" dirty="0">
              <a:solidFill>
                <a:prstClr val="black"/>
              </a:solidFill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8346197" y="17738"/>
            <a:ext cx="797803" cy="8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2564904"/>
            <a:ext cx="38843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smtClean="0">
                <a:solidFill>
                  <a:schemeClr val="accent2">
                    <a:lumMod val="75000"/>
                  </a:schemeClr>
                </a:solidFill>
              </a:rPr>
              <a:t>Opportunities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82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08720"/>
            <a:ext cx="7007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Collaborative Projects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             Members/non-Members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2564904"/>
            <a:ext cx="38183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Internships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noProof="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Exchange of Staff</a:t>
            </a:r>
            <a:endParaRPr lang="en-US" sz="3600" noProof="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3" y="4653136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Upgrade/Maintenance of other facilities presents an opportunity to try out SESAME……..  </a:t>
            </a:r>
          </a:p>
        </p:txBody>
      </p:sp>
    </p:spTree>
    <p:extLst>
      <p:ext uri="{BB962C8B-B14F-4D97-AF65-F5344CB8AC3E}">
        <p14:creationId xmlns:p14="http://schemas.microsoft.com/office/powerpoint/2010/main" val="125962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G_9844-small.jpg" descr="IMG_9844-small.jpg"/>
          <p:cNvPicPr>
            <a:picLocks noChangeAspect="1"/>
          </p:cNvPicPr>
          <p:nvPr/>
        </p:nvPicPr>
        <p:blipFill>
          <a:blip r:embed="rId3"/>
          <a:srcRect l="19070" t="26397" r="32149" b="22912"/>
          <a:stretch>
            <a:fillRect/>
          </a:stretch>
        </p:blipFill>
        <p:spPr>
          <a:xfrm>
            <a:off x="19129" y="-21131"/>
            <a:ext cx="9136900" cy="633045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2067299" y="177281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37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SESAME</a:t>
            </a:r>
            <a:endParaRPr kumimoji="0" lang="en-US" sz="2400" b="1" i="0" u="none" strike="noStrike" kern="1200" cap="none" spc="337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7898010" y="0"/>
            <a:ext cx="1224136" cy="13181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3487071"/>
            <a:ext cx="5976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Fantastic Project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Deserves all Possible Support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5482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2C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2708920"/>
            <a:ext cx="31053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92D050"/>
                </a:solidFill>
              </a:rPr>
              <a:t>Successes</a:t>
            </a:r>
            <a:endParaRPr lang="en-GB" sz="4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2C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289171"/>
            <a:ext cx="8534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SESAME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is the first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Synchrotronradiation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 source in the Middle East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1995: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First ideas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10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Februar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 2016: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 Begin Installation of the Synchrotron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16 Mai 2017: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official Opening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17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Juli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 2018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: Start of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                    Scientific Program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/>
              <a:ea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-128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ＭＳ Ｐゴシック" charset="-128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22" y="1742488"/>
            <a:ext cx="5553978" cy="312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8075160" y="0"/>
            <a:ext cx="1080120" cy="116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978"/>
            <a:ext cx="4559461" cy="30420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937679">
            <a:off x="546016" y="3807546"/>
            <a:ext cx="6330487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                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SESAME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lvetica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f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rom dream (1995) to reality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/>
                <a:ea typeface="ＭＳ Ｐゴシック" charset="-128"/>
                <a:cs typeface="+mn-cs"/>
              </a:rPr>
              <a:t> (2017)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lvetica"/>
              <a:ea typeface="ＭＳ Ｐゴシック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9461" y="1751624"/>
            <a:ext cx="2551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2.5 GeV,  400mA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4088" y="5589240"/>
            <a:ext cx="3422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I) SESAME exists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2069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97F5011-EB05-9C42-9215-7291DD5CD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91" y="3670871"/>
            <a:ext cx="6060678" cy="340813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C303945-FD24-EE42-B24D-4CEECA1CA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27" y="47961"/>
            <a:ext cx="9144000" cy="5022934"/>
          </a:xfrm>
          <a:prstGeom prst="rect">
            <a:avLst/>
          </a:prstGeom>
        </p:spPr>
      </p:pic>
      <p:sp>
        <p:nvSpPr>
          <p:cNvPr id="195" name="SESAME is composed of Members and Observers"/>
          <p:cNvSpPr txBox="1"/>
          <p:nvPr/>
        </p:nvSpPr>
        <p:spPr>
          <a:xfrm>
            <a:off x="1071959" y="166983"/>
            <a:ext cx="1944216" cy="12176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64294" tIns="32147" rIns="64294" bIns="32147" rtlCol="0" anchor="b">
            <a:normAutofit/>
          </a:bodyPr>
          <a:lstStyle>
            <a:lvl1pPr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6429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2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SESAME’s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Members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E28CD0-91BA-7647-A7CB-49286EF64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86" y="1485116"/>
            <a:ext cx="6543314" cy="3886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8040859" y="23572"/>
            <a:ext cx="1080120" cy="1163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268702" y="5058625"/>
            <a:ext cx="4248471" cy="138499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International Cooperation as example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Peaceful Cooperation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8872" y="1495141"/>
            <a:ext cx="1241045" cy="255454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Cyprus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Egypt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Iran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Israel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Jordan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Palestine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Pakistan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Türkiye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2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C303945-FD24-EE42-B24D-4CEECA1CA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22934"/>
          </a:xfrm>
          <a:prstGeom prst="rect">
            <a:avLst/>
          </a:prstGeom>
        </p:spPr>
      </p:pic>
      <p:pic>
        <p:nvPicPr>
          <p:cNvPr id="5" name="Picture 4" descr="A picture containing text, dark, image&#10;&#10;Description automatically generated">
            <a:extLst>
              <a:ext uri="{FF2B5EF4-FFF2-40B4-BE49-F238E27FC236}">
                <a16:creationId xmlns:a16="http://schemas.microsoft.com/office/drawing/2014/main" id="{73821C2D-956F-C249-9403-F62AC2234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-2" b="-2"/>
          <a:stretch/>
        </p:blipFill>
        <p:spPr>
          <a:xfrm>
            <a:off x="3477126" y="3670871"/>
            <a:ext cx="5666874" cy="3383280"/>
          </a:xfrm>
          <a:prstGeom prst="rect">
            <a:avLst/>
          </a:prstGeom>
        </p:spPr>
      </p:pic>
      <p:sp>
        <p:nvSpPr>
          <p:cNvPr id="195" name="SESAME is composed of Members and Observers"/>
          <p:cNvSpPr txBox="1"/>
          <p:nvPr/>
        </p:nvSpPr>
        <p:spPr>
          <a:xfrm>
            <a:off x="169067" y="581520"/>
            <a:ext cx="2062672" cy="22390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64294" tIns="32147" rIns="64294" bIns="32147" rtlCol="0" anchor="b">
            <a:normAutofit/>
          </a:bodyPr>
          <a:lstStyle>
            <a:lvl1pPr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64291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2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SESAME’s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"/>
              </a:rPr>
              <a:t>Observers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7E413-A115-864C-BDC9-E6D5FA6C53D1}"/>
              </a:ext>
            </a:extLst>
          </p:cNvPr>
          <p:cNvSpPr txBox="1"/>
          <p:nvPr/>
        </p:nvSpPr>
        <p:spPr>
          <a:xfrm>
            <a:off x="2699792" y="2132856"/>
            <a:ext cx="5666874" cy="1793950"/>
          </a:xfrm>
          <a:prstGeom prst="rect">
            <a:avLst/>
          </a:prstGeom>
          <a:solidFill>
            <a:srgbClr val="332B61"/>
          </a:solidFill>
        </p:spPr>
        <p:txBody>
          <a:bodyPr wrap="square" lIns="202500" tIns="202500" rIns="202500" bIns="202500" rtlCol="0">
            <a:spAutoFit/>
          </a:bodyPr>
          <a:lstStyle/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Brazil, Canada, CERN, China, the European Union, France, Germany, Greece, Italy, Japan, Kuwait, Portugal, Russian Federation, Spain, Sweden, Switzerland, UAE, UK, and the USA.</a:t>
            </a:r>
            <a:endParaRPr kumimoji="0" lang="en-IT" sz="22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8160585" y="0"/>
            <a:ext cx="962814" cy="1036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107504" y="5175954"/>
            <a:ext cx="4248471" cy="138499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International Cooperation as example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Peaceful Cooperation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817" y="350687"/>
            <a:ext cx="4878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Beyond the members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there is world wide support: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076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37312"/>
            <a:ext cx="89959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                                                                                                     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40" y="688612"/>
            <a:ext cx="9144000" cy="6102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1132" y="10553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Inauguration 2017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8238692" y="49670"/>
            <a:ext cx="797803" cy="8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1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2C0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">
            <a:extLst>
              <a:ext uri="{FF2B5EF4-FFF2-40B4-BE49-F238E27FC236}">
                <a16:creationId xmlns:a16="http://schemas.microsoft.com/office/drawing/2014/main" id="{6256A98C-3E34-8149-BDF2-86FC5AF0FBA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r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12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pPr marL="0" marR="0" lvl="0" indent="0" algn="r" defTabSz="6429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12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49" name="IMG_5743-small.jpg" descr="IMG_5743-small.jpg">
            <a:extLst>
              <a:ext uri="{FF2B5EF4-FFF2-40B4-BE49-F238E27FC236}">
                <a16:creationId xmlns:a16="http://schemas.microsoft.com/office/drawing/2014/main" id="{8EED9A19-3450-064A-91DB-59AC7C2A5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87"/>
          <a:stretch/>
        </p:blipFill>
        <p:spPr>
          <a:xfrm>
            <a:off x="5366611" y="4642011"/>
            <a:ext cx="3771333" cy="221299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A224CCB-BA5D-904C-ABEF-6DB9BEA364B1}"/>
              </a:ext>
            </a:extLst>
          </p:cNvPr>
          <p:cNvSpPr txBox="1"/>
          <p:nvPr/>
        </p:nvSpPr>
        <p:spPr>
          <a:xfrm>
            <a:off x="7430180" y="6356351"/>
            <a:ext cx="2260644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1">
                <a:solidFill>
                  <a:srgbClr val="2F4C8A"/>
                </a:solidFill>
                <a:uFill>
                  <a:solidFill>
                    <a:srgbClr val="0433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kumimoji="0" lang="en-GB" sz="11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srgbClr val="0433FF"/>
                  </a:solidFill>
                </a:u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  <a:sym typeface="Helvetica"/>
              </a:rPr>
              <a:t>The 4 RF Cavities (I)</a:t>
            </a:r>
            <a:endParaRPr kumimoji="0" lang="en-IT" sz="1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>
                <a:solidFill>
                  <a:srgbClr val="0433FF"/>
                </a:solidFill>
              </a:u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  <a:sym typeface="Helvetica"/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69137D56-FD29-F94C-AB4C-57B33B9BADB9}"/>
              </a:ext>
            </a:extLst>
          </p:cNvPr>
          <p:cNvSpPr txBox="1">
            <a:spLocks/>
          </p:cNvSpPr>
          <p:nvPr/>
        </p:nvSpPr>
        <p:spPr>
          <a:xfrm flipH="1">
            <a:off x="861656" y="-354301"/>
            <a:ext cx="32146" cy="32146"/>
          </a:xfrm>
          <a:prstGeom prst="rect">
            <a:avLst/>
          </a:prstGeom>
        </p:spPr>
        <p:txBody>
          <a:bodyPr/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2788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rgbClr val="70AD47"/>
                </a:solidFill>
                <a:uFill>
                  <a:solidFill>
                    <a:srgbClr val="0433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endParaRPr kumimoji="0" lang="en-GB" sz="1125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>
                <a:solidFill>
                  <a:srgbClr val="0433FF"/>
                </a:solidFill>
              </a:uFill>
              <a:latin typeface="Calibri" panose="020F0502020204030204" pitchFamily="34" charset="0"/>
              <a:ea typeface="+mn-ea"/>
              <a:cs typeface="Calibri" panose="020F0502020204030204" pitchFamily="34" charset="0"/>
              <a:sym typeface="Helvetica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1772F89-F922-3C4D-9C69-EC0D97217505}"/>
              </a:ext>
            </a:extLst>
          </p:cNvPr>
          <p:cNvGrpSpPr/>
          <p:nvPr/>
        </p:nvGrpSpPr>
        <p:grpSpPr>
          <a:xfrm>
            <a:off x="6072996" y="2997"/>
            <a:ext cx="3071005" cy="2438232"/>
            <a:chOff x="5940057" y="1280369"/>
            <a:chExt cx="3658793" cy="2519670"/>
          </a:xfrm>
        </p:grpSpPr>
        <p:pic>
          <p:nvPicPr>
            <p:cNvPr id="56" name="0d0b30cd-eb1a-412d-88ea-b708af10e183" descr="0d0b30cd-eb1a-412d-88ea-b708af10e183">
              <a:extLst>
                <a:ext uri="{FF2B5EF4-FFF2-40B4-BE49-F238E27FC236}">
                  <a16:creationId xmlns:a16="http://schemas.microsoft.com/office/drawing/2014/main" id="{DCE73A85-7F9C-1044-90D5-053DB39A9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667" b="16137"/>
            <a:stretch>
              <a:fillRect/>
            </a:stretch>
          </p:blipFill>
          <p:spPr>
            <a:xfrm>
              <a:off x="5940057" y="1280369"/>
              <a:ext cx="3658793" cy="25196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53C001E-D3EA-3C4D-903B-5A44C62097F4}"/>
                </a:ext>
              </a:extLst>
            </p:cNvPr>
            <p:cNvSpPr txBox="1"/>
            <p:nvPr/>
          </p:nvSpPr>
          <p:spPr>
            <a:xfrm>
              <a:off x="6217385" y="1351469"/>
              <a:ext cx="2926080" cy="274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429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2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Sergio </a:t>
              </a:r>
              <a:r>
                <a:rPr kumimoji="0" lang="en-GB" sz="112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Fubini</a:t>
              </a:r>
              <a:r>
                <a:rPr kumimoji="0" lang="en-GB" sz="112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 Guest-House (I)</a:t>
              </a:r>
              <a:endParaRPr kumimoji="0" lang="en-IT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741C7B7-0FC3-3D46-B511-7DA46967C473}"/>
              </a:ext>
            </a:extLst>
          </p:cNvPr>
          <p:cNvGrpSpPr/>
          <p:nvPr/>
        </p:nvGrpSpPr>
        <p:grpSpPr>
          <a:xfrm>
            <a:off x="0" y="2072853"/>
            <a:ext cx="4125516" cy="2723797"/>
            <a:chOff x="448207" y="3058588"/>
            <a:chExt cx="4916747" cy="2765670"/>
          </a:xfrm>
        </p:grpSpPr>
        <p:pic>
          <p:nvPicPr>
            <p:cNvPr id="63" name="image28.jpeg" descr="image28.jpeg">
              <a:extLst>
                <a:ext uri="{FF2B5EF4-FFF2-40B4-BE49-F238E27FC236}">
                  <a16:creationId xmlns:a16="http://schemas.microsoft.com/office/drawing/2014/main" id="{A073AB91-8F95-5243-89E4-A7AF82A0E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207" y="3058588"/>
              <a:ext cx="4916747" cy="27656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4" name="Optical Components Installed during Hutch Installation">
              <a:extLst>
                <a:ext uri="{FF2B5EF4-FFF2-40B4-BE49-F238E27FC236}">
                  <a16:creationId xmlns:a16="http://schemas.microsoft.com/office/drawing/2014/main" id="{99F83103-4DD3-184C-BCCA-EC0515CA495C}"/>
                </a:ext>
              </a:extLst>
            </p:cNvPr>
            <p:cNvSpPr txBox="1"/>
            <p:nvPr/>
          </p:nvSpPr>
          <p:spPr>
            <a:xfrm>
              <a:off x="699023" y="5427488"/>
              <a:ext cx="3372794" cy="2307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>
              <a:lvl1pPr algn="ctr" defTabSz="914400">
                <a:defRPr sz="3400" b="1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marL="0" marR="0" lvl="0" indent="0" algn="l" defTabSz="6429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kumimoji="0" lang="en-GB" sz="112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Rossendorf</a:t>
              </a:r>
              <a:r>
                <a:rPr kumimoji="0" lang="en-GB" sz="112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 Beamline (D)</a:t>
              </a:r>
              <a:endParaRPr kumimoji="0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pic>
        <p:nvPicPr>
          <p:cNvPr id="66" name="Picture 8" descr="Picture 8">
            <a:extLst>
              <a:ext uri="{FF2B5EF4-FFF2-40B4-BE49-F238E27FC236}">
                <a16:creationId xmlns:a16="http://schemas.microsoft.com/office/drawing/2014/main" id="{0D63FFE7-15C1-6F41-B5E8-0266FBDE5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" y="4785613"/>
            <a:ext cx="5361171" cy="2081563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240">
            <a:extLst>
              <a:ext uri="{FF2B5EF4-FFF2-40B4-BE49-F238E27FC236}">
                <a16:creationId xmlns:a16="http://schemas.microsoft.com/office/drawing/2014/main" id="{DF45A668-CF53-6244-9959-A0CE81E22EAF}"/>
              </a:ext>
            </a:extLst>
          </p:cNvPr>
          <p:cNvSpPr txBox="1"/>
          <p:nvPr/>
        </p:nvSpPr>
        <p:spPr>
          <a:xfrm>
            <a:off x="593642" y="6273458"/>
            <a:ext cx="3389716" cy="26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0" marR="0" lvl="0" indent="0" algn="l" defTabSz="4571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/>
            </a:pPr>
            <a:r>
              <a:rPr kumimoji="0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Material Science Beamline </a:t>
            </a:r>
            <a:r>
              <a:rPr kumimoji="0" lang="it-IT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(CH)</a:t>
            </a:r>
            <a:endParaRPr kumimoji="0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AE949B0-DAD1-CA4A-B86D-B11F87F868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5945" r="310" b="-642"/>
          <a:stretch/>
        </p:blipFill>
        <p:spPr>
          <a:xfrm>
            <a:off x="6643380" y="2282233"/>
            <a:ext cx="2524168" cy="274489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3A4C92EF-EF38-A144-A968-59D57F81F3B4}"/>
              </a:ext>
            </a:extLst>
          </p:cNvPr>
          <p:cNvSpPr txBox="1"/>
          <p:nvPr/>
        </p:nvSpPr>
        <p:spPr>
          <a:xfrm>
            <a:off x="7303380" y="4227339"/>
            <a:ext cx="1193277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XAFS/XRF Monochromator (UK)</a:t>
            </a: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439D915-2071-574F-BD9F-86622E9CAA68}"/>
              </a:ext>
            </a:extLst>
          </p:cNvPr>
          <p:cNvGrpSpPr/>
          <p:nvPr/>
        </p:nvGrpSpPr>
        <p:grpSpPr>
          <a:xfrm>
            <a:off x="3637661" y="2075113"/>
            <a:ext cx="3071005" cy="3071735"/>
            <a:chOff x="4936931" y="2857714"/>
            <a:chExt cx="4367651" cy="436869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9AA86EF-2595-294F-A0F3-8AA28750C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" b="9994"/>
            <a:stretch/>
          </p:blipFill>
          <p:spPr>
            <a:xfrm>
              <a:off x="4936931" y="2857714"/>
              <a:ext cx="4367651" cy="43686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E2BF1B25-E3FD-324A-A0A7-A8ABD4B52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0451" y="6012216"/>
              <a:ext cx="3514188" cy="869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just" defTabSz="642915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The boat at Hamburg harbor on its way to Aqaba, Jordan with BESSY I on board; June 7, 2002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4756842" y="2117964"/>
            <a:ext cx="721440" cy="7768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05034" y="195329"/>
            <a:ext cx="4168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II)  SESAME receives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     much support from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  Observers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4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2857500" y="2491406"/>
            <a:ext cx="5143500" cy="623248"/>
          </a:xfrm>
          <a:noFill/>
          <a:ln>
            <a:noFill/>
          </a:ln>
        </p:spPr>
        <p:txBody>
          <a:bodyPr vert="horz" lIns="0" tIns="0" rIns="0" bIns="0" rtlCol="0" anchor="ctr" anchorCtr="0">
            <a:spAutoFit/>
          </a:bodyPr>
          <a:lstStyle/>
          <a:p>
            <a:endParaRPr lang="en-US" altLang="zh-CN"/>
          </a:p>
        </p:txBody>
      </p:sp>
      <p:pic>
        <p:nvPicPr>
          <p:cNvPr id="37890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65208" cy="6856883"/>
          </a:xfrm>
          <a:noFill/>
          <a:ln>
            <a:noFill/>
          </a:ln>
        </p:spPr>
      </p:pic>
      <p:sp>
        <p:nvSpPr>
          <p:cNvPr id="37891" name="Text Box 4"/>
          <p:cNvSpPr txBox="1"/>
          <p:nvPr/>
        </p:nvSpPr>
        <p:spPr>
          <a:xfrm>
            <a:off x="-108520" y="1340768"/>
            <a:ext cx="9165208" cy="1569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ctr" defTabSz="6429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III) Thanks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EU support, SESAME became the World's FIRST large accelerator complex to be fully powered by renewable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8346197" y="17738"/>
            <a:ext cx="797803" cy="859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3414" y="260648"/>
            <a:ext cx="6182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Important milestone 2019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89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2C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6E122B-129A-7349-B4D1-FED37ADEF58C}"/>
              </a:ext>
            </a:extLst>
          </p:cNvPr>
          <p:cNvSpPr txBox="1"/>
          <p:nvPr/>
        </p:nvSpPr>
        <p:spPr>
          <a:xfrm>
            <a:off x="2483768" y="545277"/>
            <a:ext cx="6041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  <a:latin typeface="Montserrat" pitchFamily="2" charset="77"/>
                <a:ea typeface="+mn-ea"/>
                <a:cs typeface="+mn-cs"/>
              </a:rPr>
              <a:t> </a:t>
            </a:r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IV)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peer-review publications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Average impact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factor </a:t>
            </a:r>
            <a:r>
              <a:rPr lang="en-GB" sz="3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5.2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30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of publications </a:t>
            </a: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 7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B4056D-C37C-A244-954B-452F02CA3179}"/>
              </a:ext>
            </a:extLst>
          </p:cNvPr>
          <p:cNvCxnSpPr>
            <a:cxnSpLocks/>
          </p:cNvCxnSpPr>
          <p:nvPr/>
        </p:nvCxnSpPr>
        <p:spPr>
          <a:xfrm>
            <a:off x="3138526" y="2600376"/>
            <a:ext cx="0" cy="2516054"/>
          </a:xfrm>
          <a:prstGeom prst="line">
            <a:avLst/>
          </a:prstGeom>
          <a:ln w="412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FFB86B-5448-0A4B-9036-037843A05611}"/>
              </a:ext>
            </a:extLst>
          </p:cNvPr>
          <p:cNvCxnSpPr>
            <a:cxnSpLocks/>
          </p:cNvCxnSpPr>
          <p:nvPr/>
        </p:nvCxnSpPr>
        <p:spPr>
          <a:xfrm>
            <a:off x="3252826" y="2594360"/>
            <a:ext cx="0" cy="2510037"/>
          </a:xfrm>
          <a:prstGeom prst="line">
            <a:avLst/>
          </a:prstGeom>
          <a:ln w="412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4019AA-8CF1-0043-B40D-9F74093F584F}"/>
              </a:ext>
            </a:extLst>
          </p:cNvPr>
          <p:cNvCxnSpPr>
            <a:cxnSpLocks/>
          </p:cNvCxnSpPr>
          <p:nvPr/>
        </p:nvCxnSpPr>
        <p:spPr>
          <a:xfrm>
            <a:off x="3896514" y="2576314"/>
            <a:ext cx="0" cy="2528084"/>
          </a:xfrm>
          <a:prstGeom prst="line">
            <a:avLst/>
          </a:prstGeom>
          <a:ln w="412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2A0A66D-AD8B-1C4D-B762-143EB87B8FAB}"/>
              </a:ext>
            </a:extLst>
          </p:cNvPr>
          <p:cNvSpPr txBox="1"/>
          <p:nvPr/>
        </p:nvSpPr>
        <p:spPr>
          <a:xfrm>
            <a:off x="1410465" y="2036225"/>
            <a:ext cx="14127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BLs o</a:t>
            </a:r>
            <a:r>
              <a:rPr lang="en-IT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pen to users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F50A67-36CB-CF43-8C4D-1243043D535B}"/>
              </a:ext>
            </a:extLst>
          </p:cNvPr>
          <p:cNvCxnSpPr>
            <a:cxnSpLocks/>
          </p:cNvCxnSpPr>
          <p:nvPr/>
        </p:nvCxnSpPr>
        <p:spPr>
          <a:xfrm>
            <a:off x="2910712" y="2249052"/>
            <a:ext cx="227814" cy="327263"/>
          </a:xfrm>
          <a:prstGeom prst="line">
            <a:avLst/>
          </a:prstGeom>
          <a:ln w="41275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2763600-904B-1E42-B6D7-338C2C60C369}"/>
              </a:ext>
            </a:extLst>
          </p:cNvPr>
          <p:cNvCxnSpPr>
            <a:cxnSpLocks/>
          </p:cNvCxnSpPr>
          <p:nvPr/>
        </p:nvCxnSpPr>
        <p:spPr>
          <a:xfrm>
            <a:off x="2910713" y="2249052"/>
            <a:ext cx="341721" cy="315230"/>
          </a:xfrm>
          <a:prstGeom prst="line">
            <a:avLst/>
          </a:prstGeom>
          <a:ln w="41275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C63D6C-2087-F843-9B8C-50C1A82EB741}"/>
              </a:ext>
            </a:extLst>
          </p:cNvPr>
          <p:cNvCxnSpPr>
            <a:cxnSpLocks/>
          </p:cNvCxnSpPr>
          <p:nvPr/>
        </p:nvCxnSpPr>
        <p:spPr>
          <a:xfrm>
            <a:off x="2910713" y="2249052"/>
            <a:ext cx="985409" cy="315230"/>
          </a:xfrm>
          <a:prstGeom prst="line">
            <a:avLst/>
          </a:prstGeom>
          <a:ln w="41275">
            <a:solidFill>
              <a:srgbClr val="FF0000"/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D7ACD5-87E3-5F84-E486-C268F2DCB063}"/>
              </a:ext>
            </a:extLst>
          </p:cNvPr>
          <p:cNvGraphicFramePr>
            <a:graphicFrameLocks/>
          </p:cNvGraphicFramePr>
          <p:nvPr/>
        </p:nvGraphicFramePr>
        <p:xfrm>
          <a:off x="4797354" y="2650639"/>
          <a:ext cx="402704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3D25371-FF5A-6542-B0C0-22FD0212E244}"/>
              </a:ext>
            </a:extLst>
          </p:cNvPr>
          <p:cNvGraphicFramePr>
            <a:graphicFrameLocks/>
          </p:cNvGraphicFramePr>
          <p:nvPr/>
        </p:nvGraphicFramePr>
        <p:xfrm>
          <a:off x="121024" y="2690981"/>
          <a:ext cx="4474469" cy="3236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0EB6B52-2E82-F65C-711D-EF98FC85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42707"/>
            <a:ext cx="3324655" cy="381281"/>
          </a:xfrm>
        </p:spPr>
        <p:txBody>
          <a:bodyPr>
            <a:normAutofit fontScale="90000"/>
          </a:bodyPr>
          <a:lstStyle/>
          <a:p>
            <a:r>
              <a:rPr lang="en-IT" b="1" dirty="0">
                <a:latin typeface="Montserrat Black" pitchFamily="2" charset="77"/>
              </a:rPr>
              <a:t>Publications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3012785" y="6150986"/>
            <a:ext cx="4727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 projects? Yes, starting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3"/>
          <a:stretch/>
        </p:blipFill>
        <p:spPr>
          <a:xfrm>
            <a:off x="8346197" y="17738"/>
            <a:ext cx="797803" cy="859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7252932" y="1994790"/>
            <a:ext cx="218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(Nov 22)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2357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2_DESY_Vortrag_3-1">
  <a:themeElements>
    <a:clrScheme name="2_DESY_Vortrag_3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llabor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5.xml><?xml version="1.0" encoding="utf-8"?>
<a:theme xmlns:a="http://schemas.openxmlformats.org/drawingml/2006/main" name="1_Research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6.xml><?xml version="1.0" encoding="utf-8"?>
<a:theme xmlns:a="http://schemas.openxmlformats.org/drawingml/2006/main" name="3_Innovation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7.xml><?xml version="1.0" encoding="utf-8"?>
<a:theme xmlns:a="http://schemas.openxmlformats.org/drawingml/2006/main" name="4_Education and Training">
  <a:themeElements>
    <a:clrScheme name="CERN 2">
      <a:dk1>
        <a:srgbClr val="0033A0"/>
      </a:dk1>
      <a:lt1>
        <a:srgbClr val="FFFFFF"/>
      </a:lt1>
      <a:dk2>
        <a:srgbClr val="2F2F2F"/>
      </a:dk2>
      <a:lt2>
        <a:srgbClr val="FFFFFF"/>
      </a:lt2>
      <a:accent1>
        <a:srgbClr val="6E2466"/>
      </a:accent1>
      <a:accent2>
        <a:srgbClr val="E15E32"/>
      </a:accent2>
      <a:accent3>
        <a:srgbClr val="1C446B"/>
      </a:accent3>
      <a:accent4>
        <a:srgbClr val="61C5D3"/>
      </a:accent4>
      <a:accent5>
        <a:srgbClr val="BFBFCB"/>
      </a:accent5>
      <a:accent6>
        <a:srgbClr val="0033A0"/>
      </a:accent6>
      <a:hlink>
        <a:srgbClr val="6D2466"/>
      </a:hlink>
      <a:folHlink>
        <a:srgbClr val="61C4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_New_Corporate_proposition" id="{F1C3E971-1B97-8840-A76A-3950E72D87FC}" vid="{4904FA80-2E56-9C4B-87CA-1D42BF3744A9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Form" ma:contentTypeID="0x010101009A768AF0BF125148AC37FE31C8D7ADE1" ma:contentTypeVersion="9" ma:contentTypeDescription="Fill out this form." ma:contentTypeScope="" ma:versionID="197f2317e5810d14bb4f7240e95a6118">
  <xsd:schema xmlns:xsd="http://www.w3.org/2001/XMLSchema" xmlns:p="http://schemas.microsoft.com/office/2006/metadata/properties" xmlns:ns1="9d6bd219-ebbf-484d-aa26-3d98f6a666ba" xmlns:ns2="http://schemas.microsoft.com/sharepoint/v3" xmlns:ns3="http://schemas.microsoft.com/sharepoint/v3/fields" targetNamespace="http://schemas.microsoft.com/office/2006/metadata/properties" ma:root="true" ma:fieldsID="b4592234b301f5c14a6f6c0d3e6a9ef9" ns1:_="" ns2:_="" ns3:_="">
    <xsd:import namespace="9d6bd219-ebbf-484d-aa26-3d98f6a666ba"/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untry"/>
                <xsd:element ref="ns3:_DCDateModified" minOccurs="0"/>
                <xsd:element ref="ns2:EmailSender" minOccurs="0"/>
                <xsd:element ref="ns2:EmailTo" minOccurs="0"/>
                <xsd:element ref="ns2:EmailCc" minOccurs="0"/>
                <xsd:element ref="ns2:EmailFrom" minOccurs="0"/>
                <xsd:element ref="ns2:EmailSubject" minOccurs="0"/>
                <xsd:element ref="ns2:TemplateUrl" minOccurs="0"/>
                <xsd:element ref="ns2:xd_ProgID" minOccurs="0"/>
                <xsd:element ref="ns2:ShowRepairView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9d6bd219-ebbf-484d-aa26-3d98f6a666ba" elementFormDefault="qualified">
    <xsd:import namespace="http://schemas.microsoft.com/office/2006/documentManagement/types"/>
    <xsd:element name="Country" ma:index="0" ma:displayName="Country" ma:default="" ma:internalName="Country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EmailSender" ma:index="4" nillable="true" ma:displayName="E-Mail Sender" ma:hidden="true" ma:internalName="EmailSender">
      <xsd:simpleType>
        <xsd:restriction base="dms:Note"/>
      </xsd:simpleType>
    </xsd:element>
    <xsd:element name="EmailTo" ma:index="5" nillable="true" ma:displayName="E-Mail To" ma:hidden="true" ma:internalName="EmailTo">
      <xsd:simpleType>
        <xsd:restriction base="dms:Note"/>
      </xsd:simpleType>
    </xsd:element>
    <xsd:element name="EmailCc" ma:index="6" nillable="true" ma:displayName="E-Mail Cc" ma:hidden="true" ma:internalName="EmailCc">
      <xsd:simpleType>
        <xsd:restriction base="dms:Note"/>
      </xsd:simpleType>
    </xsd:element>
    <xsd:element name="EmailFrom" ma:index="7" nillable="true" ma:displayName="E-Mail From" ma:hidden="true" ma:internalName="EmailFrom">
      <xsd:simpleType>
        <xsd:restriction base="dms:Text"/>
      </xsd:simpleType>
    </xsd:element>
    <xsd:element name="EmailSubject" ma:index="8" nillable="true" ma:displayName="E-Mail Subject" ma:hidden="true" ma:internalName="EmailSubject">
      <xsd:simpleType>
        <xsd:restriction base="dms:Text"/>
      </xsd:simpleType>
    </xsd:element>
    <xsd:element name="TemplateUrl" ma:index="11" nillable="true" ma:displayName="Template Link" ma:hidden="true" ma:internalName="TemplateUrl">
      <xsd:simpleType>
        <xsd:restriction base="dms:Text"/>
      </xsd:simpleType>
    </xsd:element>
    <xsd:element name="xd_ProgID" ma:index="12" nillable="true" ma:displayName="Html File Link" ma:hidden="true" ma:internalName="xd_ProgID">
      <xsd:simpleType>
        <xsd:restriction base="dms:Text"/>
      </xsd:simpleType>
    </xsd:element>
    <xsd:element name="ShowRepairView" ma:index="13" nillable="true" ma:displayName="Show Repair View" ma:hidden="true" ma:internalName="ShowRepairView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DCDateModified" ma:index="3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4" ma:displayName="Content Type" ma:readOnly="tru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TemplateUrl xmlns="http://schemas.microsoft.com/sharepoint/v3" xsi:nil="true"/>
    <_DCDateModified xmlns="http://schemas.microsoft.com/sharepoint/v3/fields">2009-09-21T22:00:00+00:00</_DCDateModified>
    <EmailTo xmlns="http://schemas.microsoft.com/sharepoint/v3" xsi:nil="true"/>
    <ShowRepairView xmlns="http://schemas.microsoft.com/sharepoint/v3" xsi:nil="true"/>
    <EmailSender xmlns="http://schemas.microsoft.com/sharepoint/v3" xsi:nil="true"/>
    <EmailFrom xmlns="http://schemas.microsoft.com/sharepoint/v3" xsi:nil="true"/>
    <EmailSubject xmlns="http://schemas.microsoft.com/sharepoint/v3" xsi:nil="true"/>
    <Country xmlns="9d6bd219-ebbf-484d-aa26-3d98f6a666ba">UK</Country>
    <xd_ProgID xmlns="http://schemas.microsoft.com/sharepoint/v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0EFABB9-AC01-4593-9784-C7021F4B5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6bd219-ebbf-484d-aa26-3d98f6a666ba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50CD5AE-2D2C-4236-8210-6F20EEA27E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02099A-FEB1-446F-85F6-FDE16BA75F4B}">
  <ds:schemaRefs>
    <ds:schemaRef ds:uri="http://schemas.microsoft.com/office/2006/metadata/properties"/>
    <ds:schemaRef ds:uri="9d6bd219-ebbf-484d-aa26-3d98f6a666b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sharepoint/v3/fields"/>
    <ds:schemaRef ds:uri="http://purl.org/dc/elements/1.1/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8335</TotalTime>
  <Words>402</Words>
  <Application>Microsoft Office PowerPoint</Application>
  <PresentationFormat>On-screen Show (4:3)</PresentationFormat>
  <Paragraphs>118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ＭＳ Ｐゴシック</vt:lpstr>
      <vt:lpstr>ＭＳ Ｐゴシック</vt:lpstr>
      <vt:lpstr>Arial</vt:lpstr>
      <vt:lpstr>Calibri</vt:lpstr>
      <vt:lpstr>Calibri Light</vt:lpstr>
      <vt:lpstr>等线 Light</vt:lpstr>
      <vt:lpstr>Helvetica</vt:lpstr>
      <vt:lpstr>Montserrat</vt:lpstr>
      <vt:lpstr>Montserrat Black</vt:lpstr>
      <vt:lpstr>Montserrat SemiBold</vt:lpstr>
      <vt:lpstr>Wingdings</vt:lpstr>
      <vt:lpstr>2_DESY_Vortrag_3-1</vt:lpstr>
      <vt:lpstr>6_Bold Stripes</vt:lpstr>
      <vt:lpstr>Office Theme</vt:lpstr>
      <vt:lpstr>2_Collaboration</vt:lpstr>
      <vt:lpstr>1_Research</vt:lpstr>
      <vt:lpstr>3_Innovation</vt:lpstr>
      <vt:lpstr>4_Education and Training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Marie-Cecile Preux</dc:creator>
  <cp:lastModifiedBy>Rolf Heuer</cp:lastModifiedBy>
  <cp:revision>1155</cp:revision>
  <cp:lastPrinted>2023-01-31T13:29:45Z</cp:lastPrinted>
  <dcterms:created xsi:type="dcterms:W3CDTF">2012-01-25T12:11:40Z</dcterms:created>
  <dcterms:modified xsi:type="dcterms:W3CDTF">2023-04-20T20:30:25Z</dcterms:modified>
</cp:coreProperties>
</file>