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4" r:id="rId5"/>
    <p:sldId id="285" r:id="rId6"/>
    <p:sldId id="259" r:id="rId7"/>
    <p:sldId id="283" r:id="rId8"/>
    <p:sldId id="289" r:id="rId9"/>
    <p:sldId id="286" r:id="rId10"/>
    <p:sldId id="260" r:id="rId11"/>
    <p:sldId id="287" r:id="rId12"/>
    <p:sldId id="270" r:id="rId13"/>
    <p:sldId id="273" r:id="rId14"/>
    <p:sldId id="266" r:id="rId15"/>
    <p:sldId id="288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9/7/2011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9/7/2011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9/7/2011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9/7/2011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9/7/2011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846640" cy="2387351"/>
          </a:xfrm>
        </p:spPr>
        <p:txBody>
          <a:bodyPr/>
          <a:lstStyle/>
          <a:p>
            <a:r>
              <a:rPr lang="en-GB" sz="4000" dirty="0" smtClean="0"/>
              <a:t>Characterisation </a:t>
            </a:r>
            <a:r>
              <a:rPr lang="en-GB" sz="4000" dirty="0"/>
              <a:t>of the </a:t>
            </a:r>
            <a:r>
              <a:rPr lang="en-GB" sz="4000" dirty="0" smtClean="0"/>
              <a:t>Medipix3: A single-photon-counting </a:t>
            </a:r>
            <a:r>
              <a:rPr lang="en-GB" sz="4000" dirty="0"/>
              <a:t>hybrid </a:t>
            </a:r>
            <a:r>
              <a:rPr lang="en-GB" sz="4000" dirty="0" smtClean="0"/>
              <a:t>detector</a:t>
            </a:r>
            <a:endParaRPr lang="de-D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864096"/>
          </a:xfrm>
        </p:spPr>
        <p:txBody>
          <a:bodyPr/>
          <a:lstStyle/>
          <a:p>
            <a:r>
              <a:rPr lang="en-US" dirty="0" smtClean="0"/>
              <a:t>DESY Summer Students </a:t>
            </a:r>
            <a:r>
              <a:rPr lang="en-GB" dirty="0" smtClean="0"/>
              <a:t>Programme</a:t>
            </a:r>
            <a:r>
              <a:rPr lang="en-US" dirty="0" smtClean="0"/>
              <a:t> 2011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08/09/2011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Thomas </a:t>
            </a:r>
            <a:r>
              <a:rPr lang="en-US" dirty="0" err="1" smtClean="0"/>
              <a:t>Dobbelaere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677191"/>
              </p:ext>
            </p:extLst>
          </p:nvPr>
        </p:nvGraphicFramePr>
        <p:xfrm>
          <a:off x="3635896" y="4221088"/>
          <a:ext cx="1944216" cy="1947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Acrobat Document" r:id="rId3" imgW="5419677" imgH="5429115" progId="AcroExch.Document.7">
                  <p:embed/>
                </p:oleObj>
              </mc:Choice>
              <mc:Fallback>
                <p:oleObj name="Acrobat Document" r:id="rId3" imgW="5419677" imgH="54291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5896" y="4221088"/>
                        <a:ext cx="1944216" cy="1947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8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pixel </a:t>
            </a:r>
            <a:r>
              <a:rPr lang="en-US" dirty="0" err="1" smtClean="0"/>
              <a:t>behaviour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Global threshold DAC </a:t>
            </a:r>
            <a:r>
              <a:rPr lang="en-US" sz="1400" dirty="0" smtClean="0"/>
              <a:t>(digital-to-analog converter)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Threshold very low: noise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Threshold very high: no counts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 between: correct number of counts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</a:t>
            </a:r>
            <a:r>
              <a:rPr lang="en-US" dirty="0" err="1"/>
              <a:t>Dobbelaere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27427"/>
            <a:ext cx="3816424" cy="285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91880" y="422535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100 test pulses (5 </a:t>
            </a:r>
            <a:r>
              <a:rPr lang="en-US" sz="1400" dirty="0" err="1" smtClean="0"/>
              <a:t>ke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 charge)</a:t>
            </a:r>
            <a:endParaRPr lang="de-DE" sz="14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</p:spPr>
        <p:txBody>
          <a:bodyPr/>
          <a:lstStyle/>
          <a:p>
            <a:r>
              <a:rPr lang="en-US" dirty="0" smtClean="0"/>
              <a:t>08/09/2011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Faulty pixels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194421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Some pixels don’t work this nicely…</a:t>
            </a:r>
            <a:endParaRPr lang="de-DE" dirty="0"/>
          </a:p>
          <a:p>
            <a:pPr marL="800100" lvl="1" indent="-342900">
              <a:spcBef>
                <a:spcPts val="1200"/>
              </a:spcBef>
              <a:buFont typeface="+mj-lt"/>
              <a:buAutoNum type="alphaLcParenR"/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counts</a:t>
            </a:r>
            <a:r>
              <a:rPr lang="de-DE" dirty="0" smtClean="0"/>
              <a:t> (</a:t>
            </a:r>
            <a:r>
              <a:rPr lang="de-DE" dirty="0" err="1" smtClean="0"/>
              <a:t>dead</a:t>
            </a:r>
            <a:r>
              <a:rPr lang="de-DE" dirty="0" smtClean="0"/>
              <a:t> </a:t>
            </a:r>
            <a:r>
              <a:rPr lang="de-DE" dirty="0" err="1" smtClean="0"/>
              <a:t>pixel</a:t>
            </a:r>
            <a:r>
              <a:rPr lang="de-DE" dirty="0" smtClean="0"/>
              <a:t>)</a:t>
            </a:r>
          </a:p>
          <a:p>
            <a:pPr marL="800100" lvl="1" indent="-342900">
              <a:spcBef>
                <a:spcPts val="1200"/>
              </a:spcBef>
              <a:buFont typeface="+mj-lt"/>
              <a:buAutoNum type="alphaLcParenR"/>
            </a:pPr>
            <a:r>
              <a:rPr lang="de-DE" dirty="0" err="1" smtClean="0"/>
              <a:t>Wrong</a:t>
            </a:r>
            <a:r>
              <a:rPr lang="de-DE" dirty="0" smtClean="0"/>
              <a:t> </a:t>
            </a:r>
            <a:r>
              <a:rPr lang="de-DE" dirty="0" err="1" smtClean="0"/>
              <a:t>count</a:t>
            </a:r>
            <a:r>
              <a:rPr lang="de-DE" dirty="0" smtClean="0"/>
              <a:t> (</a:t>
            </a:r>
            <a:r>
              <a:rPr lang="de-DE" dirty="0" err="1" smtClean="0"/>
              <a:t>noise</a:t>
            </a:r>
            <a:r>
              <a:rPr lang="de-DE" dirty="0" smtClean="0"/>
              <a:t>)</a:t>
            </a:r>
          </a:p>
          <a:p>
            <a:pPr marL="800100" lvl="1" indent="-342900">
              <a:spcBef>
                <a:spcPts val="1200"/>
              </a:spcBef>
              <a:buFont typeface="+mj-lt"/>
              <a:buAutoNum type="alphaLcParenR"/>
            </a:pPr>
            <a:r>
              <a:rPr lang="de-DE" dirty="0" err="1" smtClean="0"/>
              <a:t>Wrong</a:t>
            </a:r>
            <a:r>
              <a:rPr lang="de-DE" dirty="0" smtClean="0"/>
              <a:t> </a:t>
            </a:r>
            <a:r>
              <a:rPr lang="de-DE" dirty="0" err="1" smtClean="0"/>
              <a:t>count</a:t>
            </a:r>
            <a:r>
              <a:rPr lang="de-DE" dirty="0" smtClean="0"/>
              <a:t> (</a:t>
            </a:r>
            <a:r>
              <a:rPr lang="de-DE" dirty="0" err="1" smtClean="0"/>
              <a:t>misadjusted</a:t>
            </a:r>
            <a:r>
              <a:rPr lang="de-DE" dirty="0" smtClean="0"/>
              <a:t> </a:t>
            </a:r>
            <a:r>
              <a:rPr lang="de-DE" dirty="0" err="1" smtClean="0"/>
              <a:t>pixel</a:t>
            </a:r>
            <a:r>
              <a:rPr lang="de-DE" dirty="0" smtClean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</a:t>
            </a:r>
            <a:r>
              <a:rPr lang="en-US" dirty="0" err="1"/>
              <a:t>Dobbelaere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</p:spPr>
        <p:txBody>
          <a:bodyPr/>
          <a:lstStyle/>
          <a:p>
            <a:r>
              <a:rPr lang="en-US" dirty="0" smtClean="0"/>
              <a:t>08/09/2011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8158"/>
            <a:ext cx="2520000" cy="188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89040"/>
            <a:ext cx="2520000" cy="188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6" y="3789040"/>
            <a:ext cx="2520000" cy="188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9730" y="5805264"/>
            <a:ext cx="42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467806" y="5805264"/>
            <a:ext cx="42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204110" y="5805264"/>
            <a:ext cx="42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2535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Faulty pixel count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</a:t>
            </a:r>
            <a:r>
              <a:rPr lang="en-US" dirty="0" err="1"/>
              <a:t>Dobbelaere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2149"/>
            <a:ext cx="3600000" cy="269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12" y="2423410"/>
            <a:ext cx="3600000" cy="269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5095" y="5445224"/>
            <a:ext cx="1008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THL = 60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5322113"/>
            <a:ext cx="1770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Optimal THL for</a:t>
            </a:r>
            <a:br>
              <a:rPr lang="en-US" sz="1600" dirty="0" smtClean="0"/>
            </a:br>
            <a:r>
              <a:rPr lang="en-US" sz="1600" dirty="0" smtClean="0"/>
              <a:t>each temperature</a:t>
            </a:r>
            <a:endParaRPr lang="en-GB" sz="1600" dirty="0"/>
          </a:p>
        </p:txBody>
      </p:sp>
      <p:sp>
        <p:nvSpPr>
          <p:cNvPr id="21" name="Freeform 20"/>
          <p:cNvSpPr/>
          <p:nvPr/>
        </p:nvSpPr>
        <p:spPr>
          <a:xfrm>
            <a:off x="7743126" y="2286000"/>
            <a:ext cx="309912" cy="619125"/>
          </a:xfrm>
          <a:custGeom>
            <a:avLst/>
            <a:gdLst>
              <a:gd name="connsiteX0" fmla="*/ 309912 w 309912"/>
              <a:gd name="connsiteY0" fmla="*/ 619125 h 619125"/>
              <a:gd name="connsiteX1" fmla="*/ 14637 w 309912"/>
              <a:gd name="connsiteY1" fmla="*/ 276225 h 619125"/>
              <a:gd name="connsiteX2" fmla="*/ 71787 w 309912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912" h="619125">
                <a:moveTo>
                  <a:pt x="309912" y="619125"/>
                </a:moveTo>
                <a:cubicBezTo>
                  <a:pt x="182118" y="499268"/>
                  <a:pt x="54324" y="379412"/>
                  <a:pt x="14637" y="276225"/>
                </a:cubicBezTo>
                <a:cubicBezTo>
                  <a:pt x="-25050" y="173038"/>
                  <a:pt x="23368" y="86519"/>
                  <a:pt x="71787" y="0"/>
                </a:cubicBezTo>
              </a:path>
            </a:pathLst>
          </a:custGeom>
          <a:ln>
            <a:solidFill>
              <a:schemeClr val="accent5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6832" y="1947446"/>
            <a:ext cx="1893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Border pixels dead</a:t>
            </a:r>
            <a:endParaRPr lang="en-GB" sz="1600" dirty="0">
              <a:solidFill>
                <a:schemeClr val="accent5"/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</p:spPr>
        <p:txBody>
          <a:bodyPr/>
          <a:lstStyle/>
          <a:p>
            <a:r>
              <a:rPr lang="en-US" dirty="0" smtClean="0"/>
              <a:t>08/09/2011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Temperature influence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99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2535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Example images (THL = 60)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</a:t>
            </a:r>
            <a:r>
              <a:rPr lang="en-US" dirty="0" err="1"/>
              <a:t>Dobbelaere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77317" y="5737652"/>
            <a:ext cx="737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-20 °C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4382" y="5737652"/>
            <a:ext cx="771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+20 °C</a:t>
            </a:r>
            <a:endParaRPr lang="en-GB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20" y="2569300"/>
            <a:ext cx="2664296" cy="302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72889"/>
            <a:ext cx="2664000" cy="301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</p:spPr>
        <p:txBody>
          <a:bodyPr/>
          <a:lstStyle/>
          <a:p>
            <a:r>
              <a:rPr lang="en-US" dirty="0" smtClean="0"/>
              <a:t>08/09/2011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Temperature influence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04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</a:t>
            </a:r>
            <a:r>
              <a:rPr lang="en-US" dirty="0" err="1"/>
              <a:t>Dobbelaere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05"/>
          <a:stretch/>
        </p:blipFill>
        <p:spPr bwMode="auto">
          <a:xfrm>
            <a:off x="539552" y="2294876"/>
            <a:ext cx="2428441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673783" y="5530762"/>
            <a:ext cx="2153859" cy="864096"/>
            <a:chOff x="3275856" y="5301208"/>
            <a:chExt cx="2153859" cy="864096"/>
          </a:xfrm>
        </p:grpSpPr>
        <p:sp>
          <p:nvSpPr>
            <p:cNvPr id="16" name="Rectangle 15"/>
            <p:cNvSpPr/>
            <p:nvPr/>
          </p:nvSpPr>
          <p:spPr>
            <a:xfrm>
              <a:off x="3275856" y="5301208"/>
              <a:ext cx="2153817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413449" y="5733256"/>
              <a:ext cx="36004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413449" y="5877272"/>
              <a:ext cx="360040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413449" y="5589240"/>
              <a:ext cx="360040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413449" y="6021288"/>
              <a:ext cx="360040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413449" y="5445224"/>
              <a:ext cx="360040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773489" y="5337502"/>
              <a:ext cx="16561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Default code + 20 steps @ -20 </a:t>
              </a:r>
              <a:r>
                <a:rPr lang="en-US" sz="800" b="1" dirty="0" smtClean="0">
                  <a:cs typeface="Calibri"/>
                </a:rPr>
                <a:t>°C</a:t>
              </a:r>
              <a:endParaRPr lang="de-DE" sz="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73489" y="5481518"/>
              <a:ext cx="16561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Default code + 10 steps @ -20 </a:t>
              </a:r>
              <a:r>
                <a:rPr lang="en-US" sz="800" b="1" dirty="0" smtClean="0">
                  <a:cs typeface="Calibri"/>
                </a:rPr>
                <a:t>°C</a:t>
              </a:r>
              <a:endParaRPr lang="de-DE" sz="8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73489" y="5625534"/>
              <a:ext cx="16561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Default code @ -20 </a:t>
              </a:r>
              <a:r>
                <a:rPr lang="en-US" sz="800" b="1" dirty="0" smtClean="0">
                  <a:cs typeface="Calibri"/>
                </a:rPr>
                <a:t>°C</a:t>
              </a:r>
              <a:endParaRPr lang="de-DE" sz="8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73489" y="5769550"/>
              <a:ext cx="16561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Default code - </a:t>
              </a:r>
              <a:r>
                <a:rPr lang="en-US" sz="800" b="1" dirty="0"/>
                <a:t>1</a:t>
              </a:r>
              <a:r>
                <a:rPr lang="en-US" sz="800" b="1" dirty="0" smtClean="0"/>
                <a:t>0 steps @ -20 </a:t>
              </a:r>
              <a:r>
                <a:rPr lang="en-US" sz="800" b="1" dirty="0" smtClean="0">
                  <a:cs typeface="Calibri"/>
                </a:rPr>
                <a:t>°C</a:t>
              </a:r>
              <a:endParaRPr lang="de-DE" sz="8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73531" y="5913566"/>
              <a:ext cx="16561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Default code - 20 steps @ -20 </a:t>
              </a:r>
              <a:r>
                <a:rPr lang="en-US" sz="800" b="1" dirty="0" smtClean="0">
                  <a:cs typeface="Calibri"/>
                </a:rPr>
                <a:t>°C</a:t>
              </a:r>
              <a:endParaRPr lang="de-DE" sz="800" b="1" dirty="0"/>
            </a:p>
          </p:txBody>
        </p:sp>
      </p:grp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</p:spPr>
        <p:txBody>
          <a:bodyPr/>
          <a:lstStyle/>
          <a:p>
            <a:r>
              <a:rPr lang="en-US" dirty="0" smtClean="0"/>
              <a:t>08/09/2011</a:t>
            </a:r>
            <a:endParaRPr lang="en-US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4"/>
          <a:stretch/>
        </p:blipFill>
        <p:spPr bwMode="auto">
          <a:xfrm>
            <a:off x="3256025" y="2294876"/>
            <a:ext cx="259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7"/>
          <a:stretch/>
        </p:blipFill>
        <p:spPr bwMode="auto">
          <a:xfrm>
            <a:off x="6156176" y="2294876"/>
            <a:ext cx="255452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dirty="0" smtClean="0"/>
              <a:t>Why?</a:t>
            </a:r>
            <a:endParaRPr lang="de-DE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115212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cs typeface="Calibri"/>
              </a:rPr>
              <a:t>Temperature dependency of the DAC voltages</a:t>
            </a:r>
          </a:p>
        </p:txBody>
      </p:sp>
    </p:spTree>
    <p:extLst>
      <p:ext uri="{BB962C8B-B14F-4D97-AF65-F5344CB8AC3E}">
        <p14:creationId xmlns:p14="http://schemas.microsoft.com/office/powerpoint/2010/main" val="36757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</a:t>
            </a:r>
            <a:r>
              <a:rPr lang="en-US" dirty="0" err="1"/>
              <a:t>Dobbelaere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</p:spPr>
        <p:txBody>
          <a:bodyPr/>
          <a:lstStyle/>
          <a:p>
            <a:r>
              <a:rPr lang="en-US" dirty="0" smtClean="0"/>
              <a:t>08/09/2011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dirty="0" smtClean="0"/>
              <a:t>Why?</a:t>
            </a:r>
            <a:endParaRPr lang="de-DE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52027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cs typeface="Calibri"/>
              </a:rPr>
              <a:t>Leakage current increases with temperature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cs typeface="Calibri"/>
              </a:rPr>
              <a:t>Higher near the border (crystal defects)</a:t>
            </a:r>
          </a:p>
        </p:txBody>
      </p:sp>
    </p:spTree>
    <p:extLst>
      <p:ext uri="{BB962C8B-B14F-4D97-AF65-F5344CB8AC3E}">
        <p14:creationId xmlns:p14="http://schemas.microsoft.com/office/powerpoint/2010/main" val="23126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</a:t>
            </a:r>
            <a:r>
              <a:rPr lang="en-US" dirty="0" err="1"/>
              <a:t>Dobbelaere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cs typeface="Calibri"/>
              </a:rPr>
              <a:t>Ideal: -20 °C ambient temperature</a:t>
            </a:r>
            <a:br>
              <a:rPr lang="en-US" dirty="0" smtClean="0">
                <a:cs typeface="Calibri"/>
              </a:rPr>
            </a:br>
            <a:r>
              <a:rPr lang="en-US" dirty="0" smtClean="0">
                <a:cs typeface="Calibri"/>
              </a:rPr>
              <a:t>(actual chip temp. ≈ +40 </a:t>
            </a:r>
            <a:r>
              <a:rPr lang="en-US" dirty="0">
                <a:cs typeface="Calibri"/>
              </a:rPr>
              <a:t>°</a:t>
            </a:r>
            <a:r>
              <a:rPr lang="en-US" dirty="0" smtClean="0">
                <a:cs typeface="Calibri"/>
              </a:rPr>
              <a:t>C)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cs typeface="Calibri"/>
              </a:rPr>
              <a:t>Even then, still some </a:t>
            </a:r>
            <a:r>
              <a:rPr lang="en-US" smtClean="0">
                <a:cs typeface="Calibri"/>
              </a:rPr>
              <a:t>malfunctioning </a:t>
            </a:r>
            <a:r>
              <a:rPr lang="en-US" smtClean="0">
                <a:cs typeface="Calibri"/>
              </a:rPr>
              <a:t>pixels</a:t>
            </a:r>
            <a:endParaRPr lang="en-US" dirty="0" smtClean="0">
              <a:cs typeface="Calibri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</p:spPr>
        <p:txBody>
          <a:bodyPr/>
          <a:lstStyle/>
          <a:p>
            <a:r>
              <a:rPr lang="en-US" dirty="0" smtClean="0"/>
              <a:t>08/09/2011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Introduction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Detector structure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Pixel electronics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Normal pixel </a:t>
            </a:r>
            <a:r>
              <a:rPr lang="en-US" dirty="0" err="1" smtClean="0"/>
              <a:t>behaviour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Faulty pixels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Temperature influence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Conclusion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</a:t>
            </a:r>
            <a:r>
              <a:rPr lang="en-US" dirty="0" err="1"/>
              <a:t>Dobbelaere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</p:spPr>
        <p:txBody>
          <a:bodyPr/>
          <a:lstStyle/>
          <a:p>
            <a:r>
              <a:rPr lang="en-US" dirty="0" smtClean="0"/>
              <a:t>08/09/2011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600200"/>
          </a:xfrm>
        </p:spPr>
        <p:txBody>
          <a:bodyPr/>
          <a:lstStyle/>
          <a:p>
            <a:r>
              <a:rPr lang="en-US" dirty="0" smtClean="0"/>
              <a:t> Introduction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Semiconductor photon detectors: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Huge advances in micro-electronics industry (Moore’s law)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Very fine structures =&gt; high spatial resolution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Popular design: the CCD (in your digital camera)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Hybrid detectors: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Developed at CERN for particle physics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Also very useful in photon science (X-ray research)</a:t>
            </a:r>
            <a:br>
              <a:rPr lang="en-US" dirty="0" smtClean="0"/>
            </a:br>
            <a:r>
              <a:rPr lang="en-US" dirty="0" smtClean="0"/>
              <a:t>because of the </a:t>
            </a:r>
            <a:r>
              <a:rPr lang="en-US" b="1" dirty="0" smtClean="0"/>
              <a:t>single photon counting</a:t>
            </a:r>
            <a:r>
              <a:rPr lang="en-US" dirty="0" smtClean="0"/>
              <a:t> nature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Advantages over CCD: e.g. energy threshold</a:t>
            </a:r>
          </a:p>
          <a:p>
            <a:pPr lvl="1">
              <a:spcBef>
                <a:spcPts val="1200"/>
              </a:spcBef>
            </a:pPr>
            <a:r>
              <a:rPr lang="en-US" b="1" dirty="0" smtClean="0"/>
              <a:t>Medipix3</a:t>
            </a:r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</a:t>
            </a:r>
            <a:r>
              <a:rPr lang="en-US" dirty="0" err="1"/>
              <a:t>Dobbelaere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</p:spPr>
        <p:txBody>
          <a:bodyPr/>
          <a:lstStyle/>
          <a:p>
            <a:r>
              <a:rPr lang="en-US" dirty="0" smtClean="0"/>
              <a:t>08/09/2011</a:t>
            </a:r>
            <a:endParaRPr lang="en-US" dirty="0"/>
          </a:p>
        </p:txBody>
      </p:sp>
      <p:pic>
        <p:nvPicPr>
          <p:cNvPr id="3074" name="Picture 2" descr="H:\My Documents\Student2011_Medipix3\LaTeX report\pics\microscop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566853"/>
            <a:ext cx="225272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600200"/>
          </a:xfrm>
        </p:spPr>
        <p:txBody>
          <a:bodyPr/>
          <a:lstStyle/>
          <a:p>
            <a:r>
              <a:rPr lang="en-US" dirty="0" smtClean="0"/>
              <a:t>Detector structure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Hybrid design: two layers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Top layer: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Actual detector medium; converts photons to electrical current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N-type semiconductor (e.g. Si) with array of P-type implants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Reverse bias: normally no current (except leakage)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Photo-electric effect: electron-hole pairs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Connection: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Bump bonds (solder)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Bottom layer: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Signal processing electronics (actual Medipix3 chip)</a:t>
            </a:r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</a:t>
            </a:r>
            <a:r>
              <a:rPr lang="en-US" dirty="0" err="1"/>
              <a:t>Dobbelaere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</p:spPr>
        <p:txBody>
          <a:bodyPr/>
          <a:lstStyle/>
          <a:p>
            <a:r>
              <a:rPr lang="en-US" dirty="0" smtClean="0"/>
              <a:t>08/09/2011</a:t>
            </a:r>
            <a:endParaRPr lang="en-US" dirty="0"/>
          </a:p>
        </p:txBody>
      </p:sp>
      <p:pic>
        <p:nvPicPr>
          <p:cNvPr id="3074" name="Picture 2" descr="H:\My Documents\Student2011_Medipix3\Presentation 08_09_2011\IMG_08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933056"/>
            <a:ext cx="2232248" cy="16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600200"/>
          </a:xfrm>
        </p:spPr>
        <p:txBody>
          <a:bodyPr/>
          <a:lstStyle/>
          <a:p>
            <a:r>
              <a:rPr lang="en-US" dirty="0" smtClean="0"/>
              <a:t>Detector structure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</a:t>
            </a:r>
            <a:r>
              <a:rPr lang="en-US" dirty="0" err="1"/>
              <a:t>Dobbelaere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</p:spPr>
        <p:txBody>
          <a:bodyPr/>
          <a:lstStyle/>
          <a:p>
            <a:r>
              <a:rPr lang="en-US" dirty="0" smtClean="0"/>
              <a:t>08/09/2011</a:t>
            </a:r>
            <a:endParaRPr lang="en-US" dirty="0"/>
          </a:p>
        </p:txBody>
      </p:sp>
      <p:pic>
        <p:nvPicPr>
          <p:cNvPr id="2050" name="Picture 2" descr="H:\My Documents\Student2011_Medipix3\LaTeX report\pics\sensor_illustration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95871"/>
            <a:ext cx="4629618" cy="280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My Documents\Student2011_Medipix3\Presentation 08_09_2011\count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31441"/>
            <a:ext cx="2873152" cy="353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96322" y="570342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Pixel array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28161" y="570342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pixel</a:t>
            </a:r>
            <a:endParaRPr lang="en-GB" dirty="0"/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6340088" y="5229200"/>
            <a:ext cx="42665" cy="474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701674" y="5403429"/>
            <a:ext cx="0" cy="299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113173" y="1935372"/>
            <a:ext cx="1142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layer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450010" y="2668796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Bump bonds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70952" y="4070727"/>
            <a:ext cx="149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 layer</a:t>
            </a:r>
            <a:endParaRPr lang="en-GB" dirty="0"/>
          </a:p>
        </p:txBody>
      </p:sp>
      <p:sp>
        <p:nvSpPr>
          <p:cNvPr id="20" name="Left Brace 19"/>
          <p:cNvSpPr/>
          <p:nvPr/>
        </p:nvSpPr>
        <p:spPr>
          <a:xfrm>
            <a:off x="899592" y="1847985"/>
            <a:ext cx="108012" cy="805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Left Brace 22"/>
          <p:cNvSpPr/>
          <p:nvPr/>
        </p:nvSpPr>
        <p:spPr>
          <a:xfrm>
            <a:off x="917594" y="3148076"/>
            <a:ext cx="72008" cy="21746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Left Brace 23"/>
          <p:cNvSpPr/>
          <p:nvPr/>
        </p:nvSpPr>
        <p:spPr>
          <a:xfrm>
            <a:off x="917594" y="2751390"/>
            <a:ext cx="72008" cy="3058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/>
          <p:cNvCxnSpPr>
            <a:stCxn id="18" idx="2"/>
          </p:cNvCxnSpPr>
          <p:nvPr/>
        </p:nvCxnSpPr>
        <p:spPr>
          <a:xfrm>
            <a:off x="481816" y="2853462"/>
            <a:ext cx="350032" cy="50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2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electronics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Count photons, i.e. pulses of electric current induced in PN-junction of the top layer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Amplify &amp; “shape” each pulse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Then compare it to a </a:t>
            </a:r>
            <a:r>
              <a:rPr lang="en-US" b="1" dirty="0" smtClean="0"/>
              <a:t>threshold </a:t>
            </a:r>
            <a:r>
              <a:rPr lang="en-US" dirty="0" smtClean="0"/>
              <a:t>(~ minimum photon energy)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</a:t>
            </a:r>
            <a:r>
              <a:rPr lang="en-US" dirty="0" err="1"/>
              <a:t>Dobbelaere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18" y="3933056"/>
            <a:ext cx="4319938" cy="235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</p:spPr>
        <p:txBody>
          <a:bodyPr/>
          <a:lstStyle/>
          <a:p>
            <a:r>
              <a:rPr lang="en-US" dirty="0" smtClean="0"/>
              <a:t>08/09/2011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9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600200"/>
          </a:xfrm>
        </p:spPr>
        <p:txBody>
          <a:bodyPr/>
          <a:lstStyle/>
          <a:p>
            <a:r>
              <a:rPr lang="en-US" dirty="0" smtClean="0"/>
              <a:t> Setup: Hardware/software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Detector: single Medipix3 chip </a:t>
            </a:r>
            <a:br>
              <a:rPr lang="en-US" dirty="0" smtClean="0"/>
            </a:br>
            <a:r>
              <a:rPr lang="en-US" dirty="0" smtClean="0"/>
              <a:t>256x256 pixels, 55 </a:t>
            </a:r>
            <a:r>
              <a:rPr lang="el-GR" dirty="0" smtClean="0">
                <a:latin typeface="Century Gothic"/>
              </a:rPr>
              <a:t>μ</a:t>
            </a:r>
            <a:r>
              <a:rPr lang="en-US" dirty="0" smtClean="0">
                <a:latin typeface="Century Gothic"/>
              </a:rPr>
              <a:t>m pitch</a:t>
            </a:r>
          </a:p>
          <a:p>
            <a:pPr>
              <a:spcBef>
                <a:spcPts val="1200"/>
              </a:spcBef>
            </a:pPr>
            <a:r>
              <a:rPr lang="en-US" dirty="0"/>
              <a:t>Software: </a:t>
            </a:r>
            <a:r>
              <a:rPr lang="en-US" dirty="0" err="1"/>
              <a:t>Pixelman</a:t>
            </a:r>
            <a:r>
              <a:rPr lang="en-US" dirty="0"/>
              <a:t> v2.1.0, July 4</a:t>
            </a:r>
            <a:r>
              <a:rPr lang="en-US" baseline="30000" dirty="0"/>
              <a:t>th</a:t>
            </a:r>
            <a:r>
              <a:rPr lang="en-US" dirty="0"/>
              <a:t> 2011</a:t>
            </a:r>
          </a:p>
          <a:p>
            <a:pPr marL="1828800" lvl="4" indent="0">
              <a:spcBef>
                <a:spcPts val="1200"/>
              </a:spcBef>
              <a:buNone/>
            </a:pPr>
            <a:r>
              <a:rPr lang="en-US" sz="2400" dirty="0"/>
              <a:t>IDL </a:t>
            </a:r>
            <a:r>
              <a:rPr lang="en-US" sz="2400" dirty="0" smtClean="0"/>
              <a:t>8</a:t>
            </a:r>
            <a:endParaRPr lang="en-US" dirty="0" smtClean="0">
              <a:latin typeface="Century Gothic"/>
            </a:endParaRPr>
          </a:p>
          <a:p>
            <a:pPr>
              <a:spcBef>
                <a:spcPts val="1200"/>
              </a:spcBef>
            </a:pPr>
            <a:r>
              <a:rPr lang="en-US" dirty="0" smtClean="0"/>
              <a:t>USB interface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</a:t>
            </a:r>
            <a:r>
              <a:rPr lang="en-US" dirty="0" err="1"/>
              <a:t>Dobbelaere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 descr="\\win.desy.de\home\tfdobbel\My Documents\Student2011_Medipix3\LaTeX report\pics\sensor_illustration2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32924"/>
            <a:ext cx="1584176" cy="184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win.desy.de\home\tfdobbel\My Documents\Student2011_Medipix3\LaTeX report\pics\Medipix3-connect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21128"/>
            <a:ext cx="2267068" cy="12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win.desy.de\home\tfdobbel\My Documents\Student2011_Medipix3\LaTeX report\pics\preview_pixel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141" y="4110798"/>
            <a:ext cx="201622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339752" y="4909102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ight Arrow 10"/>
          <p:cNvSpPr/>
          <p:nvPr/>
        </p:nvSpPr>
        <p:spPr>
          <a:xfrm>
            <a:off x="5508104" y="4909102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</p:spPr>
        <p:txBody>
          <a:bodyPr/>
          <a:lstStyle/>
          <a:p>
            <a:r>
              <a:rPr lang="en-US" dirty="0" smtClean="0"/>
              <a:t>08/09/2011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73238" y="5923910"/>
            <a:ext cx="9701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(Test pulses)</a:t>
            </a:r>
            <a:endParaRPr lang="en-GB" sz="11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881858" y="5733256"/>
            <a:ext cx="278482" cy="240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D:\Medipix3\Images &amp; histograms\X-rays\headphones_edit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" r="3678" b="20772"/>
          <a:stretch/>
        </p:blipFill>
        <p:spPr bwMode="auto">
          <a:xfrm>
            <a:off x="6122193" y="3759121"/>
            <a:ext cx="2417762" cy="232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Medipix3\Images &amp; histograms\X-rays\opamp_edi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" r="3237" b="20256"/>
          <a:stretch/>
        </p:blipFill>
        <p:spPr bwMode="auto">
          <a:xfrm>
            <a:off x="6372200" y="3527371"/>
            <a:ext cx="2343151" cy="234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05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600200"/>
          </a:xfrm>
        </p:spPr>
        <p:txBody>
          <a:bodyPr/>
          <a:lstStyle/>
          <a:p>
            <a:r>
              <a:rPr lang="en-US" dirty="0" smtClean="0"/>
              <a:t>New developments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" y="1772816"/>
            <a:ext cx="8229600" cy="374441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Tile several chips together =&gt; increase resolution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Chip mounting &amp; cooling: design consideration</a:t>
            </a:r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</a:t>
            </a:r>
            <a:r>
              <a:rPr lang="en-US" dirty="0" err="1"/>
              <a:t>Dobbelaere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</p:spPr>
        <p:txBody>
          <a:bodyPr/>
          <a:lstStyle/>
          <a:p>
            <a:r>
              <a:rPr lang="en-US" dirty="0" smtClean="0"/>
              <a:t>08/09/2011</a:t>
            </a:r>
            <a:endParaRPr lang="en-US" dirty="0"/>
          </a:p>
        </p:txBody>
      </p:sp>
      <p:pic>
        <p:nvPicPr>
          <p:cNvPr id="8" name="Picture 2" descr="H:\public\FullDet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5" b="13368"/>
          <a:stretch/>
        </p:blipFill>
        <p:spPr bwMode="auto">
          <a:xfrm>
            <a:off x="2051720" y="3284984"/>
            <a:ext cx="5112568" cy="241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question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How is the performance of the Medipix3 influenced by various conditions?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DAC settings</a:t>
            </a:r>
          </a:p>
          <a:p>
            <a:pPr lvl="1">
              <a:spcBef>
                <a:spcPts val="1200"/>
              </a:spcBef>
            </a:pPr>
            <a:r>
              <a:rPr lang="en-US" b="1" dirty="0" smtClean="0"/>
              <a:t>Temperature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Accurate comparison: use </a:t>
            </a:r>
            <a:r>
              <a:rPr lang="en-US" b="1" dirty="0" smtClean="0"/>
              <a:t>test pulses</a:t>
            </a:r>
            <a:r>
              <a:rPr lang="en-US" dirty="0" smtClean="0"/>
              <a:t> instead of actual photons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</a:t>
            </a:r>
            <a:r>
              <a:rPr lang="en-US" dirty="0" err="1"/>
              <a:t>Dobbelaere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</p:spPr>
        <p:txBody>
          <a:bodyPr/>
          <a:lstStyle/>
          <a:p>
            <a:r>
              <a:rPr lang="en-US" dirty="0" smtClean="0"/>
              <a:t>08/09/2011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7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487</Words>
  <Application>Microsoft Office PowerPoint</Application>
  <PresentationFormat>Diavoorstelling (4:3)</PresentationFormat>
  <Paragraphs>140</Paragraphs>
  <Slides>16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8" baseType="lpstr">
      <vt:lpstr>Executive</vt:lpstr>
      <vt:lpstr>Acrobat Document</vt:lpstr>
      <vt:lpstr>Characterisation of the Medipix3: A single-photon-counting hybrid detector</vt:lpstr>
      <vt:lpstr>Contents</vt:lpstr>
      <vt:lpstr> Introduction</vt:lpstr>
      <vt:lpstr>Detector structure</vt:lpstr>
      <vt:lpstr>Detector structure</vt:lpstr>
      <vt:lpstr>Pixel electronics</vt:lpstr>
      <vt:lpstr> Setup: Hardware/software</vt:lpstr>
      <vt:lpstr>New developments</vt:lpstr>
      <vt:lpstr>Central question</vt:lpstr>
      <vt:lpstr>Normal pixel behaviour</vt:lpstr>
      <vt:lpstr>Faulty pixels</vt:lpstr>
      <vt:lpstr>PowerPoint-presentatie</vt:lpstr>
      <vt:lpstr>PowerPoint-presentatie</vt:lpstr>
      <vt:lpstr>Why?</vt:lpstr>
      <vt:lpstr>Why?</vt:lpstr>
      <vt:lpstr>Conclusion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tests with the Medipix3</dc:title>
  <dc:creator>Dobbelaere, Thomas</dc:creator>
  <cp:lastModifiedBy>Thomas Dobbelaere</cp:lastModifiedBy>
  <cp:revision>68</cp:revision>
  <dcterms:created xsi:type="dcterms:W3CDTF">2011-08-24T07:32:34Z</dcterms:created>
  <dcterms:modified xsi:type="dcterms:W3CDTF">2011-09-07T08:07:52Z</dcterms:modified>
</cp:coreProperties>
</file>