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6" r:id="rId2"/>
    <p:sldId id="263" r:id="rId3"/>
    <p:sldId id="259" r:id="rId4"/>
    <p:sldId id="261" r:id="rId5"/>
    <p:sldId id="262" r:id="rId6"/>
    <p:sldId id="275" r:id="rId7"/>
    <p:sldId id="264" r:id="rId8"/>
    <p:sldId id="265" r:id="rId9"/>
    <p:sldId id="266" r:id="rId10"/>
    <p:sldId id="274" r:id="rId11"/>
    <p:sldId id="267" r:id="rId12"/>
    <p:sldId id="268" r:id="rId13"/>
    <p:sldId id="272" r:id="rId14"/>
    <p:sldId id="276" r:id="rId15"/>
    <p:sldId id="270" r:id="rId16"/>
    <p:sldId id="271" r:id="rId17"/>
  </p:sldIdLst>
  <p:sldSz cx="9144000" cy="6858000" type="screen4x3"/>
  <p:notesSz cx="6858000" cy="9144000"/>
  <p:defaultTextStyle>
    <a:defPPr>
      <a:defRPr lang="de-DE"/>
    </a:defPPr>
    <a:lvl1pPr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1pPr>
    <a:lvl2pPr marL="4572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2pPr>
    <a:lvl3pPr marL="9144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3pPr>
    <a:lvl4pPr marL="13716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4pPr>
    <a:lvl5pPr marL="18288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5pPr>
    <a:lvl6pPr marL="2286000" algn="l" defTabSz="914400" rtl="0" eaLnBrk="1" latinLnBrk="0" hangingPunct="1">
      <a:defRPr sz="900" kern="1200">
        <a:solidFill>
          <a:schemeClr val="tx1"/>
        </a:solidFill>
        <a:latin typeface="Arial" charset="0"/>
        <a:ea typeface="ＭＳ Ｐゴシック" pitchFamily="112" charset="-128"/>
        <a:cs typeface="+mn-cs"/>
      </a:defRPr>
    </a:lvl6pPr>
    <a:lvl7pPr marL="2743200" algn="l" defTabSz="914400" rtl="0" eaLnBrk="1" latinLnBrk="0" hangingPunct="1">
      <a:defRPr sz="900" kern="1200">
        <a:solidFill>
          <a:schemeClr val="tx1"/>
        </a:solidFill>
        <a:latin typeface="Arial" charset="0"/>
        <a:ea typeface="ＭＳ Ｐゴシック" pitchFamily="112" charset="-128"/>
        <a:cs typeface="+mn-cs"/>
      </a:defRPr>
    </a:lvl7pPr>
    <a:lvl8pPr marL="3200400" algn="l" defTabSz="914400" rtl="0" eaLnBrk="1" latinLnBrk="0" hangingPunct="1">
      <a:defRPr sz="900" kern="1200">
        <a:solidFill>
          <a:schemeClr val="tx1"/>
        </a:solidFill>
        <a:latin typeface="Arial" charset="0"/>
        <a:ea typeface="ＭＳ Ｐゴシック" pitchFamily="112" charset="-128"/>
        <a:cs typeface="+mn-cs"/>
      </a:defRPr>
    </a:lvl8pPr>
    <a:lvl9pPr marL="3657600" algn="l" defTabSz="914400" rtl="0" eaLnBrk="1" latinLnBrk="0" hangingPunct="1">
      <a:defRPr sz="900"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FD930A"/>
    <a:srgbClr val="261748"/>
    <a:srgbClr val="251555"/>
    <a:srgbClr val="626262"/>
    <a:srgbClr val="100F2E"/>
    <a:srgbClr val="231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36" autoAdjust="0"/>
    <p:restoredTop sz="95752" autoAdjust="0"/>
  </p:normalViewPr>
  <p:slideViewPr>
    <p:cSldViewPr snapToGrid="0">
      <p:cViewPr>
        <p:scale>
          <a:sx n="87" d="100"/>
          <a:sy n="87" d="100"/>
        </p:scale>
        <p:origin x="-612" y="240"/>
      </p:cViewPr>
      <p:guideLst>
        <p:guide orient="horz" pos="3956"/>
        <p:guide orient="horz" pos="881"/>
        <p:guide orient="horz" pos="2446"/>
        <p:guide orient="horz" pos="4038"/>
        <p:guide pos="5277"/>
        <p:guide pos="1750"/>
        <p:guide pos="4023"/>
        <p:guide pos="5685"/>
        <p:guide pos="255"/>
        <p:guide pos="5318"/>
        <p:guide pos="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494" y="888"/>
      </p:cViewPr>
      <p:guideLst>
        <p:guide orient="horz" pos="2880"/>
        <p:guide pos="2154"/>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257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lvl1pPr>
          </a:lstStyle>
          <a:p>
            <a:endParaRPr lang="de-DE"/>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200"/>
            </a:lvl1pPr>
          </a:lstStyle>
          <a:p>
            <a:endParaRPr lang="de-DE"/>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buClrTx/>
              <a:buFontTx/>
              <a:buNone/>
              <a:defRPr sz="1200"/>
            </a:lvl1pPr>
          </a:lstStyle>
          <a:p>
            <a:endParaRPr lang="de-DE"/>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200"/>
            </a:lvl1pPr>
          </a:lstStyle>
          <a:p>
            <a:fld id="{2733DCD2-65DC-478A-AFA8-A2BAE1EDB59B}" type="slidenum">
              <a:rPr lang="de-DE"/>
              <a:pPr/>
              <a:t>‹#›</a:t>
            </a:fld>
            <a:endParaRPr lang="de-DE"/>
          </a:p>
        </p:txBody>
      </p:sp>
    </p:spTree>
    <p:extLst>
      <p:ext uri="{BB962C8B-B14F-4D97-AF65-F5344CB8AC3E}">
        <p14:creationId xmlns:p14="http://schemas.microsoft.com/office/powerpoint/2010/main" val="36981497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12"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844FD-509A-48A7-9F18-64C09220DEF2}" type="slidenum">
              <a:rPr lang="de-DE"/>
              <a:pPr/>
              <a:t>1</a:t>
            </a:fld>
            <a:endParaRPr lang="de-DE"/>
          </a:p>
        </p:txBody>
      </p:sp>
      <p:sp>
        <p:nvSpPr>
          <p:cNvPr id="1064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28600" indent="-228600">
              <a:spcBef>
                <a:spcPct val="0"/>
              </a:spcBef>
              <a:spcAft>
                <a:spcPct val="20000"/>
              </a:spcAft>
            </a:pPr>
            <a:r>
              <a:rPr lang="en-GB" sz="1100" b="1"/>
              <a:t>How to edit the title slide</a:t>
            </a:r>
          </a:p>
          <a:p>
            <a:pPr marL="228600" indent="-228600">
              <a:spcBef>
                <a:spcPct val="0"/>
              </a:spcBef>
              <a:spcAft>
                <a:spcPct val="20000"/>
              </a:spcAft>
            </a:pPr>
            <a:endParaRPr lang="en-GB" sz="1100"/>
          </a:p>
          <a:p>
            <a:pPr marL="228600" indent="-228600">
              <a:spcBef>
                <a:spcPct val="0"/>
              </a:spcBef>
              <a:spcAft>
                <a:spcPct val="20000"/>
              </a:spcAft>
              <a:buFontTx/>
              <a:buAutoNum type="arabicPeriod"/>
            </a:pPr>
            <a:r>
              <a:rPr lang="en-GB" sz="1100"/>
              <a:t>  Upper area: </a:t>
            </a:r>
            <a:r>
              <a:rPr lang="en-GB" sz="1100" b="1"/>
              <a:t>Title</a:t>
            </a:r>
            <a:r>
              <a:rPr lang="en-GB" sz="1100"/>
              <a:t> of your talk, max. 2 rows of the defined size (55 pt)</a:t>
            </a:r>
          </a:p>
          <a:p>
            <a:pPr marL="228600" indent="-228600">
              <a:spcBef>
                <a:spcPct val="0"/>
              </a:spcBef>
              <a:spcAft>
                <a:spcPct val="20000"/>
              </a:spcAft>
              <a:buFontTx/>
              <a:buAutoNum type="arabicPeriod"/>
            </a:pPr>
            <a:r>
              <a:rPr lang="en-GB" sz="1100"/>
              <a:t>  Lower area </a:t>
            </a:r>
            <a:r>
              <a:rPr lang="en-GB" sz="1100" b="1"/>
              <a:t>(subtitle):</a:t>
            </a:r>
            <a:r>
              <a:rPr lang="en-GB" sz="1100"/>
              <a:t> Conference/meeting/workshop, location, date, </a:t>
            </a:r>
            <a:br>
              <a:rPr lang="en-GB" sz="1100"/>
            </a:br>
            <a:r>
              <a:rPr lang="en-GB" sz="1100"/>
              <a:t>  your name and affiliation, </a:t>
            </a:r>
            <a:br>
              <a:rPr lang="en-GB" sz="1100"/>
            </a:br>
            <a:r>
              <a:rPr lang="en-GB" sz="1100"/>
              <a:t>  max. 4 rows of the defined size (32 pt)</a:t>
            </a:r>
          </a:p>
          <a:p>
            <a:pPr marL="228600" indent="-228600">
              <a:spcBef>
                <a:spcPct val="0"/>
              </a:spcBef>
              <a:spcAft>
                <a:spcPct val="20000"/>
              </a:spcAft>
              <a:buFontTx/>
              <a:buAutoNum type="arabicPeriod"/>
            </a:pPr>
            <a:r>
              <a:rPr lang="en-GB" sz="1100"/>
              <a:t> Change the </a:t>
            </a:r>
            <a:r>
              <a:rPr lang="en-GB" sz="1100" b="1"/>
              <a:t>partner logos</a:t>
            </a:r>
            <a:r>
              <a:rPr lang="en-GB" sz="1100"/>
              <a:t> or add others in the last row.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B9D904-C6C6-4FF9-8C98-DF1B6012D596}" type="slidenum">
              <a:rPr lang="de-DE"/>
              <a:pPr/>
              <a:t>3</a:t>
            </a:fld>
            <a:endParaRPr lang="de-DE"/>
          </a:p>
        </p:txBody>
      </p:sp>
      <p:sp>
        <p:nvSpPr>
          <p:cNvPr id="6215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1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28600" indent="-228600">
              <a:lnSpc>
                <a:spcPct val="90000"/>
              </a:lnSpc>
              <a:spcBef>
                <a:spcPct val="0"/>
              </a:spcBef>
              <a:spcAft>
                <a:spcPct val="20000"/>
              </a:spcAft>
            </a:pPr>
            <a:r>
              <a:rPr lang="en-GB" b="1"/>
              <a:t>   </a:t>
            </a:r>
            <a:r>
              <a:rPr lang="en-GB" sz="1100" b="1"/>
              <a:t>Before you start</a:t>
            </a:r>
            <a:r>
              <a:rPr lang="en-GB" sz="1100"/>
              <a:t> editing the slides of your talk change to the </a:t>
            </a:r>
            <a:r>
              <a:rPr lang="en-GB" sz="1100" b="1"/>
              <a:t>Master Slide view</a:t>
            </a:r>
            <a:r>
              <a:rPr lang="en-GB" sz="1100"/>
              <a:t>:   </a:t>
            </a:r>
            <a:br>
              <a:rPr lang="en-GB" sz="1100"/>
            </a:br>
            <a:r>
              <a:rPr lang="en-GB" sz="1100"/>
              <a:t>   Menu button “View”,</a:t>
            </a:r>
            <a:r>
              <a:rPr lang="en-GB" sz="1100">
                <a:sym typeface="Wingdings" pitchFamily="2" charset="2"/>
              </a:rPr>
              <a:t> Master, Slide Master:</a:t>
            </a:r>
            <a:br>
              <a:rPr lang="en-GB" sz="1100">
                <a:sym typeface="Wingdings" pitchFamily="2" charset="2"/>
              </a:rPr>
            </a:br>
            <a:endParaRPr lang="en-GB" sz="1100">
              <a:sym typeface="Wingdings" pitchFamily="2" charset="2"/>
            </a:endParaRPr>
          </a:p>
          <a:p>
            <a:pPr marL="228600" indent="-228600">
              <a:lnSpc>
                <a:spcPct val="90000"/>
              </a:lnSpc>
              <a:spcBef>
                <a:spcPct val="0"/>
              </a:spcBef>
              <a:spcAft>
                <a:spcPct val="20000"/>
              </a:spcAft>
            </a:pPr>
            <a:r>
              <a:rPr lang="en-GB" sz="1100">
                <a:sym typeface="Wingdings" pitchFamily="2" charset="2"/>
              </a:rPr>
              <a:t>   </a:t>
            </a:r>
            <a:r>
              <a:rPr lang="en-GB" sz="1100" b="1">
                <a:sym typeface="Wingdings" pitchFamily="2" charset="2"/>
              </a:rPr>
              <a:t>Edit the following 2 items in the 1st slide:</a:t>
            </a:r>
            <a:r>
              <a:rPr lang="en-GB" sz="1100">
                <a:sym typeface="Wingdings" pitchFamily="2" charset="2"/>
              </a:rPr>
              <a:t/>
            </a:r>
            <a:br>
              <a:rPr lang="en-GB" sz="1100">
                <a:sym typeface="Wingdings" pitchFamily="2" charset="2"/>
              </a:rPr>
            </a:br>
            <a:r>
              <a:rPr lang="en-GB" sz="1100">
                <a:sym typeface="Wingdings" pitchFamily="2" charset="2"/>
              </a:rPr>
              <a:t>   1)  1st row in the violet header: </a:t>
            </a:r>
            <a:br>
              <a:rPr lang="en-GB" sz="1100">
                <a:sym typeface="Wingdings" pitchFamily="2" charset="2"/>
              </a:rPr>
            </a:br>
            <a:r>
              <a:rPr lang="en-GB" sz="1100">
                <a:sym typeface="Wingdings" pitchFamily="2" charset="2"/>
              </a:rPr>
              <a:t>       Delete the existent text and write the title of your talk into this text field</a:t>
            </a:r>
            <a:br>
              <a:rPr lang="en-GB" sz="1100">
                <a:sym typeface="Wingdings" pitchFamily="2" charset="2"/>
              </a:rPr>
            </a:br>
            <a:r>
              <a:rPr lang="en-GB" sz="1100">
                <a:sym typeface="Wingdings" pitchFamily="2" charset="2"/>
              </a:rPr>
              <a:t>   2)  The 2 rows in the footer area: Delete the text and write the information </a:t>
            </a:r>
            <a:br>
              <a:rPr lang="en-GB" sz="1100">
                <a:sym typeface="Wingdings" pitchFamily="2" charset="2"/>
              </a:rPr>
            </a:br>
            <a:r>
              <a:rPr lang="en-GB" sz="1100">
                <a:sym typeface="Wingdings" pitchFamily="2" charset="2"/>
              </a:rPr>
              <a:t>       regarding your talk (same as on the Title Slide) into this text field.  </a:t>
            </a:r>
            <a:br>
              <a:rPr lang="en-GB" sz="1100">
                <a:sym typeface="Wingdings" pitchFamily="2" charset="2"/>
              </a:rPr>
            </a:br>
            <a:endParaRPr lang="en-GB" sz="1100">
              <a:sym typeface="Wingdings" pitchFamily="2" charset="2"/>
            </a:endParaRPr>
          </a:p>
          <a:p>
            <a:pPr marL="228600" indent="-228600">
              <a:lnSpc>
                <a:spcPct val="90000"/>
              </a:lnSpc>
              <a:spcBef>
                <a:spcPct val="0"/>
              </a:spcBef>
              <a:spcAft>
                <a:spcPct val="20000"/>
              </a:spcAft>
            </a:pPr>
            <a:r>
              <a:rPr lang="en-GB" sz="1100">
                <a:sym typeface="Wingdings" pitchFamily="2" charset="2"/>
              </a:rPr>
              <a:t>   If you want to use more </a:t>
            </a:r>
            <a:r>
              <a:rPr lang="en-GB" sz="1100" b="1">
                <a:sym typeface="Wingdings" pitchFamily="2" charset="2"/>
              </a:rPr>
              <a:t>partner logos</a:t>
            </a:r>
            <a:r>
              <a:rPr lang="en-GB" sz="1100">
                <a:sym typeface="Wingdings" pitchFamily="2" charset="2"/>
              </a:rPr>
              <a:t> position them left </a:t>
            </a:r>
            <a:br>
              <a:rPr lang="en-GB" sz="1100">
                <a:sym typeface="Wingdings" pitchFamily="2" charset="2"/>
              </a:rPr>
            </a:br>
            <a:r>
              <a:rPr lang="en-GB" sz="1100">
                <a:sym typeface="Wingdings" pitchFamily="2" charset="2"/>
              </a:rPr>
              <a:t>   beside the DESY logo in the footer area </a:t>
            </a:r>
            <a:br>
              <a:rPr lang="en-GB" sz="1100">
                <a:sym typeface="Wingdings" pitchFamily="2" charset="2"/>
              </a:rPr>
            </a:br>
            <a:r>
              <a:rPr lang="en-GB" sz="1100">
                <a:sym typeface="Wingdings" pitchFamily="2" charset="2"/>
              </a:rPr>
              <a:t>   </a:t>
            </a:r>
            <a:r>
              <a:rPr lang="en-GB" sz="1100" b="1">
                <a:sym typeface="Wingdings" pitchFamily="2" charset="2"/>
              </a:rPr>
              <a:t>Close Master View</a:t>
            </a:r>
            <a:endParaRPr lang="en-GB" sz="1100" b="1"/>
          </a:p>
          <a:p>
            <a:pPr marL="228600" indent="-228600">
              <a:lnSpc>
                <a:spcPct val="90000"/>
              </a:lnSpc>
              <a:spcBef>
                <a:spcPct val="0"/>
              </a:spcBef>
              <a:spcAft>
                <a:spcPct val="20000"/>
              </a:spcAft>
            </a:pPr>
            <a:endParaRPr lang="en-US" sz="1100">
              <a:sym typeface="Wingdings" pitchFamily="2" charset="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13" name="Line 73"/>
          <p:cNvSpPr>
            <a:spLocks noChangeShapeType="1"/>
          </p:cNvSpPr>
          <p:nvPr userDrawn="1"/>
        </p:nvSpPr>
        <p:spPr bwMode="auto">
          <a:xfrm>
            <a:off x="115888" y="6477000"/>
            <a:ext cx="8904287"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ru-RU"/>
          </a:p>
        </p:txBody>
      </p:sp>
      <p:sp>
        <p:nvSpPr>
          <p:cNvPr id="10322" name="Rectangle 82"/>
          <p:cNvSpPr>
            <a:spLocks noChangeArrowheads="1"/>
          </p:cNvSpPr>
          <p:nvPr userDrawn="1"/>
        </p:nvSpPr>
        <p:spPr bwMode="auto">
          <a:xfrm>
            <a:off x="8448675" y="119063"/>
            <a:ext cx="569913" cy="903287"/>
          </a:xfrm>
          <a:prstGeom prst="rect">
            <a:avLst/>
          </a:prstGeom>
          <a:solidFill>
            <a:schemeClr val="hlink"/>
          </a:solidFill>
          <a:ln w="9525">
            <a:solidFill>
              <a:srgbClr val="261748"/>
            </a:solidFill>
            <a:miter lim="800000"/>
            <a:headEnd/>
            <a:tailEnd/>
          </a:ln>
        </p:spPr>
        <p:txBody>
          <a:bodyPr wrap="none" anchor="ctr"/>
          <a:lstStyle/>
          <a:p>
            <a:endParaRPr lang="ru-RU"/>
          </a:p>
        </p:txBody>
      </p:sp>
      <p:pic>
        <p:nvPicPr>
          <p:cNvPr id="10323" name="Picture 83" descr="logo-XFEL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475" y="114300"/>
            <a:ext cx="911225" cy="911225"/>
          </a:xfrm>
          <a:prstGeom prst="rect">
            <a:avLst/>
          </a:prstGeom>
          <a:noFill/>
          <a:extLst>
            <a:ext uri="{909E8E84-426E-40DD-AFC4-6F175D3DCCD1}">
              <a14:hiddenFill xmlns:a14="http://schemas.microsoft.com/office/drawing/2010/main">
                <a:solidFill>
                  <a:srgbClr val="FFFFFF"/>
                </a:solidFill>
              </a14:hiddenFill>
            </a:ext>
          </a:extLst>
        </p:spPr>
      </p:pic>
      <p:sp>
        <p:nvSpPr>
          <p:cNvPr id="10324" name="Rectangle 84"/>
          <p:cNvSpPr>
            <a:spLocks noGrp="1" noChangeArrowheads="1"/>
          </p:cNvSpPr>
          <p:nvPr>
            <p:ph type="subTitle" sz="quarter" idx="1"/>
          </p:nvPr>
        </p:nvSpPr>
        <p:spPr>
          <a:xfrm>
            <a:off x="942975" y="3411538"/>
            <a:ext cx="7258050" cy="2868612"/>
          </a:xfrm>
          <a:extLs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bIns="0"/>
          <a:lstStyle>
            <a:lvl1pPr marL="0" indent="0" algn="ctr">
              <a:buFont typeface="Wingdings" pitchFamily="2" charset="2"/>
              <a:buNone/>
              <a:defRPr sz="3200">
                <a:solidFill>
                  <a:schemeClr val="hlink"/>
                </a:solidFill>
              </a:defRPr>
            </a:lvl1pPr>
          </a:lstStyle>
          <a:p>
            <a:pPr lvl="0"/>
            <a:r>
              <a:rPr lang="en-GB" noProof="0" smtClean="0"/>
              <a:t>Subtitle format (max. 4 lines)</a:t>
            </a:r>
          </a:p>
          <a:p>
            <a:pPr lvl="0"/>
            <a:r>
              <a:rPr lang="en-GB" noProof="0" smtClean="0"/>
              <a:t>(conference, location, name of the speaker, date)</a:t>
            </a:r>
          </a:p>
          <a:p>
            <a:pPr lvl="0"/>
            <a:r>
              <a:rPr lang="en-GB" noProof="0" smtClean="0"/>
              <a:t>You are in the slide master view: Don’t edit here!</a:t>
            </a:r>
          </a:p>
        </p:txBody>
      </p:sp>
      <p:sp>
        <p:nvSpPr>
          <p:cNvPr id="10325" name="Line 85"/>
          <p:cNvSpPr>
            <a:spLocks noChangeShapeType="1"/>
          </p:cNvSpPr>
          <p:nvPr userDrawn="1"/>
        </p:nvSpPr>
        <p:spPr bwMode="auto">
          <a:xfrm>
            <a:off x="115888" y="6477000"/>
            <a:ext cx="8904287"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ru-RU"/>
          </a:p>
        </p:txBody>
      </p:sp>
      <p:sp>
        <p:nvSpPr>
          <p:cNvPr id="10326" name="Rectangle 86"/>
          <p:cNvSpPr>
            <a:spLocks noGrp="1" noChangeArrowheads="1"/>
          </p:cNvSpPr>
          <p:nvPr>
            <p:ph type="ctrTitle" sz="quarter"/>
          </p:nvPr>
        </p:nvSpPr>
        <p:spPr>
          <a:xfrm>
            <a:off x="939800" y="1314450"/>
            <a:ext cx="7251700" cy="18446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bIns="45720" anchor="ctr"/>
          <a:lstStyle>
            <a:lvl1pPr algn="ctr">
              <a:defRPr sz="5500" b="0">
                <a:solidFill>
                  <a:schemeClr val="hlink"/>
                </a:solidFill>
              </a:defRPr>
            </a:lvl1pPr>
          </a:lstStyle>
          <a:p>
            <a:pPr lvl="0"/>
            <a:r>
              <a:rPr lang="en-GB" noProof="0" smtClean="0"/>
              <a:t>Title format (max. 2 lines), don’t edit here</a:t>
            </a:r>
          </a:p>
        </p:txBody>
      </p:sp>
      <p:pic>
        <p:nvPicPr>
          <p:cNvPr id="10327" name="Picture 87" descr="Undulator_final_nurh#50DE97_links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 y="114300"/>
            <a:ext cx="7281863"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Slide Number Placeholder 3"/>
          <p:cNvSpPr>
            <a:spLocks noGrp="1"/>
          </p:cNvSpPr>
          <p:nvPr>
            <p:ph type="sldNum" sz="quarter" idx="10"/>
          </p:nvPr>
        </p:nvSpPr>
        <p:spPr/>
        <p:txBody>
          <a:bodyPr/>
          <a:lstStyle>
            <a:lvl1pPr>
              <a:defRPr/>
            </a:lvl1pPr>
          </a:lstStyle>
          <a:p>
            <a:fld id="{B496107D-98C5-4DE2-BC30-F444A7EFE19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spTree>
    <p:extLst>
      <p:ext uri="{BB962C8B-B14F-4D97-AF65-F5344CB8AC3E}">
        <p14:creationId xmlns:p14="http://schemas.microsoft.com/office/powerpoint/2010/main" val="37443002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3488" y="541338"/>
            <a:ext cx="2063750" cy="5265737"/>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117475" y="541338"/>
            <a:ext cx="6043613" cy="5265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Slide Number Placeholder 3"/>
          <p:cNvSpPr>
            <a:spLocks noGrp="1"/>
          </p:cNvSpPr>
          <p:nvPr>
            <p:ph type="sldNum" sz="quarter" idx="10"/>
          </p:nvPr>
        </p:nvSpPr>
        <p:spPr/>
        <p:txBody>
          <a:bodyPr/>
          <a:lstStyle>
            <a:lvl1pPr>
              <a:defRPr/>
            </a:lvl1pPr>
          </a:lstStyle>
          <a:p>
            <a:fld id="{67C31138-1E74-4D04-98E2-B04EDB49073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spTree>
    <p:extLst>
      <p:ext uri="{BB962C8B-B14F-4D97-AF65-F5344CB8AC3E}">
        <p14:creationId xmlns:p14="http://schemas.microsoft.com/office/powerpoint/2010/main" val="36118840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endParaRPr lang="ru-R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Slide Number Placeholder 3"/>
          <p:cNvSpPr>
            <a:spLocks noGrp="1"/>
          </p:cNvSpPr>
          <p:nvPr>
            <p:ph type="sldNum" sz="quarter" idx="10"/>
          </p:nvPr>
        </p:nvSpPr>
        <p:spPr/>
        <p:txBody>
          <a:bodyPr/>
          <a:lstStyle>
            <a:lvl1pPr>
              <a:defRPr/>
            </a:lvl1pPr>
          </a:lstStyle>
          <a:p>
            <a:fld id="{420DAD91-3051-4DE1-8750-89CCA9F6920E}"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spTree>
    <p:extLst>
      <p:ext uri="{BB962C8B-B14F-4D97-AF65-F5344CB8AC3E}">
        <p14:creationId xmlns:p14="http://schemas.microsoft.com/office/powerpoint/2010/main" val="33674558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228B495-C00F-4887-AB82-E49C6AB77B4E}"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spTree>
    <p:extLst>
      <p:ext uri="{BB962C8B-B14F-4D97-AF65-F5344CB8AC3E}">
        <p14:creationId xmlns:p14="http://schemas.microsoft.com/office/powerpoint/2010/main" val="2698264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117475" y="1347788"/>
            <a:ext cx="277495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3044825" y="1347788"/>
            <a:ext cx="277495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Slide Number Placeholder 4"/>
          <p:cNvSpPr>
            <a:spLocks noGrp="1"/>
          </p:cNvSpPr>
          <p:nvPr>
            <p:ph type="sldNum" sz="quarter" idx="10"/>
          </p:nvPr>
        </p:nvSpPr>
        <p:spPr/>
        <p:txBody>
          <a:bodyPr/>
          <a:lstStyle>
            <a:lvl1pPr>
              <a:defRPr/>
            </a:lvl1pPr>
          </a:lstStyle>
          <a:p>
            <a:fld id="{12580A6D-4972-4C38-A45E-14988E43CE3E}"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spTree>
    <p:extLst>
      <p:ext uri="{BB962C8B-B14F-4D97-AF65-F5344CB8AC3E}">
        <p14:creationId xmlns:p14="http://schemas.microsoft.com/office/powerpoint/2010/main" val="30888808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Slide Number Placeholder 6"/>
          <p:cNvSpPr>
            <a:spLocks noGrp="1"/>
          </p:cNvSpPr>
          <p:nvPr>
            <p:ph type="sldNum" sz="quarter" idx="10"/>
          </p:nvPr>
        </p:nvSpPr>
        <p:spPr/>
        <p:txBody>
          <a:bodyPr/>
          <a:lstStyle>
            <a:lvl1pPr>
              <a:defRPr/>
            </a:lvl1pPr>
          </a:lstStyle>
          <a:p>
            <a:fld id="{84E5D062-C6A9-46C9-B28D-EC95B18155CB}"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spTree>
    <p:extLst>
      <p:ext uri="{BB962C8B-B14F-4D97-AF65-F5344CB8AC3E}">
        <p14:creationId xmlns:p14="http://schemas.microsoft.com/office/powerpoint/2010/main" val="2196029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Slide Number Placeholder 2"/>
          <p:cNvSpPr>
            <a:spLocks noGrp="1"/>
          </p:cNvSpPr>
          <p:nvPr>
            <p:ph type="sldNum" sz="quarter" idx="10"/>
          </p:nvPr>
        </p:nvSpPr>
        <p:spPr/>
        <p:txBody>
          <a:bodyPr/>
          <a:lstStyle>
            <a:lvl1pPr>
              <a:defRPr/>
            </a:lvl1pPr>
          </a:lstStyle>
          <a:p>
            <a:fld id="{97E3C655-A5B2-47AE-AE39-A0A33CF1817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spTree>
    <p:extLst>
      <p:ext uri="{BB962C8B-B14F-4D97-AF65-F5344CB8AC3E}">
        <p14:creationId xmlns:p14="http://schemas.microsoft.com/office/powerpoint/2010/main" val="14056504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7367229-C235-41AF-BADF-BBC23C481BE0}"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spTree>
    <p:extLst>
      <p:ext uri="{BB962C8B-B14F-4D97-AF65-F5344CB8AC3E}">
        <p14:creationId xmlns:p14="http://schemas.microsoft.com/office/powerpoint/2010/main" val="15928596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C1F402A-1E97-4070-8134-6F0DDA76FE4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spTree>
    <p:extLst>
      <p:ext uri="{BB962C8B-B14F-4D97-AF65-F5344CB8AC3E}">
        <p14:creationId xmlns:p14="http://schemas.microsoft.com/office/powerpoint/2010/main" val="38266278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4999F75-DA0B-415D-900E-E3B288F09422}"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spTree>
    <p:extLst>
      <p:ext uri="{BB962C8B-B14F-4D97-AF65-F5344CB8AC3E}">
        <p14:creationId xmlns:p14="http://schemas.microsoft.com/office/powerpoint/2010/main" val="36558201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58" name="Picture 134" descr="Undulator_final_nurh#50DE97_recht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47088" y="117475"/>
            <a:ext cx="577850" cy="914400"/>
          </a:xfrm>
          <a:prstGeom prst="rect">
            <a:avLst/>
          </a:prstGeom>
          <a:noFill/>
          <a:extLst>
            <a:ext uri="{909E8E84-426E-40DD-AFC4-6F175D3DCCD1}">
              <a14:hiddenFill xmlns:a14="http://schemas.microsoft.com/office/drawing/2010/main">
                <a:solidFill>
                  <a:srgbClr val="FFFFFF"/>
                </a:solidFill>
              </a14:hiddenFill>
            </a:ext>
          </a:extLst>
        </p:spPr>
      </p:pic>
      <p:sp>
        <p:nvSpPr>
          <p:cNvPr id="1150" name="Rectangle 126"/>
          <p:cNvSpPr>
            <a:spLocks noGrp="1" noChangeArrowheads="1"/>
          </p:cNvSpPr>
          <p:nvPr>
            <p:ph type="sldNum" sz="quarter" idx="4"/>
          </p:nvPr>
        </p:nvSpPr>
        <p:spPr bwMode="auto">
          <a:xfrm>
            <a:off x="8442325" y="114300"/>
            <a:ext cx="576263" cy="91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54000" tIns="45720" rIns="54000" bIns="18000" numCol="1" anchor="b" anchorCtr="0" compatLnSpc="1">
            <a:prstTxWarp prst="textNoShape">
              <a:avLst/>
            </a:prstTxWarp>
          </a:bodyPr>
          <a:lstStyle>
            <a:lvl1pPr algn="ctr" eaLnBrk="0" hangingPunct="0">
              <a:spcBef>
                <a:spcPct val="0"/>
              </a:spcBef>
              <a:buClrTx/>
              <a:buFontTx/>
              <a:buNone/>
              <a:defRPr sz="1000" b="1">
                <a:solidFill>
                  <a:schemeClr val="bg1"/>
                </a:solidFill>
                <a:ea typeface="Geneva" pitchFamily="1" charset="-128"/>
              </a:defRPr>
            </a:lvl1pPr>
          </a:lstStyle>
          <a:p>
            <a:fld id="{45AA82BE-E00D-4019-86B9-E60BBC9003B9}" type="slidenum">
              <a:rPr lang="en-GB"/>
              <a:pPr/>
              <a:t>‹#›</a:t>
            </a:fld>
            <a:endParaRPr lang="en-GB"/>
          </a:p>
        </p:txBody>
      </p:sp>
      <p:sp>
        <p:nvSpPr>
          <p:cNvPr id="1050" name="Rectangle 26"/>
          <p:cNvSpPr>
            <a:spLocks noGrp="1" noChangeArrowheads="1"/>
          </p:cNvSpPr>
          <p:nvPr>
            <p:ph type="ftr" sz="quarter" idx="3"/>
          </p:nvPr>
        </p:nvSpPr>
        <p:spPr bwMode="auto">
          <a:xfrm>
            <a:off x="117475" y="6505575"/>
            <a:ext cx="57023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eaLnBrk="0" hangingPunct="0">
              <a:lnSpc>
                <a:spcPct val="110000"/>
              </a:lnSpc>
              <a:spcBef>
                <a:spcPct val="0"/>
              </a:spcBef>
              <a:buClrTx/>
              <a:buFontTx/>
              <a:buNone/>
              <a:defRPr sz="800">
                <a:solidFill>
                  <a:srgbClr val="000000"/>
                </a:solidFill>
              </a:defRPr>
            </a:lvl1p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sp>
        <p:nvSpPr>
          <p:cNvPr id="1144" name="Line 120"/>
          <p:cNvSpPr>
            <a:spLocks noChangeShapeType="1"/>
          </p:cNvSpPr>
          <p:nvPr userDrawn="1"/>
        </p:nvSpPr>
        <p:spPr bwMode="auto">
          <a:xfrm>
            <a:off x="115888" y="6477000"/>
            <a:ext cx="8904287"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ru-RU"/>
          </a:p>
        </p:txBody>
      </p:sp>
      <p:sp>
        <p:nvSpPr>
          <p:cNvPr id="1146" name="Rectangle 122"/>
          <p:cNvSpPr>
            <a:spLocks noChangeArrowheads="1"/>
          </p:cNvSpPr>
          <p:nvPr userDrawn="1"/>
        </p:nvSpPr>
        <p:spPr bwMode="auto">
          <a:xfrm>
            <a:off x="1093788" y="114300"/>
            <a:ext cx="7283450" cy="915988"/>
          </a:xfrm>
          <a:prstGeom prst="rect">
            <a:avLst/>
          </a:prstGeom>
          <a:solidFill>
            <a:schemeClr va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spcBef>
                <a:spcPct val="0"/>
              </a:spcBef>
              <a:buClrTx/>
              <a:buFontTx/>
              <a:buNone/>
            </a:pPr>
            <a:endParaRPr lang="en-GB" sz="2400"/>
          </a:p>
        </p:txBody>
      </p:sp>
      <p:sp>
        <p:nvSpPr>
          <p:cNvPr id="1147" name="Text Box 123"/>
          <p:cNvSpPr txBox="1">
            <a:spLocks noChangeArrowheads="1"/>
          </p:cNvSpPr>
          <p:nvPr userDrawn="1"/>
        </p:nvSpPr>
        <p:spPr bwMode="auto">
          <a:xfrm>
            <a:off x="1093788" y="114300"/>
            <a:ext cx="6629400" cy="193675"/>
          </a:xfrm>
          <a:prstGeom prst="rect">
            <a:avLst/>
          </a:prstGeom>
          <a:noFill/>
          <a:ln>
            <a:noFill/>
          </a:ln>
          <a:extLst>
            <a:ext uri="{909E8E84-426E-40DD-AFC4-6F175D3DCCD1}">
              <a14:hiddenFill xmlns:a14="http://schemas.microsoft.com/office/drawing/2010/main">
                <a:solidFill>
                  <a:srgbClr val="251555"/>
                </a:solidFill>
              </a14:hiddenFill>
            </a:ext>
            <a:ext uri="{91240B29-F687-4F45-9708-019B960494DF}">
              <a14:hiddenLine xmlns:a14="http://schemas.microsoft.com/office/drawing/2010/main" w="9525">
                <a:solidFill>
                  <a:schemeClr val="tx1"/>
                </a:solidFill>
                <a:miter lim="800000"/>
                <a:headEnd/>
                <a:tailEnd/>
              </a14:hiddenLine>
            </a:ext>
          </a:extLst>
        </p:spPr>
        <p:txBody>
          <a:bodyPr lIns="79200" tIns="0" rIns="46800" bIns="0" anchor="b"/>
          <a:lstStyle/>
          <a:p>
            <a:pPr eaLnBrk="0" hangingPunct="0">
              <a:lnSpc>
                <a:spcPct val="110000"/>
              </a:lnSpc>
              <a:spcBef>
                <a:spcPct val="50000"/>
              </a:spcBef>
              <a:buClrTx/>
              <a:buFontTx/>
              <a:buNone/>
            </a:pPr>
            <a:r>
              <a:rPr lang="en-GB" sz="1000" dirty="0" smtClean="0">
                <a:solidFill>
                  <a:schemeClr val="bg1"/>
                </a:solidFill>
              </a:rPr>
              <a:t>Coherent</a:t>
            </a:r>
            <a:r>
              <a:rPr lang="en-GB" sz="1000" baseline="0" dirty="0" smtClean="0">
                <a:solidFill>
                  <a:schemeClr val="bg1"/>
                </a:solidFill>
              </a:rPr>
              <a:t> X-Ray Diffractive Imaging: </a:t>
            </a:r>
            <a:r>
              <a:rPr lang="en-GB" sz="1000" baseline="0" dirty="0" err="1" smtClean="0">
                <a:solidFill>
                  <a:schemeClr val="bg1"/>
                </a:solidFill>
              </a:rPr>
              <a:t>Modeling</a:t>
            </a:r>
            <a:r>
              <a:rPr lang="en-GB" sz="1000" baseline="0" dirty="0" smtClean="0">
                <a:solidFill>
                  <a:schemeClr val="bg1"/>
                </a:solidFill>
              </a:rPr>
              <a:t> and Reconstruction</a:t>
            </a:r>
            <a:endParaRPr lang="en-GB" sz="1000" dirty="0">
              <a:solidFill>
                <a:schemeClr val="bg1"/>
              </a:solidFill>
            </a:endParaRPr>
          </a:p>
        </p:txBody>
      </p:sp>
      <p:pic>
        <p:nvPicPr>
          <p:cNvPr id="1151" name="Picture 127" descr="logo-XFEL_rgb"/>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7475" y="114300"/>
            <a:ext cx="911225" cy="911225"/>
          </a:xfrm>
          <a:prstGeom prst="rect">
            <a:avLst/>
          </a:prstGeom>
          <a:noFill/>
          <a:extLst>
            <a:ext uri="{909E8E84-426E-40DD-AFC4-6F175D3DCCD1}">
              <a14:hiddenFill xmlns:a14="http://schemas.microsoft.com/office/drawing/2010/main">
                <a:solidFill>
                  <a:srgbClr val="FFFFFF"/>
                </a:solidFill>
              </a14:hiddenFill>
            </a:ext>
          </a:extLst>
        </p:spPr>
      </p:pic>
      <p:sp>
        <p:nvSpPr>
          <p:cNvPr id="1154" name="Rectangle 130"/>
          <p:cNvSpPr>
            <a:spLocks noGrp="1" noChangeArrowheads="1"/>
          </p:cNvSpPr>
          <p:nvPr>
            <p:ph type="title"/>
          </p:nvPr>
        </p:nvSpPr>
        <p:spPr bwMode="auto">
          <a:xfrm>
            <a:off x="1093788" y="541338"/>
            <a:ext cx="7283450" cy="4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45720" rIns="91440" bIns="0" numCol="1" anchor="b" anchorCtr="0" compatLnSpc="1">
            <a:prstTxWarp prst="textNoShape">
              <a:avLst/>
            </a:prstTxWarp>
          </a:bodyPr>
          <a:lstStyle/>
          <a:p>
            <a:pPr lvl="0"/>
            <a:r>
              <a:rPr lang="en-GB" smtClean="0"/>
              <a:t>Slide title: Don’t edit here!</a:t>
            </a:r>
          </a:p>
        </p:txBody>
      </p:sp>
      <p:sp>
        <p:nvSpPr>
          <p:cNvPr id="1156" name="Rectangle 132"/>
          <p:cNvSpPr>
            <a:spLocks noGrp="1" noChangeAspect="1" noChangeArrowheads="1"/>
          </p:cNvSpPr>
          <p:nvPr>
            <p:ph type="body" idx="1"/>
          </p:nvPr>
        </p:nvSpPr>
        <p:spPr bwMode="auto">
          <a:xfrm>
            <a:off x="117475" y="1347788"/>
            <a:ext cx="5702300"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p>
            <a:pPr lvl="0"/>
            <a:r>
              <a:rPr lang="en-GB" dirty="0" smtClean="0"/>
              <a:t>text format – don’t edit!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ea typeface="ＭＳ Ｐゴシック" pitchFamily="112" charset="-128"/>
        </a:defRPr>
      </a:lvl2pPr>
      <a:lvl3pPr algn="l" rtl="0" fontAlgn="base">
        <a:spcBef>
          <a:spcPct val="0"/>
        </a:spcBef>
        <a:spcAft>
          <a:spcPct val="0"/>
        </a:spcAft>
        <a:defRPr sz="2400" b="1">
          <a:solidFill>
            <a:schemeClr val="bg1"/>
          </a:solidFill>
          <a:latin typeface="Arial" charset="0"/>
          <a:ea typeface="ＭＳ Ｐゴシック" pitchFamily="112" charset="-128"/>
        </a:defRPr>
      </a:lvl3pPr>
      <a:lvl4pPr algn="l" rtl="0" fontAlgn="base">
        <a:spcBef>
          <a:spcPct val="0"/>
        </a:spcBef>
        <a:spcAft>
          <a:spcPct val="0"/>
        </a:spcAft>
        <a:defRPr sz="2400" b="1">
          <a:solidFill>
            <a:schemeClr val="bg1"/>
          </a:solidFill>
          <a:latin typeface="Arial" charset="0"/>
          <a:ea typeface="ＭＳ Ｐゴシック" pitchFamily="112" charset="-128"/>
        </a:defRPr>
      </a:lvl4pPr>
      <a:lvl5pPr algn="l" rtl="0" fontAlgn="base">
        <a:spcBef>
          <a:spcPct val="0"/>
        </a:spcBef>
        <a:spcAft>
          <a:spcPct val="0"/>
        </a:spcAft>
        <a:defRPr sz="2400" b="1">
          <a:solidFill>
            <a:schemeClr val="bg1"/>
          </a:solidFill>
          <a:latin typeface="Arial" charset="0"/>
          <a:ea typeface="ＭＳ Ｐゴシック" pitchFamily="112" charset="-128"/>
        </a:defRPr>
      </a:lvl5pPr>
      <a:lvl6pPr marL="457200" algn="l" rtl="0" fontAlgn="base">
        <a:spcBef>
          <a:spcPct val="0"/>
        </a:spcBef>
        <a:spcAft>
          <a:spcPct val="0"/>
        </a:spcAft>
        <a:defRPr sz="2400" b="1">
          <a:solidFill>
            <a:schemeClr val="bg1"/>
          </a:solidFill>
          <a:latin typeface="Arial" charset="0"/>
          <a:ea typeface="ＭＳ Ｐゴシック" pitchFamily="112" charset="-128"/>
        </a:defRPr>
      </a:lvl6pPr>
      <a:lvl7pPr marL="914400" algn="l" rtl="0" fontAlgn="base">
        <a:spcBef>
          <a:spcPct val="0"/>
        </a:spcBef>
        <a:spcAft>
          <a:spcPct val="0"/>
        </a:spcAft>
        <a:defRPr sz="2400" b="1">
          <a:solidFill>
            <a:schemeClr val="bg1"/>
          </a:solidFill>
          <a:latin typeface="Arial" charset="0"/>
          <a:ea typeface="ＭＳ Ｐゴシック" pitchFamily="112" charset="-128"/>
        </a:defRPr>
      </a:lvl7pPr>
      <a:lvl8pPr marL="1371600" algn="l" rtl="0" fontAlgn="base">
        <a:spcBef>
          <a:spcPct val="0"/>
        </a:spcBef>
        <a:spcAft>
          <a:spcPct val="0"/>
        </a:spcAft>
        <a:defRPr sz="2400" b="1">
          <a:solidFill>
            <a:schemeClr val="bg1"/>
          </a:solidFill>
          <a:latin typeface="Arial" charset="0"/>
          <a:ea typeface="ＭＳ Ｐゴシック" pitchFamily="112" charset="-128"/>
        </a:defRPr>
      </a:lvl8pPr>
      <a:lvl9pPr marL="1828800" algn="l" rtl="0" fontAlgn="base">
        <a:spcBef>
          <a:spcPct val="0"/>
        </a:spcBef>
        <a:spcAft>
          <a:spcPct val="0"/>
        </a:spcAft>
        <a:defRPr sz="2400" b="1">
          <a:solidFill>
            <a:schemeClr val="bg1"/>
          </a:solidFill>
          <a:latin typeface="Arial" charset="0"/>
          <a:ea typeface="ＭＳ Ｐゴシック" pitchFamily="112" charset="-128"/>
        </a:defRPr>
      </a:lvl9pPr>
    </p:titleStyle>
    <p:bodyStyle>
      <a:lvl1pPr marL="298450" indent="-298450" algn="l" rtl="0" fontAlgn="base">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fontAlgn="base">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fontAlgn="base">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fontAlgn="base">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fontAlgn="base">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subTitle" idx="1"/>
          </p:nvPr>
        </p:nvSpPr>
        <p:spPr>
          <a:xfrm>
            <a:off x="930275" y="3298825"/>
            <a:ext cx="7283450" cy="2165804"/>
          </a:xfrm>
        </p:spPr>
        <p:txBody>
          <a:bodyPr/>
          <a:lstStyle/>
          <a:p>
            <a:r>
              <a:rPr lang="en-US" sz="2400" dirty="0" smtClean="0">
                <a:solidFill>
                  <a:schemeClr val="tx1"/>
                </a:solidFill>
              </a:rPr>
              <a:t>DESY Summer Student Session</a:t>
            </a:r>
          </a:p>
          <a:p>
            <a:r>
              <a:rPr lang="en-US" sz="2400" dirty="0" smtClean="0">
                <a:solidFill>
                  <a:schemeClr val="tx1"/>
                </a:solidFill>
              </a:rPr>
              <a:t>Oleg </a:t>
            </a:r>
            <a:r>
              <a:rPr lang="en-US" sz="2400" dirty="0" err="1" smtClean="0">
                <a:solidFill>
                  <a:schemeClr val="tx1"/>
                </a:solidFill>
              </a:rPr>
              <a:t>Gorobtsov</a:t>
            </a:r>
            <a:r>
              <a:rPr lang="en-US" sz="2400" dirty="0" smtClean="0">
                <a:solidFill>
                  <a:schemeClr val="tx1"/>
                </a:solidFill>
              </a:rPr>
              <a:t>, MIPT, Russia</a:t>
            </a:r>
          </a:p>
          <a:p>
            <a:r>
              <a:rPr lang="en-US" sz="2400" dirty="0" smtClean="0">
                <a:solidFill>
                  <a:schemeClr val="tx1"/>
                </a:solidFill>
              </a:rPr>
              <a:t>Supervisor: </a:t>
            </a:r>
          </a:p>
          <a:p>
            <a:r>
              <a:rPr lang="en-US" sz="2400" dirty="0" smtClean="0">
                <a:solidFill>
                  <a:schemeClr val="tx1"/>
                </a:solidFill>
              </a:rPr>
              <a:t>Dr. Adrian Mancuso, Leading Scientist, European XFEL GmbH</a:t>
            </a:r>
          </a:p>
          <a:p>
            <a:endParaRPr lang="en-US" sz="2400" dirty="0">
              <a:solidFill>
                <a:schemeClr val="tx1"/>
              </a:solidFill>
            </a:endParaRPr>
          </a:p>
          <a:p>
            <a:r>
              <a:rPr lang="en-US" sz="2400" dirty="0" smtClean="0">
                <a:solidFill>
                  <a:schemeClr val="tx1"/>
                </a:solidFill>
              </a:rPr>
              <a:t>September 2011</a:t>
            </a:r>
          </a:p>
          <a:p>
            <a:endParaRPr lang="en-US" dirty="0" smtClean="0">
              <a:solidFill>
                <a:schemeClr val="tx1"/>
              </a:solidFill>
            </a:endParaRPr>
          </a:p>
          <a:p>
            <a:endParaRPr lang="en-GB" dirty="0"/>
          </a:p>
        </p:txBody>
      </p:sp>
      <p:sp>
        <p:nvSpPr>
          <p:cNvPr id="83986" name="Rectangle 18"/>
          <p:cNvSpPr>
            <a:spLocks noGrp="1" noChangeArrowheads="1"/>
          </p:cNvSpPr>
          <p:nvPr>
            <p:ph type="ctrTitle"/>
          </p:nvPr>
        </p:nvSpPr>
        <p:spPr>
          <a:xfrm>
            <a:off x="0" y="1319213"/>
            <a:ext cx="9144000" cy="1844675"/>
          </a:xfrm>
          <a:ln/>
        </p:spPr>
        <p:txBody>
          <a:bodyPr/>
          <a:lstStyle/>
          <a:p>
            <a:r>
              <a:rPr lang="en-GB" sz="4400" dirty="0" smtClean="0"/>
              <a:t>Coherent X-Ray Diffractive Imaging: </a:t>
            </a:r>
            <a:r>
              <a:rPr lang="en-GB" sz="4400" dirty="0" err="1" smtClean="0"/>
              <a:t>Modeling</a:t>
            </a:r>
            <a:r>
              <a:rPr lang="en-GB" sz="4400" dirty="0" smtClean="0"/>
              <a:t> and Reconstruction</a:t>
            </a:r>
            <a:endParaRPr lang="en-GB"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Plane Wave Imaging: Reconstruction</a:t>
            </a:r>
            <a:endParaRPr lang="ru-RU" dirty="0"/>
          </a:p>
        </p:txBody>
      </p:sp>
      <p:sp>
        <p:nvSpPr>
          <p:cNvPr id="3" name="Content Placeholder 2"/>
          <p:cNvSpPr>
            <a:spLocks noGrp="1"/>
          </p:cNvSpPr>
          <p:nvPr>
            <p:ph idx="1"/>
          </p:nvPr>
        </p:nvSpPr>
        <p:spPr>
          <a:xfrm>
            <a:off x="117474" y="1347788"/>
            <a:ext cx="8874125" cy="2037669"/>
          </a:xfrm>
        </p:spPr>
        <p:txBody>
          <a:bodyPr/>
          <a:lstStyle/>
          <a:p>
            <a:r>
              <a:rPr lang="en-US" dirty="0" smtClean="0"/>
              <a:t>ER often </a:t>
            </a:r>
            <a:r>
              <a:rPr lang="en-US" dirty="0" smtClean="0"/>
              <a:t>converges </a:t>
            </a:r>
            <a:r>
              <a:rPr lang="en-US" dirty="0" smtClean="0"/>
              <a:t>to local minima. </a:t>
            </a:r>
          </a:p>
          <a:p>
            <a:r>
              <a:rPr lang="en-US" dirty="0" smtClean="0"/>
              <a:t>In the beginning of iteration procedure, so-called Hybrid Input-Output algorithm is used.</a:t>
            </a:r>
            <a:r>
              <a:rPr lang="en-US" dirty="0"/>
              <a:t> </a:t>
            </a:r>
            <a:r>
              <a:rPr lang="en-US" dirty="0" smtClean="0"/>
              <a:t>It does not strictly limit intensity in the sample plane to the support.</a:t>
            </a:r>
            <a:endParaRPr lang="en-US" dirty="0"/>
          </a:p>
        </p:txBody>
      </p:sp>
      <p:sp>
        <p:nvSpPr>
          <p:cNvPr id="4" name="Slide Number Placeholder 3"/>
          <p:cNvSpPr>
            <a:spLocks noGrp="1"/>
          </p:cNvSpPr>
          <p:nvPr>
            <p:ph type="sldNum" sz="quarter" idx="10"/>
          </p:nvPr>
        </p:nvSpPr>
        <p:spPr/>
        <p:txBody>
          <a:bodyPr/>
          <a:lstStyle/>
          <a:p>
            <a:fld id="{420DAD91-3051-4DE1-8750-89CCA9F6920E}" type="slidenum">
              <a:rPr lang="en-GB" smtClean="0"/>
              <a:pPr/>
              <a:t>10</a:t>
            </a:fld>
            <a:endParaRPr lang="en-GB"/>
          </a:p>
        </p:txBody>
      </p:sp>
      <p:sp>
        <p:nvSpPr>
          <p:cNvPr id="5" name="Footer Placeholder 4"/>
          <p:cNvSpPr>
            <a:spLocks noGrp="1"/>
          </p:cNvSpPr>
          <p:nvPr>
            <p:ph type="ftr" sz="quarter" idx="11"/>
          </p:nvPr>
        </p:nvSpPr>
        <p:spPr/>
        <p:txBody>
          <a:bodyPr/>
          <a:lstStyle/>
          <a:p>
            <a:r>
              <a:rPr lang="en-GB" smtClean="0"/>
              <a:t>7 September 2011, DESY Summer Student Session</a:t>
            </a:r>
          </a:p>
          <a:p>
            <a:r>
              <a:rPr lang="en-GB" smtClean="0"/>
              <a:t>Oleg Gorobtsov, MIPT, Russia</a:t>
            </a:r>
            <a:endParaRPr lang="en-GB" dirty="0"/>
          </a:p>
        </p:txBody>
      </p:sp>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6171" y="2930958"/>
            <a:ext cx="3132328" cy="293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txBox="1">
            <a:spLocks/>
          </p:cNvSpPr>
          <p:nvPr/>
        </p:nvSpPr>
        <p:spPr bwMode="auto">
          <a:xfrm>
            <a:off x="139246" y="5812971"/>
            <a:ext cx="8852354" cy="674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lvl1pPr marL="298450" indent="-298450" algn="l" rtl="0" fontAlgn="base">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fontAlgn="base">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fontAlgn="base">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fontAlgn="base">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fontAlgn="base">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a:lstStyle>
          <a:p>
            <a:r>
              <a:rPr lang="en-US" sz="2000" dirty="0" smtClean="0"/>
              <a:t>Reconstruction for model sample. 500 iterations of HIO and 50 iterations of ER. Left: reconstructed ESW intensity. Right: original ESW.</a:t>
            </a:r>
          </a:p>
          <a:p>
            <a:pPr marL="0" indent="0">
              <a:buFont typeface="Wingdings" pitchFamily="2" charset="2"/>
              <a:buNone/>
            </a:pPr>
            <a:endParaRPr lang="ru-RU"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8208" y="2930959"/>
            <a:ext cx="3165192" cy="2934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917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Tomography: Filtered </a:t>
            </a:r>
            <a:r>
              <a:rPr lang="en-US" dirty="0" err="1"/>
              <a:t>B</a:t>
            </a:r>
            <a:r>
              <a:rPr lang="en-US" dirty="0" err="1" smtClean="0"/>
              <a:t>ackprojection</a:t>
            </a:r>
            <a:endParaRPr lang="ru-RU" dirty="0"/>
          </a:p>
        </p:txBody>
      </p:sp>
      <p:sp>
        <p:nvSpPr>
          <p:cNvPr id="3" name="Content Placeholder 2"/>
          <p:cNvSpPr>
            <a:spLocks noGrp="1"/>
          </p:cNvSpPr>
          <p:nvPr>
            <p:ph idx="1"/>
          </p:nvPr>
        </p:nvSpPr>
        <p:spPr>
          <a:xfrm>
            <a:off x="95703" y="1052492"/>
            <a:ext cx="8787040" cy="3104469"/>
          </a:xfrm>
        </p:spPr>
        <p:txBody>
          <a:bodyPr/>
          <a:lstStyle/>
          <a:p>
            <a:r>
              <a:rPr lang="en-US" sz="2000" dirty="0" smtClean="0"/>
              <a:t>If one can acquire multiple projections of the sample, rotated about one axis, it is possible to reconstruct the volume structure of the samp</a:t>
            </a:r>
            <a:r>
              <a:rPr lang="en-US" dirty="0" smtClean="0"/>
              <a:t>le.</a:t>
            </a:r>
          </a:p>
          <a:p>
            <a:pPr marL="266700" indent="-266700" defTabSz="593725">
              <a:buClr>
                <a:schemeClr val="accent2"/>
              </a:buClr>
              <a:buSzPct val="90000"/>
            </a:pPr>
            <a:r>
              <a:rPr lang="en-US" sz="2000" dirty="0" smtClean="0"/>
              <a:t>General steps:</a:t>
            </a:r>
            <a:endParaRPr lang="en-GB" sz="2000" dirty="0" smtClean="0">
              <a:solidFill>
                <a:schemeClr val="tx2"/>
              </a:solidFill>
            </a:endParaRPr>
          </a:p>
          <a:p>
            <a:pPr marL="527050" lvl="1" indent="-227013" defTabSz="593725"/>
            <a:r>
              <a:rPr lang="en-US" sz="2000" dirty="0" smtClean="0"/>
              <a:t>Measure 2D far-field </a:t>
            </a:r>
            <a:r>
              <a:rPr lang="en-US" sz="2000" dirty="0"/>
              <a:t>diffraction patterns for the rotated </a:t>
            </a:r>
            <a:r>
              <a:rPr lang="en-US" sz="2000" dirty="0" smtClean="0"/>
              <a:t>sample</a:t>
            </a:r>
            <a:r>
              <a:rPr lang="en-US" sz="2000" dirty="0"/>
              <a:t>. Number </a:t>
            </a:r>
            <a:r>
              <a:rPr lang="en-US" sz="2000" dirty="0" smtClean="0"/>
              <a:t>should be greater than the </a:t>
            </a:r>
            <a:r>
              <a:rPr lang="en-US" sz="2000" dirty="0"/>
              <a:t>diameter of the sample (in pixels</a:t>
            </a:r>
            <a:r>
              <a:rPr lang="en-US" sz="2000" dirty="0" smtClean="0"/>
              <a:t>);</a:t>
            </a:r>
          </a:p>
          <a:p>
            <a:pPr marL="527050" lvl="1" indent="-227013" defTabSz="593725"/>
            <a:r>
              <a:rPr lang="en-US" sz="2000" dirty="0" smtClean="0"/>
              <a:t>Corresponding 2D projections of the sample are reconstructed;</a:t>
            </a:r>
          </a:p>
          <a:p>
            <a:pPr marL="527050" lvl="1" indent="-227013" defTabSz="593725"/>
            <a:r>
              <a:rPr lang="en-US" sz="2000" dirty="0" smtClean="0"/>
              <a:t>3D image of the sample is acquired from projections. </a:t>
            </a:r>
            <a:endParaRPr lang="en-US" dirty="0" smtClean="0"/>
          </a:p>
          <a:p>
            <a:r>
              <a:rPr lang="en-US" sz="2000" dirty="0" smtClean="0"/>
              <a:t>Volume structure reconstructed through filtered </a:t>
            </a:r>
            <a:r>
              <a:rPr lang="en-US" sz="2000" dirty="0" err="1" smtClean="0"/>
              <a:t>backprojection</a:t>
            </a:r>
            <a:r>
              <a:rPr lang="en-US" sz="2000" dirty="0" smtClean="0"/>
              <a:t>.</a:t>
            </a:r>
            <a:endParaRPr lang="ru-RU" sz="2000" dirty="0"/>
          </a:p>
        </p:txBody>
      </p:sp>
      <p:sp>
        <p:nvSpPr>
          <p:cNvPr id="4" name="Slide Number Placeholder 3"/>
          <p:cNvSpPr>
            <a:spLocks noGrp="1"/>
          </p:cNvSpPr>
          <p:nvPr>
            <p:ph type="sldNum" sz="quarter" idx="10"/>
          </p:nvPr>
        </p:nvSpPr>
        <p:spPr/>
        <p:txBody>
          <a:bodyPr/>
          <a:lstStyle/>
          <a:p>
            <a:fld id="{420DAD91-3051-4DE1-8750-89CCA9F6920E}" type="slidenum">
              <a:rPr lang="en-GB" smtClean="0"/>
              <a:pPr/>
              <a:t>11</a:t>
            </a:fld>
            <a:endParaRPr lang="en-GB"/>
          </a:p>
        </p:txBody>
      </p:sp>
      <p:sp>
        <p:nvSpPr>
          <p:cNvPr id="5" name="Footer Placeholder 4"/>
          <p:cNvSpPr>
            <a:spLocks noGrp="1"/>
          </p:cNvSpPr>
          <p:nvPr>
            <p:ph type="ftr" sz="quarter" idx="11"/>
          </p:nvPr>
        </p:nvSpPr>
        <p:spPr/>
        <p:txBody>
          <a:body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2" y="3883855"/>
            <a:ext cx="3222171" cy="2226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5373" y="3883856"/>
            <a:ext cx="3178627" cy="227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bwMode="auto">
          <a:xfrm>
            <a:off x="87085" y="4033911"/>
            <a:ext cx="2656117" cy="190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lvl1pPr marL="298450" indent="-298450" algn="l" rtl="0" fontAlgn="base">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fontAlgn="base">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fontAlgn="base">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fontAlgn="base">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fontAlgn="base">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a:lstStyle>
          <a:p>
            <a:r>
              <a:rPr lang="en-US" sz="2000" dirty="0" smtClean="0"/>
              <a:t>Left: original structure. Right: volume structure reconstructed through filtered </a:t>
            </a:r>
            <a:r>
              <a:rPr lang="en-US" sz="2000" dirty="0" err="1" smtClean="0"/>
              <a:t>backprojection</a:t>
            </a:r>
            <a:r>
              <a:rPr lang="en-US" sz="2000" dirty="0" smtClean="0"/>
              <a:t>.</a:t>
            </a:r>
            <a:endParaRPr lang="ru-RU" sz="2000" dirty="0"/>
          </a:p>
        </p:txBody>
      </p:sp>
    </p:spTree>
    <p:extLst>
      <p:ext uri="{BB962C8B-B14F-4D97-AF65-F5344CB8AC3E}">
        <p14:creationId xmlns:p14="http://schemas.microsoft.com/office/powerpoint/2010/main" val="376370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CXDI</a:t>
            </a:r>
            <a:endParaRPr lang="ru-R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8360" y="1075645"/>
                <a:ext cx="8874125" cy="3204731"/>
              </a:xfrm>
            </p:spPr>
            <p:txBody>
              <a:bodyPr/>
              <a:lstStyle/>
              <a:p>
                <a:pPr marL="266700" indent="-266700" defTabSz="593725">
                  <a:buClr>
                    <a:schemeClr val="accent2"/>
                  </a:buClr>
                  <a:buSzPct val="90000"/>
                </a:pPr>
                <a:r>
                  <a:rPr lang="en-US" sz="2000" dirty="0" smtClean="0"/>
                  <a:t>Difference from tomography:</a:t>
                </a:r>
                <a:endParaRPr lang="en-GB" sz="2000" dirty="0" smtClean="0">
                  <a:solidFill>
                    <a:schemeClr val="tx2"/>
                  </a:solidFill>
                </a:endParaRPr>
              </a:p>
              <a:p>
                <a:pPr marL="527050" lvl="1" indent="-227013" defTabSz="593725"/>
                <a:r>
                  <a:rPr lang="en-US" sz="2000" dirty="0" smtClean="0"/>
                  <a:t>3D conjugate to the volume structure sample in the Fourier space is constructed, using its “projections” – far-field diffraction patterns. Fourier slice theorem: if sample is rotated by angle </a:t>
                </a:r>
                <a14:m>
                  <m:oMath xmlns:m="http://schemas.openxmlformats.org/officeDocument/2006/math">
                    <m:r>
                      <a:rPr lang="en-US" sz="2000" i="1" smtClean="0">
                        <a:latin typeface="Cambria Math"/>
                      </a:rPr>
                      <m:t>𝜃</m:t>
                    </m:r>
                    <m:r>
                      <a:rPr lang="en-US" sz="2000" b="0" i="0" smtClean="0">
                        <a:latin typeface="Cambria Math"/>
                      </a:rPr>
                      <m:t>,</m:t>
                    </m:r>
                  </m:oMath>
                </a14:m>
                <a:r>
                  <a:rPr lang="en-US" sz="2000" dirty="0" smtClean="0"/>
                  <a:t> the result of its projection propagation is rotated by the same angle in Fourier space.</a:t>
                </a:r>
              </a:p>
              <a:p>
                <a:pPr marL="527050" lvl="1" indent="-227013" defTabSz="593725"/>
                <a:r>
                  <a:rPr lang="en-US" sz="2000" dirty="0" smtClean="0"/>
                  <a:t>Oversampling is needed to make 3D intensity distribution more accurate: at least 1-2 propagated projection planes should pass through any given pixel in Fourier space.</a:t>
                </a:r>
                <a:endParaRPr lang="en-GB" sz="2000" dirty="0" smtClean="0">
                  <a:solidFill>
                    <a:schemeClr val="tx2"/>
                  </a:solidFill>
                </a:endParaRPr>
              </a:p>
              <a:p>
                <a:r>
                  <a:rPr lang="en-US" sz="2000" dirty="0" smtClean="0"/>
                  <a:t>Algorithms for reconstruction (ER and HIO) remain the same as in 2D case, but arrays are generalized to the 3D case.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8360" y="1075645"/>
                <a:ext cx="8874125" cy="3204731"/>
              </a:xfrm>
              <a:blipFill rotWithShape="1">
                <a:blip r:embed="rId2"/>
                <a:stretch>
                  <a:fillRect t="-2091" b="-5894"/>
                </a:stretch>
              </a:blipFill>
            </p:spPr>
            <p:txBody>
              <a:bodyPr/>
              <a:lstStyle/>
              <a:p>
                <a:r>
                  <a:rPr lang="ru-RU">
                    <a:noFill/>
                  </a:rPr>
                  <a:t> </a:t>
                </a:r>
              </a:p>
            </p:txBody>
          </p:sp>
        </mc:Fallback>
      </mc:AlternateContent>
      <p:sp>
        <p:nvSpPr>
          <p:cNvPr id="4" name="Slide Number Placeholder 3"/>
          <p:cNvSpPr>
            <a:spLocks noGrp="1"/>
          </p:cNvSpPr>
          <p:nvPr>
            <p:ph type="sldNum" sz="quarter" idx="10"/>
          </p:nvPr>
        </p:nvSpPr>
        <p:spPr/>
        <p:txBody>
          <a:bodyPr/>
          <a:lstStyle/>
          <a:p>
            <a:fld id="{420DAD91-3051-4DE1-8750-89CCA9F6920E}" type="slidenum">
              <a:rPr lang="en-GB" smtClean="0"/>
              <a:pPr/>
              <a:t>12</a:t>
            </a:fld>
            <a:endParaRPr lang="en-GB" dirty="0"/>
          </a:p>
        </p:txBody>
      </p:sp>
      <p:sp>
        <p:nvSpPr>
          <p:cNvPr id="5" name="Footer Placeholder 4"/>
          <p:cNvSpPr>
            <a:spLocks noGrp="1"/>
          </p:cNvSpPr>
          <p:nvPr>
            <p:ph type="ftr" sz="quarter" idx="11"/>
          </p:nvPr>
        </p:nvSpPr>
        <p:spPr/>
        <p:txBody>
          <a:body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1428" y="4308583"/>
            <a:ext cx="3222171" cy="215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599" y="4320832"/>
            <a:ext cx="3094598" cy="213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bwMode="auto">
          <a:xfrm>
            <a:off x="97971" y="4391525"/>
            <a:ext cx="3091543" cy="190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lvl1pPr marL="298450" indent="-298450" algn="l" rtl="0" fontAlgn="base">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fontAlgn="base">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fontAlgn="base">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fontAlgn="base">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fontAlgn="base">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a:lstStyle>
          <a:p>
            <a:r>
              <a:rPr lang="en-US" sz="2000" dirty="0" smtClean="0"/>
              <a:t>Left: original structure. Right: volume structure reconstructed through 3D reconstruction.</a:t>
            </a:r>
            <a:endParaRPr lang="ru-RU" sz="2000" dirty="0"/>
          </a:p>
        </p:txBody>
      </p:sp>
    </p:spTree>
    <p:extLst>
      <p:ext uri="{BB962C8B-B14F-4D97-AF65-F5344CB8AC3E}">
        <p14:creationId xmlns:p14="http://schemas.microsoft.com/office/powerpoint/2010/main" val="1198528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Future Work</a:t>
            </a:r>
            <a:endParaRPr lang="ru-RU" dirty="0"/>
          </a:p>
        </p:txBody>
      </p:sp>
      <p:sp>
        <p:nvSpPr>
          <p:cNvPr id="3" name="Content Placeholder 2"/>
          <p:cNvSpPr>
            <a:spLocks noGrp="1"/>
          </p:cNvSpPr>
          <p:nvPr>
            <p:ph idx="1"/>
          </p:nvPr>
        </p:nvSpPr>
        <p:spPr>
          <a:xfrm>
            <a:off x="117475" y="1347788"/>
            <a:ext cx="8906782" cy="4987698"/>
          </a:xfrm>
        </p:spPr>
        <p:txBody>
          <a:bodyPr/>
          <a:lstStyle/>
          <a:p>
            <a:r>
              <a:rPr lang="en-US" dirty="0" smtClean="0"/>
              <a:t>Modeling </a:t>
            </a:r>
            <a:r>
              <a:rPr lang="en-US" dirty="0" smtClean="0"/>
              <a:t>of the diffraction pattern for a known sample in plane wave and Fresnel case is implemented</a:t>
            </a:r>
          </a:p>
          <a:p>
            <a:r>
              <a:rPr lang="en-US" dirty="0" smtClean="0"/>
              <a:t> HIO &amp; ER iteration algorithm reconstruction in 2D and 3D plane wave case</a:t>
            </a:r>
            <a:r>
              <a:rPr lang="en-US" dirty="0"/>
              <a:t> </a:t>
            </a:r>
            <a:r>
              <a:rPr lang="en-US" dirty="0" smtClean="0"/>
              <a:t>implemented</a:t>
            </a:r>
          </a:p>
          <a:p>
            <a:r>
              <a:rPr lang="en-US" dirty="0"/>
              <a:t>T</a:t>
            </a:r>
            <a:r>
              <a:rPr lang="en-US" dirty="0" smtClean="0"/>
              <a:t>omography filtered </a:t>
            </a:r>
            <a:r>
              <a:rPr lang="en-US" dirty="0" err="1" smtClean="0"/>
              <a:t>backprojection</a:t>
            </a:r>
            <a:r>
              <a:rPr lang="en-US" dirty="0" smtClean="0"/>
              <a:t> reconstruction in plane wave case are </a:t>
            </a:r>
            <a:r>
              <a:rPr lang="en-US" dirty="0" smtClean="0"/>
              <a:t>implemented</a:t>
            </a:r>
          </a:p>
        </p:txBody>
      </p:sp>
      <p:sp>
        <p:nvSpPr>
          <p:cNvPr id="4" name="Slide Number Placeholder 3"/>
          <p:cNvSpPr>
            <a:spLocks noGrp="1"/>
          </p:cNvSpPr>
          <p:nvPr>
            <p:ph type="sldNum" sz="quarter" idx="10"/>
          </p:nvPr>
        </p:nvSpPr>
        <p:spPr/>
        <p:txBody>
          <a:bodyPr/>
          <a:lstStyle/>
          <a:p>
            <a:fld id="{420DAD91-3051-4DE1-8750-89CCA9F6920E}" type="slidenum">
              <a:rPr lang="en-GB" smtClean="0"/>
              <a:pPr/>
              <a:t>13</a:t>
            </a:fld>
            <a:endParaRPr lang="en-GB"/>
          </a:p>
        </p:txBody>
      </p:sp>
      <p:sp>
        <p:nvSpPr>
          <p:cNvPr id="5" name="Footer Placeholder 4"/>
          <p:cNvSpPr>
            <a:spLocks noGrp="1"/>
          </p:cNvSpPr>
          <p:nvPr>
            <p:ph type="ftr" sz="quarter" idx="11"/>
          </p:nvPr>
        </p:nvSpPr>
        <p:spPr/>
        <p:txBody>
          <a:body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sp>
        <p:nvSpPr>
          <p:cNvPr id="6" name="Content Placeholder 2"/>
          <p:cNvSpPr txBox="1">
            <a:spLocks/>
          </p:cNvSpPr>
          <p:nvPr/>
        </p:nvSpPr>
        <p:spPr bwMode="auto">
          <a:xfrm>
            <a:off x="84818" y="3644556"/>
            <a:ext cx="5270954" cy="2416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lvl1pPr marL="298450" indent="-298450" algn="l" rtl="0" fontAlgn="base">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fontAlgn="base">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fontAlgn="base">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fontAlgn="base">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fontAlgn="base">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a:lstStyle>
          <a:p>
            <a:pPr marL="0" indent="0">
              <a:buFont typeface="Wingdings" pitchFamily="2" charset="2"/>
              <a:buNone/>
            </a:pPr>
            <a:endParaRPr lang="en-US" dirty="0" smtClean="0"/>
          </a:p>
          <a:p>
            <a:pPr marL="0" indent="0">
              <a:buFont typeface="Wingdings" pitchFamily="2" charset="2"/>
              <a:buNone/>
            </a:pPr>
            <a:r>
              <a:rPr lang="en-US" dirty="0" smtClean="0"/>
              <a:t>Future Work:</a:t>
            </a:r>
          </a:p>
          <a:p>
            <a:r>
              <a:rPr lang="en-US" dirty="0" smtClean="0"/>
              <a:t>Optimal working point to manage noise and radiation damage</a:t>
            </a:r>
          </a:p>
          <a:p>
            <a:r>
              <a:rPr lang="en-US" dirty="0" smtClean="0"/>
              <a:t>Fresnel reconstruction</a:t>
            </a:r>
            <a:endParaRPr lang="en-US"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5772" y="3719114"/>
            <a:ext cx="3758626" cy="258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05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ru-RU" dirty="0"/>
          </a:p>
        </p:txBody>
      </p:sp>
      <p:sp>
        <p:nvSpPr>
          <p:cNvPr id="3" name="Content Placeholder 2"/>
          <p:cNvSpPr>
            <a:spLocks noGrp="1"/>
          </p:cNvSpPr>
          <p:nvPr>
            <p:ph idx="1"/>
          </p:nvPr>
        </p:nvSpPr>
        <p:spPr>
          <a:xfrm>
            <a:off x="117475" y="1347788"/>
            <a:ext cx="8765268" cy="4459287"/>
          </a:xfrm>
        </p:spPr>
        <p:txBody>
          <a:bodyPr/>
          <a:lstStyle/>
          <a:p>
            <a:r>
              <a:rPr lang="en-US" dirty="0" smtClean="0"/>
              <a:t>Adrian Mancuso for supervision</a:t>
            </a:r>
          </a:p>
          <a:p>
            <a:r>
              <a:rPr lang="en-US" dirty="0" smtClean="0"/>
              <a:t>XFEL personnel</a:t>
            </a:r>
          </a:p>
          <a:p>
            <a:r>
              <a:rPr lang="en-US" dirty="0" smtClean="0"/>
              <a:t>All those who made Summer Student possible and comfortable</a:t>
            </a:r>
          </a:p>
          <a:p>
            <a:r>
              <a:rPr lang="en-US" dirty="0" smtClean="0"/>
              <a:t>Summer Students</a:t>
            </a:r>
          </a:p>
          <a:p>
            <a:endParaRPr lang="en-US" dirty="0" smtClean="0"/>
          </a:p>
          <a:p>
            <a:endParaRPr lang="ru-RU" dirty="0"/>
          </a:p>
        </p:txBody>
      </p:sp>
      <p:sp>
        <p:nvSpPr>
          <p:cNvPr id="4" name="Slide Number Placeholder 3"/>
          <p:cNvSpPr>
            <a:spLocks noGrp="1"/>
          </p:cNvSpPr>
          <p:nvPr>
            <p:ph type="sldNum" sz="quarter" idx="10"/>
          </p:nvPr>
        </p:nvSpPr>
        <p:spPr/>
        <p:txBody>
          <a:bodyPr/>
          <a:lstStyle/>
          <a:p>
            <a:fld id="{420DAD91-3051-4DE1-8750-89CCA9F6920E}" type="slidenum">
              <a:rPr lang="en-GB" smtClean="0"/>
              <a:pPr/>
              <a:t>14</a:t>
            </a:fld>
            <a:endParaRPr lang="en-GB"/>
          </a:p>
        </p:txBody>
      </p:sp>
      <p:sp>
        <p:nvSpPr>
          <p:cNvPr id="5" name="Footer Placeholder 4"/>
          <p:cNvSpPr>
            <a:spLocks noGrp="1"/>
          </p:cNvSpPr>
          <p:nvPr>
            <p:ph type="ftr" sz="quarter" idx="11"/>
          </p:nvPr>
        </p:nvSpPr>
        <p:spPr/>
        <p:txBody>
          <a:bodyPr/>
          <a:lstStyle/>
          <a:p>
            <a:r>
              <a:rPr lang="en-GB" smtClean="0"/>
              <a:t>7 September 2011, DESY Summer Student Session</a:t>
            </a:r>
          </a:p>
          <a:p>
            <a:r>
              <a:rPr lang="en-GB" smtClean="0"/>
              <a:t>Oleg Gorobtsov, MIPT, Russia</a:t>
            </a:r>
            <a:endParaRPr lang="en-GB" dirty="0"/>
          </a:p>
        </p:txBody>
      </p:sp>
    </p:spTree>
    <p:extLst>
      <p:ext uri="{BB962C8B-B14F-4D97-AF65-F5344CB8AC3E}">
        <p14:creationId xmlns:p14="http://schemas.microsoft.com/office/powerpoint/2010/main" val="423880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Fresnel Imaging: Scheme</a:t>
            </a:r>
            <a:endParaRPr lang="ru-RU" dirty="0"/>
          </a:p>
        </p:txBody>
      </p:sp>
      <p:sp>
        <p:nvSpPr>
          <p:cNvPr id="3" name="Content Placeholder 2"/>
          <p:cNvSpPr>
            <a:spLocks noGrp="1"/>
          </p:cNvSpPr>
          <p:nvPr>
            <p:ph idx="1"/>
          </p:nvPr>
        </p:nvSpPr>
        <p:spPr>
          <a:xfrm>
            <a:off x="117474" y="3777342"/>
            <a:ext cx="8874125" cy="2677887"/>
          </a:xfrm>
        </p:spPr>
        <p:txBody>
          <a:bodyPr/>
          <a:lstStyle/>
          <a:p>
            <a:r>
              <a:rPr lang="en-US" dirty="0" smtClean="0"/>
              <a:t>In all the aforementioned cases, the wave was plane. However, one can also focus the wave on the sample – using zone plate, for example.</a:t>
            </a:r>
          </a:p>
          <a:p>
            <a:r>
              <a:rPr lang="en-US" dirty="0" smtClean="0"/>
              <a:t>The additional plane – “source” plane - is needed to deal with this case. The model wave is now spherical, focusing before the sample – to have a beam with significant curvature incident on the sample.</a:t>
            </a:r>
          </a:p>
        </p:txBody>
      </p:sp>
      <p:sp>
        <p:nvSpPr>
          <p:cNvPr id="4" name="Slide Number Placeholder 3"/>
          <p:cNvSpPr>
            <a:spLocks noGrp="1"/>
          </p:cNvSpPr>
          <p:nvPr>
            <p:ph type="sldNum" sz="quarter" idx="10"/>
          </p:nvPr>
        </p:nvSpPr>
        <p:spPr/>
        <p:txBody>
          <a:bodyPr/>
          <a:lstStyle/>
          <a:p>
            <a:fld id="{420DAD91-3051-4DE1-8750-89CCA9F6920E}" type="slidenum">
              <a:rPr lang="en-GB" smtClean="0"/>
              <a:pPr/>
              <a:t>15</a:t>
            </a:fld>
            <a:endParaRPr lang="en-GB"/>
          </a:p>
        </p:txBody>
      </p:sp>
      <p:sp>
        <p:nvSpPr>
          <p:cNvPr id="5" name="Footer Placeholder 4"/>
          <p:cNvSpPr>
            <a:spLocks noGrp="1"/>
          </p:cNvSpPr>
          <p:nvPr>
            <p:ph type="ftr" sz="quarter" idx="11"/>
          </p:nvPr>
        </p:nvSpPr>
        <p:spPr/>
        <p:txBody>
          <a:body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84" y="1055915"/>
            <a:ext cx="4946741" cy="273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bwMode="auto">
          <a:xfrm>
            <a:off x="5373327" y="1949224"/>
            <a:ext cx="3770673" cy="1447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lvl1pPr marL="298450" indent="-298450" algn="l" rtl="0" fontAlgn="base">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fontAlgn="base">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fontAlgn="base">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fontAlgn="base">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fontAlgn="base">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a:lstStyle>
          <a:p>
            <a:r>
              <a:rPr lang="en-US" dirty="0" smtClean="0"/>
              <a:t>Schematic of 2D Fresnel imaging experiment. </a:t>
            </a:r>
          </a:p>
        </p:txBody>
      </p:sp>
    </p:spTree>
    <p:extLst>
      <p:ext uri="{BB962C8B-B14F-4D97-AF65-F5344CB8AC3E}">
        <p14:creationId xmlns:p14="http://schemas.microsoft.com/office/powerpoint/2010/main" val="3547121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Fresnel Imaging: Difference in Methods</a:t>
            </a:r>
            <a:endParaRPr lang="ru-RU" dirty="0"/>
          </a:p>
        </p:txBody>
      </p:sp>
      <p:sp>
        <p:nvSpPr>
          <p:cNvPr id="3" name="Content Placeholder 2"/>
          <p:cNvSpPr>
            <a:spLocks noGrp="1"/>
          </p:cNvSpPr>
          <p:nvPr>
            <p:ph idx="1"/>
          </p:nvPr>
        </p:nvSpPr>
        <p:spPr>
          <a:xfrm>
            <a:off x="117474" y="1075645"/>
            <a:ext cx="8863239" cy="3336615"/>
          </a:xfrm>
        </p:spPr>
        <p:txBody>
          <a:bodyPr/>
          <a:lstStyle/>
          <a:p>
            <a:r>
              <a:rPr lang="en-US" dirty="0" smtClean="0"/>
              <a:t>Wave has significant curvature, and phase oscillate rapidly. FFT does not work well with fast oscillations. So, instead of dealing with </a:t>
            </a:r>
            <a:r>
              <a:rPr lang="en-US" dirty="0" err="1" smtClean="0"/>
              <a:t>wavefunctions</a:t>
            </a:r>
            <a:r>
              <a:rPr lang="en-US" dirty="0" smtClean="0"/>
              <a:t> in source and detector planes, we deal with functions derived from them.</a:t>
            </a:r>
          </a:p>
          <a:p>
            <a:r>
              <a:rPr lang="en-US" dirty="0" smtClean="0"/>
              <a:t>We work in 3 planes now, so to reconstruct the ESW, we need to have diffraction data with a sample and without it. From the latter we reconstruct the wave in the source plane and the “basic” wave in the sample plane. Then we reconstruct actual ESW using this information.</a:t>
            </a:r>
          </a:p>
        </p:txBody>
      </p:sp>
      <p:sp>
        <p:nvSpPr>
          <p:cNvPr id="4" name="Slide Number Placeholder 3"/>
          <p:cNvSpPr>
            <a:spLocks noGrp="1"/>
          </p:cNvSpPr>
          <p:nvPr>
            <p:ph type="sldNum" sz="quarter" idx="10"/>
          </p:nvPr>
        </p:nvSpPr>
        <p:spPr/>
        <p:txBody>
          <a:bodyPr/>
          <a:lstStyle/>
          <a:p>
            <a:fld id="{420DAD91-3051-4DE1-8750-89CCA9F6920E}" type="slidenum">
              <a:rPr lang="en-GB" smtClean="0"/>
              <a:pPr/>
              <a:t>16</a:t>
            </a:fld>
            <a:endParaRPr lang="en-GB"/>
          </a:p>
        </p:txBody>
      </p:sp>
      <p:sp>
        <p:nvSpPr>
          <p:cNvPr id="5" name="Footer Placeholder 4"/>
          <p:cNvSpPr>
            <a:spLocks noGrp="1"/>
          </p:cNvSpPr>
          <p:nvPr>
            <p:ph type="ftr" sz="quarter" idx="11"/>
          </p:nvPr>
        </p:nvSpPr>
        <p:spPr/>
        <p:txBody>
          <a:body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659" y="4412260"/>
            <a:ext cx="2155370" cy="203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2828018" y="4441368"/>
            <a:ext cx="5945868" cy="2002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lvl1pPr marL="298450" indent="-298450" algn="l" rtl="0" fontAlgn="base">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fontAlgn="base">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fontAlgn="base">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fontAlgn="base">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fontAlgn="base">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a:lstStyle>
          <a:p>
            <a:r>
              <a:rPr lang="en-US" sz="2000" dirty="0" smtClean="0"/>
              <a:t>Sample diffraction pattern modeled. Focal distance is 12 mm, distance from source plane to the sample plane is 13 mm, distance from sample plane to the detector plane is 700 mm, wavelength is 7 A.</a:t>
            </a:r>
          </a:p>
        </p:txBody>
      </p:sp>
    </p:spTree>
    <p:extLst>
      <p:ext uri="{BB962C8B-B14F-4D97-AF65-F5344CB8AC3E}">
        <p14:creationId xmlns:p14="http://schemas.microsoft.com/office/powerpoint/2010/main" val="4061922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CXDI: What is it used for?</a:t>
            </a:r>
            <a:endParaRPr lang="ru-RU" dirty="0"/>
          </a:p>
        </p:txBody>
      </p:sp>
      <p:sp>
        <p:nvSpPr>
          <p:cNvPr id="3" name="Content Placeholder 2"/>
          <p:cNvSpPr>
            <a:spLocks noGrp="1"/>
          </p:cNvSpPr>
          <p:nvPr>
            <p:ph idx="1"/>
          </p:nvPr>
        </p:nvSpPr>
        <p:spPr>
          <a:xfrm>
            <a:off x="106589" y="1097417"/>
            <a:ext cx="8601982" cy="5346926"/>
          </a:xfrm>
        </p:spPr>
        <p:txBody>
          <a:bodyPr/>
          <a:lstStyle/>
          <a:p>
            <a:pPr marL="266700" indent="-266700" defTabSz="593725">
              <a:buClr>
                <a:schemeClr val="accent2"/>
              </a:buClr>
              <a:buSzPct val="90000"/>
            </a:pPr>
            <a:r>
              <a:rPr lang="en-US" dirty="0" smtClean="0"/>
              <a:t>Examples of use:</a:t>
            </a:r>
            <a:endParaRPr lang="en-GB" sz="2000" dirty="0"/>
          </a:p>
          <a:p>
            <a:pPr marL="527050" lvl="1" indent="-227013" defTabSz="593725"/>
            <a:r>
              <a:rPr lang="en-US" sz="2000" dirty="0"/>
              <a:t>I</a:t>
            </a:r>
            <a:r>
              <a:rPr lang="en-US" sz="2000" dirty="0" smtClean="0"/>
              <a:t>maging </a:t>
            </a:r>
            <a:r>
              <a:rPr lang="en-US" sz="2000" dirty="0"/>
              <a:t>of individual biological cells and </a:t>
            </a:r>
            <a:r>
              <a:rPr lang="en-US" sz="2000" dirty="0" smtClean="0"/>
              <a:t>viruses (biotechnology, medicine, </a:t>
            </a:r>
            <a:r>
              <a:rPr lang="en-US" sz="2000" dirty="0" err="1" smtClean="0"/>
              <a:t>etc</a:t>
            </a:r>
            <a:r>
              <a:rPr lang="en-US" sz="2000" dirty="0" smtClean="0"/>
              <a:t>) – not only 2D, but also volume structure.</a:t>
            </a:r>
          </a:p>
          <a:p>
            <a:pPr marL="300037" lvl="1" indent="0" defTabSz="593725">
              <a:buNone/>
            </a:pPr>
            <a:endParaRPr lang="en-US" sz="2000" dirty="0"/>
          </a:p>
          <a:p>
            <a:pPr marL="527050" lvl="1" indent="-227013" defTabSz="593725"/>
            <a:endParaRPr lang="en-GB" sz="2000" dirty="0" smtClean="0"/>
          </a:p>
          <a:p>
            <a:pPr marL="527050" lvl="1" indent="-227013" defTabSz="593725"/>
            <a:endParaRPr lang="en-GB" sz="2000" dirty="0" smtClean="0"/>
          </a:p>
          <a:p>
            <a:pPr marL="527050" lvl="1" indent="-227013" defTabSz="593725"/>
            <a:endParaRPr lang="en-GB" sz="2000" dirty="0"/>
          </a:p>
          <a:p>
            <a:pPr marL="527050" lvl="1" indent="-227013" defTabSz="593725"/>
            <a:endParaRPr lang="en-GB" sz="2000" dirty="0" smtClean="0"/>
          </a:p>
          <a:p>
            <a:pPr marL="300037" lvl="1" indent="0" defTabSz="593725">
              <a:buNone/>
            </a:pPr>
            <a:endParaRPr lang="en-GB" sz="2000" dirty="0" smtClean="0"/>
          </a:p>
          <a:p>
            <a:pPr marL="300037" lvl="1" indent="0" defTabSz="593725">
              <a:buNone/>
            </a:pPr>
            <a:endParaRPr lang="en-GB" sz="2000" dirty="0" smtClean="0"/>
          </a:p>
          <a:p>
            <a:pPr marL="300037" lvl="1" indent="0" defTabSz="593725">
              <a:buNone/>
            </a:pPr>
            <a:endParaRPr lang="en-GB" sz="2000" dirty="0"/>
          </a:p>
          <a:p>
            <a:pPr marL="300037" lvl="1" indent="0" defTabSz="593725">
              <a:buNone/>
            </a:pPr>
            <a:endParaRPr lang="en-GB" sz="2000" dirty="0"/>
          </a:p>
          <a:p>
            <a:pPr marL="300037" lvl="1" indent="0" defTabSz="593725">
              <a:buNone/>
            </a:pPr>
            <a:endParaRPr lang="en-GB" sz="2000" dirty="0" smtClean="0"/>
          </a:p>
          <a:p>
            <a:pPr marL="527050" lvl="1" indent="-227013" defTabSz="593725"/>
            <a:r>
              <a:rPr lang="en-GB" sz="2000" dirty="0" smtClean="0"/>
              <a:t>Potentially – imaging of macromolecules, particularly in non-crystallized form.</a:t>
            </a:r>
          </a:p>
        </p:txBody>
      </p:sp>
      <p:sp>
        <p:nvSpPr>
          <p:cNvPr id="4" name="Slide Number Placeholder 3"/>
          <p:cNvSpPr>
            <a:spLocks noGrp="1"/>
          </p:cNvSpPr>
          <p:nvPr>
            <p:ph type="sldNum" sz="quarter" idx="10"/>
          </p:nvPr>
        </p:nvSpPr>
        <p:spPr/>
        <p:txBody>
          <a:bodyPr/>
          <a:lstStyle/>
          <a:p>
            <a:fld id="{420DAD91-3051-4DE1-8750-89CCA9F6920E}" type="slidenum">
              <a:rPr lang="en-GB" smtClean="0"/>
              <a:pPr/>
              <a:t>2</a:t>
            </a:fld>
            <a:endParaRPr lang="en-GB"/>
          </a:p>
        </p:txBody>
      </p:sp>
      <p:sp>
        <p:nvSpPr>
          <p:cNvPr id="5" name="Footer Placeholder 4"/>
          <p:cNvSpPr>
            <a:spLocks noGrp="1"/>
          </p:cNvSpPr>
          <p:nvPr>
            <p:ph type="ftr" sz="quarter" idx="11"/>
          </p:nvPr>
        </p:nvSpPr>
        <p:spPr/>
        <p:txBody>
          <a:body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41" y="2183265"/>
            <a:ext cx="2442645" cy="172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2906486" y="2254705"/>
            <a:ext cx="6204857" cy="165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lvl1pPr marL="298450" indent="-298450" algn="l" rtl="0" fontAlgn="base">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fontAlgn="base">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fontAlgn="base">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fontAlgn="base">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fontAlgn="base">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a:lstStyle>
          <a:p>
            <a:pPr marL="0" indent="0" defTabSz="593725">
              <a:buSzPct val="90000"/>
              <a:buNone/>
            </a:pPr>
            <a:r>
              <a:rPr lang="en-GB" sz="1800" dirty="0" smtClean="0"/>
              <a:t>Left: CXDI-reconstructed image of </a:t>
            </a:r>
            <a:r>
              <a:rPr lang="en-GB" sz="1800" i="1" dirty="0" err="1" smtClean="0"/>
              <a:t>Navicula</a:t>
            </a:r>
            <a:r>
              <a:rPr lang="en-GB" sz="1800" i="1" dirty="0" smtClean="0"/>
              <a:t> </a:t>
            </a:r>
            <a:r>
              <a:rPr lang="en-GB" sz="1800" i="1" dirty="0" err="1" smtClean="0"/>
              <a:t>Perminuta</a:t>
            </a:r>
            <a:r>
              <a:rPr lang="en-GB" sz="1800" dirty="0" smtClean="0"/>
              <a:t>, with both absorption and phase (colour) data. </a:t>
            </a:r>
          </a:p>
          <a:p>
            <a:pPr marL="0" indent="0" defTabSz="593725">
              <a:buSzPct val="90000"/>
              <a:buNone/>
            </a:pPr>
            <a:r>
              <a:rPr lang="en-GB" sz="1800" dirty="0" smtClean="0"/>
              <a:t>Right: optical micrograph of the same cell.</a:t>
            </a:r>
          </a:p>
          <a:p>
            <a:pPr marL="0" indent="0" defTabSz="593725">
              <a:buSzPct val="90000"/>
              <a:buNone/>
            </a:pPr>
            <a:r>
              <a:rPr lang="en-GB" sz="1800" dirty="0" smtClean="0"/>
              <a:t>Figure from Mancuso, A. P. et al., 2010. New Journal of Physics 12 035003 </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257" y="3907971"/>
            <a:ext cx="4376057" cy="154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bwMode="auto">
          <a:xfrm>
            <a:off x="141514" y="3914095"/>
            <a:ext cx="4811485" cy="168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lvl1pPr marL="298450" indent="-298450" algn="l" rtl="0" fontAlgn="base">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fontAlgn="base">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fontAlgn="base">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fontAlgn="base">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fontAlgn="base">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a:lstStyle>
          <a:p>
            <a:pPr marL="0" indent="0" defTabSz="593725">
              <a:buSzPct val="90000"/>
              <a:buNone/>
            </a:pPr>
            <a:r>
              <a:rPr lang="en-GB" sz="1800" dirty="0" smtClean="0"/>
              <a:t>Comparison of different methods for imaging malaria-infected red blood cell. </a:t>
            </a:r>
          </a:p>
          <a:p>
            <a:pPr marL="0" indent="0" defTabSz="593725">
              <a:buSzPct val="90000"/>
              <a:buNone/>
            </a:pPr>
            <a:r>
              <a:rPr lang="en-GB" sz="1800" dirty="0" smtClean="0"/>
              <a:t>a – optical image, b – scanning electron microscopy, c - FCDI</a:t>
            </a:r>
          </a:p>
          <a:p>
            <a:pPr marL="0" indent="0" defTabSz="593725">
              <a:buSzPct val="90000"/>
              <a:buNone/>
            </a:pPr>
            <a:r>
              <a:rPr lang="en-GB" sz="1800" dirty="0" smtClean="0"/>
              <a:t>Figure from Williams, </a:t>
            </a:r>
            <a:r>
              <a:rPr lang="en-GB" sz="1800" dirty="0"/>
              <a:t>G</a:t>
            </a:r>
            <a:r>
              <a:rPr lang="en-GB" sz="1800" dirty="0" smtClean="0"/>
              <a:t>. </a:t>
            </a:r>
            <a:r>
              <a:rPr lang="en-GB" sz="1800" dirty="0"/>
              <a:t>J</a:t>
            </a:r>
            <a:r>
              <a:rPr lang="en-GB" sz="1800" dirty="0" smtClean="0"/>
              <a:t>. et al., 2008. </a:t>
            </a:r>
            <a:r>
              <a:rPr lang="en-GB" sz="1800" dirty="0" err="1" smtClean="0"/>
              <a:t>Cytometry</a:t>
            </a:r>
            <a:r>
              <a:rPr lang="en-GB" sz="1800" dirty="0" smtClean="0"/>
              <a:t> 73A: 949-957</a:t>
            </a:r>
          </a:p>
        </p:txBody>
      </p:sp>
    </p:spTree>
    <p:extLst>
      <p:ext uri="{BB962C8B-B14F-4D97-AF65-F5344CB8AC3E}">
        <p14:creationId xmlns:p14="http://schemas.microsoft.com/office/powerpoint/2010/main" val="2757033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73163B9-5491-499A-901B-2335AE4DEEF7}" type="slidenum">
              <a:rPr lang="en-GB"/>
              <a:pPr/>
              <a:t>3</a:t>
            </a:fld>
            <a:endParaRPr lang="en-GB"/>
          </a:p>
        </p:txBody>
      </p:sp>
      <p:sp>
        <p:nvSpPr>
          <p:cNvPr id="5" name="Footer Placeholder 4"/>
          <p:cNvSpPr>
            <a:spLocks noGrp="1"/>
          </p:cNvSpPr>
          <p:nvPr>
            <p:ph type="ftr" sz="quarter" idx="11"/>
          </p:nvPr>
        </p:nvSpPr>
        <p:spPr/>
        <p:txBody>
          <a:bodyPr/>
          <a:lstStyle/>
          <a:p>
            <a:r>
              <a:rPr lang="en-GB" dirty="0" smtClean="0"/>
              <a:t>7 September 2011, DESY Summer Student Session</a:t>
            </a:r>
            <a:endParaRPr lang="en-GB" dirty="0"/>
          </a:p>
          <a:p>
            <a:r>
              <a:rPr lang="en-GB" dirty="0" smtClean="0"/>
              <a:t>Oleg </a:t>
            </a:r>
            <a:r>
              <a:rPr lang="en-GB" dirty="0" err="1" smtClean="0"/>
              <a:t>Gorobtsov</a:t>
            </a:r>
            <a:r>
              <a:rPr lang="en-GB" dirty="0" smtClean="0"/>
              <a:t>, MIPT, Russia</a:t>
            </a:r>
            <a:endParaRPr lang="en-GB" dirty="0"/>
          </a:p>
        </p:txBody>
      </p:sp>
      <p:sp>
        <p:nvSpPr>
          <p:cNvPr id="117762" name="Rectangle 2"/>
          <p:cNvSpPr>
            <a:spLocks noGrp="1" noChangeArrowheads="1"/>
          </p:cNvSpPr>
          <p:nvPr>
            <p:ph type="title"/>
          </p:nvPr>
        </p:nvSpPr>
        <p:spPr>
          <a:xfrm>
            <a:off x="1093788" y="541338"/>
            <a:ext cx="6613525" cy="481012"/>
          </a:xfrm>
        </p:spPr>
        <p:txBody>
          <a:bodyPr/>
          <a:lstStyle/>
          <a:p>
            <a:r>
              <a:rPr lang="en-US" dirty="0" smtClean="0"/>
              <a:t>CXDI in Short</a:t>
            </a:r>
            <a:endParaRPr lang="en-GB" dirty="0"/>
          </a:p>
        </p:txBody>
      </p:sp>
      <p:sp>
        <p:nvSpPr>
          <p:cNvPr id="117775" name="Rectangle 15"/>
          <p:cNvSpPr>
            <a:spLocks noGrp="1" noChangeAspect="1" noChangeArrowheads="1"/>
          </p:cNvSpPr>
          <p:nvPr>
            <p:ph type="body" idx="1"/>
          </p:nvPr>
        </p:nvSpPr>
        <p:spPr>
          <a:xfrm>
            <a:off x="110784" y="3478666"/>
            <a:ext cx="8922431" cy="2878591"/>
          </a:xfrm>
        </p:spPr>
        <p:txBody>
          <a:bodyPr/>
          <a:lstStyle/>
          <a:p>
            <a:r>
              <a:rPr lang="en-GB" dirty="0" smtClean="0"/>
              <a:t>Isolated sample is illuminated by a coherent radiation </a:t>
            </a:r>
            <a:endParaRPr lang="en-GB" dirty="0"/>
          </a:p>
          <a:p>
            <a:r>
              <a:rPr lang="en-GB" dirty="0" smtClean="0"/>
              <a:t>The incident wave interacts with the </a:t>
            </a:r>
            <a:r>
              <a:rPr lang="en-GB" dirty="0" smtClean="0"/>
              <a:t>sample</a:t>
            </a:r>
            <a:endParaRPr lang="en-GB" dirty="0" smtClean="0"/>
          </a:p>
          <a:p>
            <a:r>
              <a:rPr lang="en-GB" dirty="0"/>
              <a:t>R</a:t>
            </a:r>
            <a:r>
              <a:rPr lang="en-GB" dirty="0" smtClean="0"/>
              <a:t>esulting Exit-Surface Wave (ESW) propagates to the 2D detector in the far-field from the sample</a:t>
            </a:r>
          </a:p>
          <a:p>
            <a:r>
              <a:rPr lang="en-GB" dirty="0" smtClean="0"/>
              <a:t>ESW (containing information about the sample) is reconstructed, using measured far-field diffraction pattern</a:t>
            </a:r>
            <a:endParaRPr lang="en-GB" dirty="0"/>
          </a:p>
        </p:txBody>
      </p:sp>
      <p:sp>
        <p:nvSpPr>
          <p:cNvPr id="10" name="Rectangle 15"/>
          <p:cNvSpPr txBox="1">
            <a:spLocks noChangeAspect="1" noChangeArrowheads="1"/>
          </p:cNvSpPr>
          <p:nvPr/>
        </p:nvSpPr>
        <p:spPr bwMode="auto">
          <a:xfrm>
            <a:off x="5050971" y="1145720"/>
            <a:ext cx="3973967" cy="2258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lvl1pPr marL="298450" indent="-298450" algn="l" rtl="0" fontAlgn="base">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fontAlgn="base">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fontAlgn="base">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fontAlgn="base">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fontAlgn="base">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a:lstStyle>
          <a:p>
            <a:pPr marL="0" indent="0">
              <a:buNone/>
            </a:pPr>
            <a:r>
              <a:rPr lang="en-US" sz="1800" dirty="0" smtClean="0"/>
              <a:t>Schematic of CXDI experiment. The sample is a macromolecule, on the detector is a diffraction pattern.</a:t>
            </a:r>
          </a:p>
          <a:p>
            <a:pPr marL="0" indent="0">
              <a:buNone/>
            </a:pPr>
            <a:endParaRPr lang="en-US" sz="1800" dirty="0" smtClean="0"/>
          </a:p>
          <a:p>
            <a:pPr marL="0" indent="0">
              <a:buNone/>
            </a:pPr>
            <a:r>
              <a:rPr lang="en-US" sz="1800" dirty="0" smtClean="0"/>
              <a:t>Figure from Mancuso, A. P, et al., 2010. Journal of Biotechnology, 149 229-237</a:t>
            </a:r>
            <a:endParaRPr lang="en-GB" sz="1800"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40" y="1073600"/>
            <a:ext cx="49625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CXDI: Capabilities</a:t>
            </a:r>
            <a:endParaRPr lang="ru-RU" dirty="0"/>
          </a:p>
        </p:txBody>
      </p:sp>
      <p:sp>
        <p:nvSpPr>
          <p:cNvPr id="3" name="Content Placeholder 2"/>
          <p:cNvSpPr>
            <a:spLocks noGrp="1"/>
          </p:cNvSpPr>
          <p:nvPr>
            <p:ph idx="1"/>
          </p:nvPr>
        </p:nvSpPr>
        <p:spPr>
          <a:xfrm>
            <a:off x="117475" y="1336902"/>
            <a:ext cx="9026525" cy="4965926"/>
          </a:xfrm>
        </p:spPr>
        <p:txBody>
          <a:bodyPr/>
          <a:lstStyle/>
          <a:p>
            <a:pPr marL="266700" indent="-266700" defTabSz="593725">
              <a:buClr>
                <a:schemeClr val="accent2"/>
              </a:buClr>
              <a:buSzPct val="90000"/>
            </a:pPr>
            <a:r>
              <a:rPr lang="en-US" dirty="0" smtClean="0"/>
              <a:t>Advantages:</a:t>
            </a:r>
            <a:endParaRPr lang="en-GB" sz="2000" dirty="0" smtClean="0">
              <a:solidFill>
                <a:schemeClr val="tx2"/>
              </a:solidFill>
            </a:endParaRPr>
          </a:p>
          <a:p>
            <a:pPr marL="527050" lvl="1" indent="-227013" defTabSz="593725"/>
            <a:r>
              <a:rPr lang="en-US" sz="2000" dirty="0" smtClean="0"/>
              <a:t>No optics between sample and detector =&gt; no resolution limitations (from optics). </a:t>
            </a:r>
            <a:r>
              <a:rPr lang="en-US" sz="2000" dirty="0"/>
              <a:t>R</a:t>
            </a:r>
            <a:r>
              <a:rPr lang="en-US" sz="2000" dirty="0" smtClean="0"/>
              <a:t>esolutions </a:t>
            </a:r>
            <a:r>
              <a:rPr lang="en-US" sz="2000" dirty="0" smtClean="0"/>
              <a:t>of &lt;10nm at </a:t>
            </a:r>
            <a:r>
              <a:rPr lang="en-US" sz="2000" dirty="0" smtClean="0"/>
              <a:t>synchrotrons; </a:t>
            </a:r>
            <a:r>
              <a:rPr lang="en-US" sz="2000" dirty="0" smtClean="0"/>
              <a:t>potentially atomic at </a:t>
            </a:r>
            <a:r>
              <a:rPr lang="en-US" sz="2000" dirty="0" smtClean="0"/>
              <a:t>FELs</a:t>
            </a:r>
            <a:endParaRPr lang="en-US" sz="2000" dirty="0" smtClean="0"/>
          </a:p>
          <a:p>
            <a:pPr marL="527050" lvl="1" indent="-227013" defTabSz="593725"/>
            <a:r>
              <a:rPr lang="en-US" sz="2000" dirty="0" smtClean="0"/>
              <a:t>X-Ray penetrative ability: permits to study objects that would be too thick for transmission electron microscopy. It also allows volume structure </a:t>
            </a:r>
            <a:r>
              <a:rPr lang="en-US" sz="2000" dirty="0" smtClean="0"/>
              <a:t>imaging</a:t>
            </a:r>
            <a:endParaRPr lang="en-GB" dirty="0" smtClean="0"/>
          </a:p>
          <a:p>
            <a:r>
              <a:rPr lang="en-US" dirty="0" smtClean="0"/>
              <a:t>Limitations</a:t>
            </a:r>
            <a:r>
              <a:rPr lang="en-GB" dirty="0" smtClean="0"/>
              <a:t>:</a:t>
            </a:r>
            <a:endParaRPr lang="en-US" sz="2000" dirty="0" smtClean="0"/>
          </a:p>
          <a:p>
            <a:pPr marL="527050" lvl="1" indent="-227013" defTabSz="593725"/>
            <a:r>
              <a:rPr lang="en-US" sz="2000" dirty="0" smtClean="0"/>
              <a:t>Diffracted </a:t>
            </a:r>
            <a:r>
              <a:rPr lang="en-US" sz="2000" dirty="0"/>
              <a:t>intensities alone do not allow to simply propagate wave back to the sample plane and get ESW, sophisticated procedures needed – the focus of this </a:t>
            </a:r>
            <a:r>
              <a:rPr lang="en-US" sz="2000" dirty="0" smtClean="0"/>
              <a:t>work</a:t>
            </a:r>
            <a:endParaRPr lang="en-US" sz="2000" dirty="0" smtClean="0"/>
          </a:p>
          <a:p>
            <a:pPr marL="527050" lvl="1" indent="-227013" defTabSz="593725"/>
            <a:r>
              <a:rPr lang="en-US" sz="2000" dirty="0" smtClean="0"/>
              <a:t>Radiation </a:t>
            </a:r>
            <a:r>
              <a:rPr lang="en-US" sz="2000" dirty="0"/>
              <a:t>damage to the sample limits </a:t>
            </a:r>
            <a:r>
              <a:rPr lang="en-US" sz="2000" dirty="0" smtClean="0"/>
              <a:t>resolution</a:t>
            </a:r>
            <a:endParaRPr lang="en-GB" b="1" dirty="0" smtClean="0"/>
          </a:p>
          <a:p>
            <a:r>
              <a:rPr lang="en-GB" dirty="0" smtClean="0"/>
              <a:t>Requirement: high coherence</a:t>
            </a:r>
          </a:p>
          <a:p>
            <a:pPr marL="527050" lvl="1" indent="-227013" defTabSz="593725"/>
            <a:endParaRPr lang="en-GB" sz="2000" dirty="0" smtClean="0"/>
          </a:p>
          <a:p>
            <a:pPr marL="300037" lvl="1" indent="0" defTabSz="593725">
              <a:buNone/>
            </a:pPr>
            <a:endParaRPr lang="en-US" sz="2000" dirty="0" smtClean="0"/>
          </a:p>
        </p:txBody>
      </p:sp>
      <p:sp>
        <p:nvSpPr>
          <p:cNvPr id="4" name="Slide Number Placeholder 3"/>
          <p:cNvSpPr>
            <a:spLocks noGrp="1"/>
          </p:cNvSpPr>
          <p:nvPr>
            <p:ph type="sldNum" sz="quarter" idx="10"/>
          </p:nvPr>
        </p:nvSpPr>
        <p:spPr/>
        <p:txBody>
          <a:bodyPr/>
          <a:lstStyle/>
          <a:p>
            <a:fld id="{420DAD91-3051-4DE1-8750-89CCA9F6920E}" type="slidenum">
              <a:rPr lang="en-GB" smtClean="0"/>
              <a:pPr/>
              <a:t>4</a:t>
            </a:fld>
            <a:endParaRPr lang="en-GB"/>
          </a:p>
        </p:txBody>
      </p:sp>
      <p:sp>
        <p:nvSpPr>
          <p:cNvPr id="5" name="Footer Placeholder 4"/>
          <p:cNvSpPr>
            <a:spLocks noGrp="1"/>
          </p:cNvSpPr>
          <p:nvPr>
            <p:ph type="ftr" sz="quarter" idx="11"/>
          </p:nvPr>
        </p:nvSpPr>
        <p:spPr/>
        <p:txBody>
          <a:body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spTree>
    <p:extLst>
      <p:ext uri="{BB962C8B-B14F-4D97-AF65-F5344CB8AC3E}">
        <p14:creationId xmlns:p14="http://schemas.microsoft.com/office/powerpoint/2010/main" val="120106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CXDI: Why FELs?</a:t>
            </a:r>
            <a:endParaRPr lang="ru-RU" dirty="0"/>
          </a:p>
        </p:txBody>
      </p:sp>
      <p:sp>
        <p:nvSpPr>
          <p:cNvPr id="3" name="Content Placeholder 2"/>
          <p:cNvSpPr>
            <a:spLocks noGrp="1"/>
          </p:cNvSpPr>
          <p:nvPr>
            <p:ph idx="1"/>
          </p:nvPr>
        </p:nvSpPr>
        <p:spPr>
          <a:xfrm>
            <a:off x="117475" y="1347788"/>
            <a:ext cx="8895896" cy="4459287"/>
          </a:xfrm>
        </p:spPr>
        <p:txBody>
          <a:bodyPr/>
          <a:lstStyle/>
          <a:p>
            <a:pPr marL="266700" indent="-266700" defTabSz="593725">
              <a:buSzPct val="90000"/>
            </a:pPr>
            <a:r>
              <a:rPr lang="en-US" dirty="0"/>
              <a:t>Up to 90% and more coherent photons in a beam – compared to ~5% on </a:t>
            </a:r>
            <a:r>
              <a:rPr lang="en-US" dirty="0" smtClean="0"/>
              <a:t>synchrotrons</a:t>
            </a:r>
          </a:p>
          <a:p>
            <a:pPr marL="266700" indent="-266700" defTabSz="593725">
              <a:buClr>
                <a:schemeClr val="accent2"/>
              </a:buClr>
              <a:buSzPct val="90000"/>
            </a:pPr>
            <a:r>
              <a:rPr lang="en-US" dirty="0" err="1" smtClean="0"/>
              <a:t>Ultrashort</a:t>
            </a:r>
            <a:r>
              <a:rPr lang="en-US" dirty="0" smtClean="0"/>
              <a:t>, </a:t>
            </a:r>
            <a:r>
              <a:rPr lang="en-US" dirty="0" err="1" smtClean="0"/>
              <a:t>ultrabright</a:t>
            </a:r>
            <a:r>
              <a:rPr lang="en-US" dirty="0" smtClean="0"/>
              <a:t> pulses</a:t>
            </a:r>
            <a:endParaRPr lang="en-GB" sz="2000" dirty="0" smtClean="0">
              <a:solidFill>
                <a:schemeClr val="tx2"/>
              </a:solidFill>
            </a:endParaRPr>
          </a:p>
          <a:p>
            <a:pPr marL="527050" lvl="1" indent="-227013" defTabSz="593725"/>
            <a:r>
              <a:rPr lang="en-US" sz="2000" dirty="0" smtClean="0"/>
              <a:t>Pulse duration is &lt;100 </a:t>
            </a:r>
            <a:r>
              <a:rPr lang="en-US" sz="2000" dirty="0" err="1" smtClean="0"/>
              <a:t>fs</a:t>
            </a:r>
            <a:r>
              <a:rPr lang="en-US" sz="2000" dirty="0" smtClean="0"/>
              <a:t>, at certain conditions &lt;10 </a:t>
            </a:r>
            <a:r>
              <a:rPr lang="en-US" sz="2000" dirty="0" err="1" smtClean="0"/>
              <a:t>fs</a:t>
            </a:r>
            <a:r>
              <a:rPr lang="en-US" sz="2000" dirty="0" smtClean="0"/>
              <a:t> =&gt; pulse can scatter before it destroys the </a:t>
            </a:r>
            <a:r>
              <a:rPr lang="en-US" sz="2000" dirty="0" smtClean="0"/>
              <a:t>sample</a:t>
            </a:r>
            <a:endParaRPr lang="en-US" sz="2000" dirty="0" smtClean="0"/>
          </a:p>
          <a:p>
            <a:pPr marL="527050" lvl="1" indent="-227013" defTabSz="593725"/>
            <a:r>
              <a:rPr lang="en-US" sz="2000" dirty="0" smtClean="0"/>
              <a:t>However, for 3D-imaging techniques one needs to make multiple </a:t>
            </a:r>
            <a:r>
              <a:rPr lang="en-US" sz="2000" dirty="0" smtClean="0"/>
              <a:t>measurements</a:t>
            </a:r>
            <a:endParaRPr lang="en-US" sz="2000" dirty="0" smtClean="0"/>
          </a:p>
        </p:txBody>
      </p:sp>
      <p:sp>
        <p:nvSpPr>
          <p:cNvPr id="4" name="Slide Number Placeholder 3"/>
          <p:cNvSpPr>
            <a:spLocks noGrp="1"/>
          </p:cNvSpPr>
          <p:nvPr>
            <p:ph type="sldNum" sz="quarter" idx="10"/>
          </p:nvPr>
        </p:nvSpPr>
        <p:spPr/>
        <p:txBody>
          <a:bodyPr/>
          <a:lstStyle/>
          <a:p>
            <a:fld id="{420DAD91-3051-4DE1-8750-89CCA9F6920E}" type="slidenum">
              <a:rPr lang="en-GB" smtClean="0"/>
              <a:pPr/>
              <a:t>5</a:t>
            </a:fld>
            <a:endParaRPr lang="en-GB"/>
          </a:p>
        </p:txBody>
      </p:sp>
      <p:sp>
        <p:nvSpPr>
          <p:cNvPr id="5" name="Footer Placeholder 4"/>
          <p:cNvSpPr>
            <a:spLocks noGrp="1"/>
          </p:cNvSpPr>
          <p:nvPr>
            <p:ph type="ftr" sz="quarter" idx="11"/>
          </p:nvPr>
        </p:nvSpPr>
        <p:spPr/>
        <p:txBody>
          <a:body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spTree>
    <p:extLst>
      <p:ext uri="{BB962C8B-B14F-4D97-AF65-F5344CB8AC3E}">
        <p14:creationId xmlns:p14="http://schemas.microsoft.com/office/powerpoint/2010/main" val="3816602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Reproducible and Non-Reproducible Samples</a:t>
            </a:r>
            <a:endParaRPr lang="ru-RU" dirty="0"/>
          </a:p>
        </p:txBody>
      </p:sp>
      <p:sp>
        <p:nvSpPr>
          <p:cNvPr id="3" name="Content Placeholder 2"/>
          <p:cNvSpPr>
            <a:spLocks noGrp="1"/>
          </p:cNvSpPr>
          <p:nvPr>
            <p:ph idx="1"/>
          </p:nvPr>
        </p:nvSpPr>
        <p:spPr>
          <a:xfrm>
            <a:off x="117475" y="1347788"/>
            <a:ext cx="8852354" cy="4459287"/>
          </a:xfrm>
        </p:spPr>
        <p:txBody>
          <a:bodyPr/>
          <a:lstStyle/>
          <a:p>
            <a:pPr marL="266700" indent="-266700" defTabSz="593725">
              <a:buClr>
                <a:schemeClr val="accent2"/>
              </a:buClr>
              <a:buSzPct val="90000"/>
            </a:pPr>
            <a:r>
              <a:rPr lang="en-US" dirty="0" smtClean="0"/>
              <a:t>Reproducible samples:</a:t>
            </a:r>
            <a:endParaRPr lang="en-GB" sz="2000" dirty="0"/>
          </a:p>
          <a:p>
            <a:pPr marL="527050" lvl="1" indent="-227013" defTabSz="593725"/>
            <a:r>
              <a:rPr lang="en-US" sz="2000" dirty="0" smtClean="0"/>
              <a:t>Non-organic samples, macromolecules, </a:t>
            </a:r>
            <a:r>
              <a:rPr lang="en-US" sz="2000" dirty="0" smtClean="0"/>
              <a:t>some viruses</a:t>
            </a:r>
            <a:endParaRPr lang="en-US" sz="2000" dirty="0" smtClean="0"/>
          </a:p>
          <a:p>
            <a:pPr marL="527050" lvl="1" indent="-227013" defTabSz="593725"/>
            <a:r>
              <a:rPr lang="en-US" sz="2000" dirty="0" smtClean="0"/>
              <a:t>Volume structure can be reconstructed by imaging different samples, destroyed in the </a:t>
            </a:r>
            <a:r>
              <a:rPr lang="en-US" sz="2000" dirty="0" smtClean="0"/>
              <a:t>process.</a:t>
            </a:r>
            <a:r>
              <a:rPr lang="en-US" dirty="0"/>
              <a:t> </a:t>
            </a:r>
            <a:r>
              <a:rPr lang="en-US" sz="2000" dirty="0" smtClean="0"/>
              <a:t>One </a:t>
            </a:r>
            <a:r>
              <a:rPr lang="en-US" sz="2000" dirty="0"/>
              <a:t>can classify and orient 2D patterns and reconstruct 3D </a:t>
            </a:r>
            <a:r>
              <a:rPr lang="en-US" sz="2000" dirty="0" smtClean="0"/>
              <a:t>image</a:t>
            </a:r>
            <a:endParaRPr lang="en-US" sz="2000" dirty="0" smtClean="0"/>
          </a:p>
          <a:p>
            <a:pPr marL="266700" indent="-266700" defTabSz="593725">
              <a:buClr>
                <a:schemeClr val="accent2"/>
              </a:buClr>
              <a:buSzPct val="90000"/>
            </a:pPr>
            <a:r>
              <a:rPr lang="en-US" dirty="0" smtClean="0"/>
              <a:t>Non-reproducible </a:t>
            </a:r>
            <a:r>
              <a:rPr lang="en-US" dirty="0" smtClean="0"/>
              <a:t>samples (our case):</a:t>
            </a:r>
            <a:endParaRPr lang="en-GB" sz="2000" dirty="0"/>
          </a:p>
          <a:p>
            <a:pPr marL="527050" lvl="1" indent="-227013" defTabSz="593725"/>
            <a:r>
              <a:rPr lang="en-US" sz="2000" dirty="0" smtClean="0"/>
              <a:t>Cells, cell organelles etc.</a:t>
            </a:r>
          </a:p>
          <a:p>
            <a:pPr marL="527050" lvl="1" indent="-227013" defTabSz="593725"/>
            <a:r>
              <a:rPr lang="en-US" sz="2000" dirty="0" smtClean="0"/>
              <a:t>Volume structure cannot be reconstructed using the same method. Radiation damage in each measurement should be limited without signal-to-noise ratio falling too low. They should NOT be destroyed in one </a:t>
            </a:r>
            <a:r>
              <a:rPr lang="en-US" sz="2000" dirty="0" smtClean="0"/>
              <a:t>shot</a:t>
            </a:r>
            <a:endParaRPr lang="en-US" sz="2000" dirty="0" smtClean="0"/>
          </a:p>
        </p:txBody>
      </p:sp>
      <p:sp>
        <p:nvSpPr>
          <p:cNvPr id="4" name="Slide Number Placeholder 3"/>
          <p:cNvSpPr>
            <a:spLocks noGrp="1"/>
          </p:cNvSpPr>
          <p:nvPr>
            <p:ph type="sldNum" sz="quarter" idx="10"/>
          </p:nvPr>
        </p:nvSpPr>
        <p:spPr/>
        <p:txBody>
          <a:bodyPr/>
          <a:lstStyle/>
          <a:p>
            <a:fld id="{420DAD91-3051-4DE1-8750-89CCA9F6920E}" type="slidenum">
              <a:rPr lang="en-GB" smtClean="0"/>
              <a:pPr/>
              <a:t>6</a:t>
            </a:fld>
            <a:endParaRPr lang="en-GB"/>
          </a:p>
        </p:txBody>
      </p:sp>
      <p:sp>
        <p:nvSpPr>
          <p:cNvPr id="5" name="Footer Placeholder 4"/>
          <p:cNvSpPr>
            <a:spLocks noGrp="1"/>
          </p:cNvSpPr>
          <p:nvPr>
            <p:ph type="ftr" sz="quarter" idx="11"/>
          </p:nvPr>
        </p:nvSpPr>
        <p:spPr/>
        <p:txBody>
          <a:bodyPr/>
          <a:lstStyle/>
          <a:p>
            <a:r>
              <a:rPr lang="en-GB" smtClean="0"/>
              <a:t>7 September 2011, DESY Summer Student Session</a:t>
            </a:r>
          </a:p>
          <a:p>
            <a:r>
              <a:rPr lang="en-GB" smtClean="0"/>
              <a:t>Oleg Gorobtsov, MIPT, Russia</a:t>
            </a:r>
            <a:endParaRPr lang="en-GB" dirty="0"/>
          </a:p>
        </p:txBody>
      </p:sp>
    </p:spTree>
    <p:extLst>
      <p:ext uri="{BB962C8B-B14F-4D97-AF65-F5344CB8AC3E}">
        <p14:creationId xmlns:p14="http://schemas.microsoft.com/office/powerpoint/2010/main" val="3727784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30" y="1056528"/>
            <a:ext cx="6041570" cy="319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2D Plane Wave Imaging: Scheme</a:t>
            </a:r>
            <a:endParaRPr lang="ru-R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7474" y="3962400"/>
                <a:ext cx="9026526" cy="2492828"/>
              </a:xfrm>
            </p:spPr>
            <p:txBody>
              <a:bodyPr/>
              <a:lstStyle/>
              <a:p>
                <a:r>
                  <a:rPr lang="en-US" sz="2000" dirty="0" smtClean="0"/>
                  <a:t>Far-field: distance between sample and detector planes </a:t>
                </a:r>
                <a14:m>
                  <m:oMath xmlns:m="http://schemas.openxmlformats.org/officeDocument/2006/math">
                    <m:sSub>
                      <m:sSubPr>
                        <m:ctrlPr>
                          <a:rPr lang="ru-RU" sz="2000" i="1">
                            <a:solidFill>
                              <a:schemeClr val="tx2"/>
                            </a:solidFill>
                            <a:latin typeface="Cambria Math"/>
                          </a:rPr>
                        </m:ctrlPr>
                      </m:sSubPr>
                      <m:e>
                        <m:r>
                          <a:rPr lang="ru-RU" sz="2000" i="1">
                            <a:solidFill>
                              <a:schemeClr val="tx2"/>
                            </a:solidFill>
                            <a:latin typeface="Cambria Math"/>
                          </a:rPr>
                          <m:t>𝑧</m:t>
                        </m:r>
                      </m:e>
                      <m:sub>
                        <m:r>
                          <a:rPr lang="ru-RU" sz="2000" i="1">
                            <a:solidFill>
                              <a:schemeClr val="tx2"/>
                            </a:solidFill>
                            <a:latin typeface="Cambria Math"/>
                          </a:rPr>
                          <m:t>12</m:t>
                        </m:r>
                      </m:sub>
                    </m:sSub>
                    <m:r>
                      <a:rPr lang="ru-RU" sz="2000" i="1">
                        <a:solidFill>
                          <a:schemeClr val="tx2"/>
                        </a:solidFill>
                        <a:latin typeface="Cambria Math"/>
                      </a:rPr>
                      <m:t>≫</m:t>
                    </m:r>
                    <m:f>
                      <m:fPr>
                        <m:ctrlPr>
                          <a:rPr lang="ru-RU" sz="2000" i="1">
                            <a:solidFill>
                              <a:schemeClr val="tx2"/>
                            </a:solidFill>
                            <a:latin typeface="Cambria Math"/>
                          </a:rPr>
                        </m:ctrlPr>
                      </m:fPr>
                      <m:num>
                        <m:sSup>
                          <m:sSupPr>
                            <m:ctrlPr>
                              <a:rPr lang="ru-RU" sz="2000" i="1">
                                <a:solidFill>
                                  <a:schemeClr val="tx2"/>
                                </a:solidFill>
                                <a:latin typeface="Cambria Math"/>
                              </a:rPr>
                            </m:ctrlPr>
                          </m:sSupPr>
                          <m:e>
                            <m:r>
                              <a:rPr lang="ru-RU" sz="2000" i="1">
                                <a:solidFill>
                                  <a:schemeClr val="tx2"/>
                                </a:solidFill>
                                <a:latin typeface="Cambria Math"/>
                              </a:rPr>
                              <m:t>𝑑</m:t>
                            </m:r>
                          </m:e>
                          <m:sup>
                            <m:r>
                              <a:rPr lang="ru-RU" sz="2000" i="1">
                                <a:solidFill>
                                  <a:schemeClr val="tx2"/>
                                </a:solidFill>
                                <a:latin typeface="Cambria Math"/>
                              </a:rPr>
                              <m:t>2</m:t>
                            </m:r>
                          </m:sup>
                        </m:sSup>
                      </m:num>
                      <m:den>
                        <m:r>
                          <a:rPr lang="ru-RU" sz="2000" i="1">
                            <a:solidFill>
                              <a:schemeClr val="tx2"/>
                            </a:solidFill>
                            <a:latin typeface="Cambria Math"/>
                          </a:rPr>
                          <m:t>𝜆</m:t>
                        </m:r>
                      </m:den>
                    </m:f>
                  </m:oMath>
                </a14:m>
                <a:r>
                  <a:rPr lang="en-US" sz="2000" dirty="0" smtClean="0">
                    <a:solidFill>
                      <a:schemeClr val="tx2"/>
                    </a:solidFill>
                  </a:rPr>
                  <a:t>, wher</a:t>
                </a:r>
                <a:r>
                  <a:rPr lang="en-US" sz="2000" dirty="0" smtClean="0"/>
                  <a:t>e </a:t>
                </a:r>
                <a14:m>
                  <m:oMath xmlns:m="http://schemas.openxmlformats.org/officeDocument/2006/math">
                    <m:r>
                      <a:rPr lang="ru-RU" sz="2000" i="1" smtClean="0">
                        <a:solidFill>
                          <a:schemeClr val="tx2"/>
                        </a:solidFill>
                        <a:latin typeface="Cambria Math"/>
                      </a:rPr>
                      <m:t>𝑑</m:t>
                    </m:r>
                  </m:oMath>
                </a14:m>
                <a:r>
                  <a:rPr lang="en-US" sz="2000" dirty="0" smtClean="0"/>
                  <a:t> is sample diameter, </a:t>
                </a:r>
                <a14:m>
                  <m:oMath xmlns:m="http://schemas.openxmlformats.org/officeDocument/2006/math">
                    <m:r>
                      <a:rPr lang="ru-RU" sz="2000" i="1" smtClean="0">
                        <a:solidFill>
                          <a:schemeClr val="tx2"/>
                        </a:solidFill>
                        <a:latin typeface="Cambria Math"/>
                      </a:rPr>
                      <m:t>𝜆</m:t>
                    </m:r>
                  </m:oMath>
                </a14:m>
                <a:r>
                  <a:rPr lang="en-US" sz="2000" dirty="0" smtClean="0">
                    <a:solidFill>
                      <a:schemeClr val="tx2"/>
                    </a:solidFill>
                  </a:rPr>
                  <a:t> is wavelength</a:t>
                </a:r>
              </a:p>
              <a:p>
                <a:r>
                  <a:rPr lang="en-US" sz="2000" dirty="0" smtClean="0"/>
                  <a:t>Wave is characterized by 2D field of complex numbers. Change of amplitude – absorption, phase – refraction</a:t>
                </a:r>
                <a:endParaRPr lang="en-US" sz="2000" dirty="0" smtClean="0">
                  <a:solidFill>
                    <a:schemeClr val="tx2"/>
                  </a:solidFill>
                </a:endParaRPr>
              </a:p>
              <a:p>
                <a:r>
                  <a:rPr lang="en-US" sz="2000" dirty="0"/>
                  <a:t>P</a:t>
                </a:r>
                <a:r>
                  <a:rPr lang="en-US" sz="2000" dirty="0" smtClean="0"/>
                  <a:t>ropagation between planes:</a:t>
                </a:r>
              </a:p>
              <a:p>
                <a:pPr marL="0" indent="0">
                  <a:buNone/>
                </a:pPr>
                <a14:m>
                  <m:oMathPara xmlns:m="http://schemas.openxmlformats.org/officeDocument/2006/math">
                    <m:oMathParaPr>
                      <m:jc m:val="centerGroup"/>
                    </m:oMathParaPr>
                    <m:oMath xmlns:m="http://schemas.openxmlformats.org/officeDocument/2006/math">
                      <m:r>
                        <m:rPr>
                          <m:sty m:val="p"/>
                        </m:rPr>
                        <a:rPr lang="ru-RU" sz="2000">
                          <a:solidFill>
                            <a:schemeClr val="tx2"/>
                          </a:solidFill>
                          <a:latin typeface="Cambria Math"/>
                        </a:rPr>
                        <m:t>Ψ</m:t>
                      </m:r>
                      <m:d>
                        <m:dPr>
                          <m:ctrlPr>
                            <a:rPr lang="ru-RU" sz="2000" i="1">
                              <a:solidFill>
                                <a:schemeClr val="tx2"/>
                              </a:solidFill>
                              <a:latin typeface="Cambria Math"/>
                            </a:rPr>
                          </m:ctrlPr>
                        </m:dPr>
                        <m:e>
                          <m:sSup>
                            <m:sSupPr>
                              <m:ctrlPr>
                                <a:rPr lang="ru-RU" sz="2000" i="1">
                                  <a:solidFill>
                                    <a:schemeClr val="tx2"/>
                                  </a:solidFill>
                                  <a:latin typeface="Cambria Math"/>
                                </a:rPr>
                              </m:ctrlPr>
                            </m:sSupPr>
                            <m:e>
                              <m:r>
                                <a:rPr lang="en-US" sz="2000" i="1">
                                  <a:solidFill>
                                    <a:schemeClr val="tx2"/>
                                  </a:solidFill>
                                  <a:latin typeface="Cambria Math"/>
                                </a:rPr>
                                <m:t>𝑥</m:t>
                              </m:r>
                            </m:e>
                            <m:sup>
                              <m:r>
                                <a:rPr lang="en-US" sz="2000" i="1">
                                  <a:solidFill>
                                    <a:schemeClr val="tx2"/>
                                  </a:solidFill>
                                  <a:latin typeface="Cambria Math"/>
                                </a:rPr>
                                <m:t>′′</m:t>
                              </m:r>
                            </m:sup>
                          </m:sSup>
                          <m:r>
                            <a:rPr lang="en-US" sz="2000" i="1">
                              <a:solidFill>
                                <a:schemeClr val="tx2"/>
                              </a:solidFill>
                              <a:latin typeface="Cambria Math"/>
                            </a:rPr>
                            <m:t>, </m:t>
                          </m:r>
                          <m:sSup>
                            <m:sSupPr>
                              <m:ctrlPr>
                                <a:rPr lang="ru-RU" sz="2000" i="1">
                                  <a:solidFill>
                                    <a:schemeClr val="tx2"/>
                                  </a:solidFill>
                                  <a:latin typeface="Cambria Math"/>
                                </a:rPr>
                              </m:ctrlPr>
                            </m:sSupPr>
                            <m:e>
                              <m:r>
                                <a:rPr lang="en-US" sz="2000" i="1">
                                  <a:solidFill>
                                    <a:schemeClr val="tx2"/>
                                  </a:solidFill>
                                  <a:latin typeface="Cambria Math"/>
                                </a:rPr>
                                <m:t>𝑦</m:t>
                              </m:r>
                            </m:e>
                            <m:sup>
                              <m:r>
                                <a:rPr lang="en-US" sz="2000" i="1">
                                  <a:solidFill>
                                    <a:schemeClr val="tx2"/>
                                  </a:solidFill>
                                  <a:latin typeface="Cambria Math"/>
                                </a:rPr>
                                <m:t>′′</m:t>
                              </m:r>
                            </m:sup>
                          </m:sSup>
                          <m:r>
                            <a:rPr lang="en-US" sz="2000" i="1">
                              <a:solidFill>
                                <a:schemeClr val="tx2"/>
                              </a:solidFill>
                              <a:latin typeface="Cambria Math"/>
                            </a:rPr>
                            <m:t>, </m:t>
                          </m:r>
                          <m:sSub>
                            <m:sSubPr>
                              <m:ctrlPr>
                                <a:rPr lang="ru-RU" sz="2000" i="1">
                                  <a:solidFill>
                                    <a:schemeClr val="tx2"/>
                                  </a:solidFill>
                                  <a:latin typeface="Cambria Math"/>
                                </a:rPr>
                              </m:ctrlPr>
                            </m:sSubPr>
                            <m:e>
                              <m:r>
                                <a:rPr lang="en-US" sz="2000" i="1">
                                  <a:solidFill>
                                    <a:schemeClr val="tx2"/>
                                  </a:solidFill>
                                  <a:latin typeface="Cambria Math"/>
                                </a:rPr>
                                <m:t>𝑧</m:t>
                              </m:r>
                            </m:e>
                            <m:sub>
                              <m:r>
                                <a:rPr lang="en-US" sz="2000" i="1">
                                  <a:solidFill>
                                    <a:schemeClr val="tx2"/>
                                  </a:solidFill>
                                  <a:latin typeface="Cambria Math"/>
                                </a:rPr>
                                <m:t>12</m:t>
                              </m:r>
                            </m:sub>
                          </m:sSub>
                        </m:e>
                      </m:d>
                      <m:r>
                        <a:rPr lang="en-US" sz="2000" i="1">
                          <a:solidFill>
                            <a:schemeClr val="tx2"/>
                          </a:solidFill>
                          <a:latin typeface="Cambria Math"/>
                        </a:rPr>
                        <m:t>=</m:t>
                      </m:r>
                      <m:f>
                        <m:fPr>
                          <m:ctrlPr>
                            <a:rPr lang="ru-RU" sz="2000" i="1">
                              <a:solidFill>
                                <a:schemeClr val="tx2"/>
                              </a:solidFill>
                              <a:latin typeface="Cambria Math"/>
                            </a:rPr>
                          </m:ctrlPr>
                        </m:fPr>
                        <m:num>
                          <m:r>
                            <a:rPr lang="en-US" sz="2000" i="1">
                              <a:solidFill>
                                <a:schemeClr val="tx2"/>
                              </a:solidFill>
                              <a:latin typeface="Cambria Math"/>
                            </a:rPr>
                            <m:t>𝑖</m:t>
                          </m:r>
                        </m:num>
                        <m:den>
                          <m:r>
                            <a:rPr lang="en-US" sz="2000" i="1">
                              <a:solidFill>
                                <a:schemeClr val="tx2"/>
                              </a:solidFill>
                              <a:latin typeface="Cambria Math"/>
                            </a:rPr>
                            <m:t>𝜆</m:t>
                          </m:r>
                          <m:sSub>
                            <m:sSubPr>
                              <m:ctrlPr>
                                <a:rPr lang="ru-RU" sz="2000" i="1">
                                  <a:solidFill>
                                    <a:schemeClr val="tx2"/>
                                  </a:solidFill>
                                  <a:latin typeface="Cambria Math"/>
                                </a:rPr>
                              </m:ctrlPr>
                            </m:sSubPr>
                            <m:e>
                              <m:r>
                                <a:rPr lang="en-US" sz="2000" i="1">
                                  <a:solidFill>
                                    <a:schemeClr val="tx2"/>
                                  </a:solidFill>
                                  <a:latin typeface="Cambria Math"/>
                                </a:rPr>
                                <m:t>𝑧</m:t>
                              </m:r>
                            </m:e>
                            <m:sub>
                              <m:r>
                                <a:rPr lang="en-US" sz="2000" i="1">
                                  <a:solidFill>
                                    <a:schemeClr val="tx2"/>
                                  </a:solidFill>
                                  <a:latin typeface="Cambria Math"/>
                                </a:rPr>
                                <m:t>12</m:t>
                              </m:r>
                            </m:sub>
                          </m:sSub>
                        </m:den>
                      </m:f>
                      <m:sSup>
                        <m:sSupPr>
                          <m:ctrlPr>
                            <a:rPr lang="ru-RU" sz="2000" i="1">
                              <a:solidFill>
                                <a:schemeClr val="tx2"/>
                              </a:solidFill>
                              <a:latin typeface="Cambria Math"/>
                            </a:rPr>
                          </m:ctrlPr>
                        </m:sSupPr>
                        <m:e>
                          <m:r>
                            <a:rPr lang="en-US" sz="2000" i="1">
                              <a:solidFill>
                                <a:schemeClr val="tx2"/>
                              </a:solidFill>
                              <a:latin typeface="Cambria Math"/>
                            </a:rPr>
                            <m:t>𝑒</m:t>
                          </m:r>
                        </m:e>
                        <m:sup>
                          <m:f>
                            <m:fPr>
                              <m:ctrlPr>
                                <a:rPr lang="ru-RU" sz="2000" i="1">
                                  <a:solidFill>
                                    <a:schemeClr val="tx2"/>
                                  </a:solidFill>
                                  <a:latin typeface="Cambria Math"/>
                                </a:rPr>
                              </m:ctrlPr>
                            </m:fPr>
                            <m:num>
                              <m:r>
                                <a:rPr lang="en-US" sz="2000" i="1">
                                  <a:solidFill>
                                    <a:schemeClr val="tx2"/>
                                  </a:solidFill>
                                  <a:latin typeface="Cambria Math"/>
                                </a:rPr>
                                <m:t>2</m:t>
                              </m:r>
                              <m:r>
                                <a:rPr lang="en-US" sz="2000" i="1">
                                  <a:solidFill>
                                    <a:schemeClr val="tx2"/>
                                  </a:solidFill>
                                  <a:latin typeface="Cambria Math"/>
                                </a:rPr>
                                <m:t>𝜋</m:t>
                              </m:r>
                              <m:r>
                                <a:rPr lang="en-US" sz="2000" i="1">
                                  <a:solidFill>
                                    <a:schemeClr val="tx2"/>
                                  </a:solidFill>
                                  <a:latin typeface="Cambria Math"/>
                                </a:rPr>
                                <m:t>𝑖</m:t>
                              </m:r>
                            </m:num>
                            <m:den>
                              <m:r>
                                <a:rPr lang="en-US" sz="2000" i="1">
                                  <a:solidFill>
                                    <a:schemeClr val="tx2"/>
                                  </a:solidFill>
                                  <a:latin typeface="Cambria Math"/>
                                </a:rPr>
                                <m:t>𝜆</m:t>
                              </m:r>
                            </m:den>
                          </m:f>
                          <m:sSub>
                            <m:sSubPr>
                              <m:ctrlPr>
                                <a:rPr lang="ru-RU" sz="2000" i="1">
                                  <a:solidFill>
                                    <a:schemeClr val="tx2"/>
                                  </a:solidFill>
                                  <a:latin typeface="Cambria Math"/>
                                </a:rPr>
                              </m:ctrlPr>
                            </m:sSubPr>
                            <m:e>
                              <m:r>
                                <a:rPr lang="en-US" sz="2000" i="1">
                                  <a:solidFill>
                                    <a:schemeClr val="tx2"/>
                                  </a:solidFill>
                                  <a:latin typeface="Cambria Math"/>
                                </a:rPr>
                                <m:t>𝑧</m:t>
                              </m:r>
                            </m:e>
                            <m:sub>
                              <m:r>
                                <a:rPr lang="en-US" sz="2000" i="1">
                                  <a:solidFill>
                                    <a:schemeClr val="tx2"/>
                                  </a:solidFill>
                                  <a:latin typeface="Cambria Math"/>
                                </a:rPr>
                                <m:t>12</m:t>
                              </m:r>
                            </m:sub>
                          </m:sSub>
                        </m:sup>
                      </m:sSup>
                      <m:sSup>
                        <m:sSupPr>
                          <m:ctrlPr>
                            <a:rPr lang="ru-RU" sz="2000" i="1">
                              <a:solidFill>
                                <a:schemeClr val="tx2"/>
                              </a:solidFill>
                              <a:latin typeface="Cambria Math"/>
                            </a:rPr>
                          </m:ctrlPr>
                        </m:sSupPr>
                        <m:e>
                          <m:r>
                            <a:rPr lang="en-US" sz="2000" i="1">
                              <a:solidFill>
                                <a:schemeClr val="tx2"/>
                              </a:solidFill>
                              <a:latin typeface="Cambria Math"/>
                            </a:rPr>
                            <m:t>𝑒</m:t>
                          </m:r>
                        </m:e>
                        <m:sup>
                          <m:r>
                            <a:rPr lang="en-US" sz="2000" i="1">
                              <a:solidFill>
                                <a:schemeClr val="tx2"/>
                              </a:solidFill>
                              <a:latin typeface="Cambria Math"/>
                            </a:rPr>
                            <m:t>𝑖</m:t>
                          </m:r>
                          <m:r>
                            <a:rPr lang="en-US" sz="2000" i="1">
                              <a:solidFill>
                                <a:schemeClr val="tx2"/>
                              </a:solidFill>
                              <a:latin typeface="Cambria Math"/>
                            </a:rPr>
                            <m:t>𝜋𝜆</m:t>
                          </m:r>
                          <m:sSub>
                            <m:sSubPr>
                              <m:ctrlPr>
                                <a:rPr lang="ru-RU" sz="2000" i="1">
                                  <a:solidFill>
                                    <a:schemeClr val="tx2"/>
                                  </a:solidFill>
                                  <a:latin typeface="Cambria Math"/>
                                </a:rPr>
                              </m:ctrlPr>
                            </m:sSubPr>
                            <m:e>
                              <m:r>
                                <a:rPr lang="en-US" sz="2000" i="1">
                                  <a:solidFill>
                                    <a:schemeClr val="tx2"/>
                                  </a:solidFill>
                                  <a:latin typeface="Cambria Math"/>
                                </a:rPr>
                                <m:t>𝑧</m:t>
                              </m:r>
                            </m:e>
                            <m:sub>
                              <m:r>
                                <a:rPr lang="en-US" sz="2000" i="1">
                                  <a:solidFill>
                                    <a:schemeClr val="tx2"/>
                                  </a:solidFill>
                                  <a:latin typeface="Cambria Math"/>
                                </a:rPr>
                                <m:t>12</m:t>
                              </m:r>
                            </m:sub>
                          </m:sSub>
                          <m:r>
                            <a:rPr lang="en-US" sz="2000" i="1">
                              <a:solidFill>
                                <a:schemeClr val="tx2"/>
                              </a:solidFill>
                              <a:latin typeface="Cambria Math"/>
                            </a:rPr>
                            <m:t>(</m:t>
                          </m:r>
                          <m:sSup>
                            <m:sSupPr>
                              <m:ctrlPr>
                                <a:rPr lang="ru-RU" sz="2000" i="1">
                                  <a:solidFill>
                                    <a:schemeClr val="tx2"/>
                                  </a:solidFill>
                                  <a:latin typeface="Cambria Math"/>
                                </a:rPr>
                              </m:ctrlPr>
                            </m:sSupPr>
                            <m:e>
                              <m:sSup>
                                <m:sSupPr>
                                  <m:ctrlPr>
                                    <a:rPr lang="ru-RU" sz="2000" i="1">
                                      <a:solidFill>
                                        <a:schemeClr val="tx2"/>
                                      </a:solidFill>
                                      <a:latin typeface="Cambria Math"/>
                                    </a:rPr>
                                  </m:ctrlPr>
                                </m:sSupPr>
                                <m:e>
                                  <m:r>
                                    <a:rPr lang="en-US" sz="2000" i="1">
                                      <a:solidFill>
                                        <a:schemeClr val="tx2"/>
                                      </a:solidFill>
                                      <a:latin typeface="Cambria Math"/>
                                    </a:rPr>
                                    <m:t>𝑥</m:t>
                                  </m:r>
                                </m:e>
                                <m:sup>
                                  <m:r>
                                    <a:rPr lang="en-US" sz="2000" i="1">
                                      <a:solidFill>
                                        <a:schemeClr val="tx2"/>
                                      </a:solidFill>
                                      <a:latin typeface="Cambria Math"/>
                                    </a:rPr>
                                    <m:t>′′</m:t>
                                  </m:r>
                                </m:sup>
                              </m:sSup>
                            </m:e>
                            <m:sup>
                              <m:r>
                                <a:rPr lang="en-US" sz="2000" i="1">
                                  <a:solidFill>
                                    <a:schemeClr val="tx2"/>
                                  </a:solidFill>
                                  <a:latin typeface="Cambria Math"/>
                                </a:rPr>
                                <m:t>2</m:t>
                              </m:r>
                            </m:sup>
                          </m:sSup>
                          <m:r>
                            <a:rPr lang="en-US" sz="2000" i="1">
                              <a:solidFill>
                                <a:schemeClr val="tx2"/>
                              </a:solidFill>
                              <a:latin typeface="Cambria Math"/>
                            </a:rPr>
                            <m:t>+</m:t>
                          </m:r>
                          <m:sSup>
                            <m:sSupPr>
                              <m:ctrlPr>
                                <a:rPr lang="ru-RU" sz="2000" i="1">
                                  <a:solidFill>
                                    <a:schemeClr val="tx2"/>
                                  </a:solidFill>
                                  <a:latin typeface="Cambria Math"/>
                                </a:rPr>
                              </m:ctrlPr>
                            </m:sSupPr>
                            <m:e>
                              <m:sSup>
                                <m:sSupPr>
                                  <m:ctrlPr>
                                    <a:rPr lang="ru-RU" sz="2000" i="1">
                                      <a:solidFill>
                                        <a:schemeClr val="tx2"/>
                                      </a:solidFill>
                                      <a:latin typeface="Cambria Math"/>
                                    </a:rPr>
                                  </m:ctrlPr>
                                </m:sSupPr>
                                <m:e>
                                  <m:r>
                                    <a:rPr lang="en-US" sz="2000" i="1">
                                      <a:solidFill>
                                        <a:schemeClr val="tx2"/>
                                      </a:solidFill>
                                      <a:latin typeface="Cambria Math"/>
                                    </a:rPr>
                                    <m:t>𝑦</m:t>
                                  </m:r>
                                </m:e>
                                <m:sup>
                                  <m:r>
                                    <a:rPr lang="en-US" sz="2000" i="1">
                                      <a:solidFill>
                                        <a:schemeClr val="tx2"/>
                                      </a:solidFill>
                                      <a:latin typeface="Cambria Math"/>
                                    </a:rPr>
                                    <m:t>′′</m:t>
                                  </m:r>
                                </m:sup>
                              </m:sSup>
                            </m:e>
                            <m:sup>
                              <m:r>
                                <a:rPr lang="en-US" sz="2000" i="1">
                                  <a:solidFill>
                                    <a:schemeClr val="tx2"/>
                                  </a:solidFill>
                                  <a:latin typeface="Cambria Math"/>
                                </a:rPr>
                                <m:t>2</m:t>
                              </m:r>
                            </m:sup>
                          </m:sSup>
                          <m:r>
                            <a:rPr lang="en-US" sz="2000" i="1">
                              <a:solidFill>
                                <a:schemeClr val="tx2"/>
                              </a:solidFill>
                              <a:latin typeface="Cambria Math"/>
                            </a:rPr>
                            <m:t>)</m:t>
                          </m:r>
                        </m:sup>
                      </m:sSup>
                      <m:r>
                        <a:rPr lang="en-US" sz="2000" i="1">
                          <a:solidFill>
                            <a:schemeClr val="tx2"/>
                          </a:solidFill>
                          <a:latin typeface="Cambria Math"/>
                        </a:rPr>
                        <m:t>𝐹</m:t>
                      </m:r>
                      <m:d>
                        <m:dPr>
                          <m:begChr m:val="{"/>
                          <m:endChr m:val="}"/>
                          <m:ctrlPr>
                            <a:rPr lang="ru-RU" sz="2000" i="1">
                              <a:solidFill>
                                <a:schemeClr val="tx2"/>
                              </a:solidFill>
                              <a:latin typeface="Cambria Math"/>
                            </a:rPr>
                          </m:ctrlPr>
                        </m:dPr>
                        <m:e>
                          <m:r>
                            <m:rPr>
                              <m:sty m:val="p"/>
                            </m:rPr>
                            <a:rPr lang="ru-RU" sz="2000">
                              <a:solidFill>
                                <a:schemeClr val="tx2"/>
                              </a:solidFill>
                              <a:latin typeface="Cambria Math"/>
                            </a:rPr>
                            <m:t>Ψ</m:t>
                          </m:r>
                          <m:d>
                            <m:dPr>
                              <m:ctrlPr>
                                <a:rPr lang="ru-RU" sz="2000" i="1">
                                  <a:solidFill>
                                    <a:schemeClr val="tx2"/>
                                  </a:solidFill>
                                  <a:latin typeface="Cambria Math"/>
                                </a:rPr>
                              </m:ctrlPr>
                            </m:dPr>
                            <m:e>
                              <m:sSup>
                                <m:sSupPr>
                                  <m:ctrlPr>
                                    <a:rPr lang="ru-RU" sz="2000" i="1">
                                      <a:solidFill>
                                        <a:schemeClr val="tx2"/>
                                      </a:solidFill>
                                      <a:latin typeface="Cambria Math"/>
                                    </a:rPr>
                                  </m:ctrlPr>
                                </m:sSupPr>
                                <m:e>
                                  <m:r>
                                    <a:rPr lang="en-US" sz="2000" i="1">
                                      <a:solidFill>
                                        <a:schemeClr val="tx2"/>
                                      </a:solidFill>
                                      <a:latin typeface="Cambria Math"/>
                                    </a:rPr>
                                    <m:t>𝑥</m:t>
                                  </m:r>
                                </m:e>
                                <m:sup>
                                  <m:r>
                                    <a:rPr lang="en-US" sz="2000" i="1">
                                      <a:solidFill>
                                        <a:schemeClr val="tx2"/>
                                      </a:solidFill>
                                      <a:latin typeface="Cambria Math"/>
                                    </a:rPr>
                                    <m:t>′</m:t>
                                  </m:r>
                                </m:sup>
                              </m:sSup>
                              <m:r>
                                <a:rPr lang="en-US" sz="2000" i="1">
                                  <a:solidFill>
                                    <a:schemeClr val="tx2"/>
                                  </a:solidFill>
                                  <a:latin typeface="Cambria Math"/>
                                </a:rPr>
                                <m:t>, </m:t>
                              </m:r>
                              <m:sSup>
                                <m:sSupPr>
                                  <m:ctrlPr>
                                    <a:rPr lang="ru-RU" sz="2000" i="1">
                                      <a:solidFill>
                                        <a:schemeClr val="tx2"/>
                                      </a:solidFill>
                                      <a:latin typeface="Cambria Math"/>
                                    </a:rPr>
                                  </m:ctrlPr>
                                </m:sSupPr>
                                <m:e>
                                  <m:r>
                                    <a:rPr lang="en-US" sz="2000" i="1">
                                      <a:solidFill>
                                        <a:schemeClr val="tx2"/>
                                      </a:solidFill>
                                      <a:latin typeface="Cambria Math"/>
                                    </a:rPr>
                                    <m:t>𝑦</m:t>
                                  </m:r>
                                </m:e>
                                <m:sup>
                                  <m:r>
                                    <a:rPr lang="en-US" sz="2000" i="1">
                                      <a:solidFill>
                                        <a:schemeClr val="tx2"/>
                                      </a:solidFill>
                                      <a:latin typeface="Cambria Math"/>
                                    </a:rPr>
                                    <m:t>′</m:t>
                                  </m:r>
                                </m:sup>
                              </m:sSup>
                              <m:r>
                                <a:rPr lang="en-US" sz="2000" i="1">
                                  <a:solidFill>
                                    <a:schemeClr val="tx2"/>
                                  </a:solidFill>
                                  <a:latin typeface="Cambria Math"/>
                                </a:rPr>
                                <m:t>, 0</m:t>
                              </m:r>
                            </m:e>
                          </m:d>
                          <m:sSup>
                            <m:sSupPr>
                              <m:ctrlPr>
                                <a:rPr lang="ru-RU" sz="2000" i="1">
                                  <a:solidFill>
                                    <a:schemeClr val="tx2"/>
                                  </a:solidFill>
                                  <a:latin typeface="Cambria Math"/>
                                </a:rPr>
                              </m:ctrlPr>
                            </m:sSupPr>
                            <m:e>
                              <m:r>
                                <a:rPr lang="en-US" sz="2000" i="1">
                                  <a:solidFill>
                                    <a:schemeClr val="tx2"/>
                                  </a:solidFill>
                                  <a:latin typeface="Cambria Math"/>
                                </a:rPr>
                                <m:t>𝑒</m:t>
                              </m:r>
                            </m:e>
                            <m:sup>
                              <m:r>
                                <a:rPr lang="en-US" sz="2000" i="1">
                                  <a:solidFill>
                                    <a:schemeClr val="tx2"/>
                                  </a:solidFill>
                                  <a:latin typeface="Cambria Math"/>
                                </a:rPr>
                                <m:t>−</m:t>
                              </m:r>
                              <m:f>
                                <m:fPr>
                                  <m:ctrlPr>
                                    <a:rPr lang="ru-RU" sz="2000" i="1">
                                      <a:solidFill>
                                        <a:schemeClr val="tx2"/>
                                      </a:solidFill>
                                      <a:latin typeface="Cambria Math"/>
                                    </a:rPr>
                                  </m:ctrlPr>
                                </m:fPr>
                                <m:num>
                                  <m:r>
                                    <a:rPr lang="en-US" sz="2000" i="1">
                                      <a:solidFill>
                                        <a:schemeClr val="tx2"/>
                                      </a:solidFill>
                                      <a:latin typeface="Cambria Math"/>
                                    </a:rPr>
                                    <m:t>𝑖</m:t>
                                  </m:r>
                                  <m:r>
                                    <a:rPr lang="en-US" sz="2000" i="1">
                                      <a:solidFill>
                                        <a:schemeClr val="tx2"/>
                                      </a:solidFill>
                                      <a:latin typeface="Cambria Math"/>
                                    </a:rPr>
                                    <m:t>𝜋</m:t>
                                  </m:r>
                                </m:num>
                                <m:den>
                                  <m:r>
                                    <a:rPr lang="en-US" sz="2000" i="1">
                                      <a:solidFill>
                                        <a:schemeClr val="tx2"/>
                                      </a:solidFill>
                                      <a:latin typeface="Cambria Math"/>
                                    </a:rPr>
                                    <m:t>𝜆</m:t>
                                  </m:r>
                                  <m:sSub>
                                    <m:sSubPr>
                                      <m:ctrlPr>
                                        <a:rPr lang="ru-RU" sz="2000" i="1">
                                          <a:solidFill>
                                            <a:schemeClr val="tx2"/>
                                          </a:solidFill>
                                          <a:latin typeface="Cambria Math"/>
                                        </a:rPr>
                                      </m:ctrlPr>
                                    </m:sSubPr>
                                    <m:e>
                                      <m:r>
                                        <a:rPr lang="en-US" sz="2000" i="1">
                                          <a:solidFill>
                                            <a:schemeClr val="tx2"/>
                                          </a:solidFill>
                                          <a:latin typeface="Cambria Math"/>
                                        </a:rPr>
                                        <m:t>𝑧</m:t>
                                      </m:r>
                                    </m:e>
                                    <m:sub>
                                      <m:r>
                                        <a:rPr lang="en-US" sz="2000" i="1">
                                          <a:solidFill>
                                            <a:schemeClr val="tx2"/>
                                          </a:solidFill>
                                          <a:latin typeface="Cambria Math"/>
                                        </a:rPr>
                                        <m:t>12</m:t>
                                      </m:r>
                                    </m:sub>
                                  </m:sSub>
                                </m:den>
                              </m:f>
                              <m:d>
                                <m:dPr>
                                  <m:ctrlPr>
                                    <a:rPr lang="ru-RU" sz="2000" i="1">
                                      <a:solidFill>
                                        <a:schemeClr val="tx2"/>
                                      </a:solidFill>
                                      <a:latin typeface="Cambria Math"/>
                                    </a:rPr>
                                  </m:ctrlPr>
                                </m:dPr>
                                <m:e>
                                  <m:sSup>
                                    <m:sSupPr>
                                      <m:ctrlPr>
                                        <a:rPr lang="ru-RU" sz="2000" i="1">
                                          <a:solidFill>
                                            <a:schemeClr val="tx2"/>
                                          </a:solidFill>
                                          <a:latin typeface="Cambria Math"/>
                                        </a:rPr>
                                      </m:ctrlPr>
                                    </m:sSupPr>
                                    <m:e>
                                      <m:sSup>
                                        <m:sSupPr>
                                          <m:ctrlPr>
                                            <a:rPr lang="ru-RU" sz="2000" i="1">
                                              <a:solidFill>
                                                <a:schemeClr val="tx2"/>
                                              </a:solidFill>
                                              <a:latin typeface="Cambria Math"/>
                                            </a:rPr>
                                          </m:ctrlPr>
                                        </m:sSupPr>
                                        <m:e>
                                          <m:r>
                                            <a:rPr lang="en-US" sz="2000" i="1">
                                              <a:solidFill>
                                                <a:schemeClr val="tx2"/>
                                              </a:solidFill>
                                              <a:latin typeface="Cambria Math"/>
                                            </a:rPr>
                                            <m:t>𝑥</m:t>
                                          </m:r>
                                        </m:e>
                                        <m:sup>
                                          <m:r>
                                            <a:rPr lang="en-US" sz="2000" i="1">
                                              <a:solidFill>
                                                <a:schemeClr val="tx2"/>
                                              </a:solidFill>
                                              <a:latin typeface="Cambria Math"/>
                                            </a:rPr>
                                            <m:t>′</m:t>
                                          </m:r>
                                        </m:sup>
                                      </m:sSup>
                                    </m:e>
                                    <m:sup>
                                      <m:r>
                                        <a:rPr lang="en-US" sz="2000" i="1">
                                          <a:solidFill>
                                            <a:schemeClr val="tx2"/>
                                          </a:solidFill>
                                          <a:latin typeface="Cambria Math"/>
                                        </a:rPr>
                                        <m:t>2</m:t>
                                      </m:r>
                                    </m:sup>
                                  </m:sSup>
                                  <m:r>
                                    <a:rPr lang="en-US" sz="2000" i="1">
                                      <a:solidFill>
                                        <a:schemeClr val="tx2"/>
                                      </a:solidFill>
                                      <a:latin typeface="Cambria Math"/>
                                    </a:rPr>
                                    <m:t>+</m:t>
                                  </m:r>
                                  <m:sSup>
                                    <m:sSupPr>
                                      <m:ctrlPr>
                                        <a:rPr lang="ru-RU" sz="2000" i="1">
                                          <a:solidFill>
                                            <a:schemeClr val="tx2"/>
                                          </a:solidFill>
                                          <a:latin typeface="Cambria Math"/>
                                        </a:rPr>
                                      </m:ctrlPr>
                                    </m:sSupPr>
                                    <m:e>
                                      <m:sSup>
                                        <m:sSupPr>
                                          <m:ctrlPr>
                                            <a:rPr lang="ru-RU" sz="2000" i="1">
                                              <a:solidFill>
                                                <a:schemeClr val="tx2"/>
                                              </a:solidFill>
                                              <a:latin typeface="Cambria Math"/>
                                            </a:rPr>
                                          </m:ctrlPr>
                                        </m:sSupPr>
                                        <m:e>
                                          <m:r>
                                            <a:rPr lang="en-US" sz="2000" i="1">
                                              <a:solidFill>
                                                <a:schemeClr val="tx2"/>
                                              </a:solidFill>
                                              <a:latin typeface="Cambria Math"/>
                                            </a:rPr>
                                            <m:t>𝑦</m:t>
                                          </m:r>
                                        </m:e>
                                        <m:sup>
                                          <m:r>
                                            <a:rPr lang="en-US" sz="2000" i="1">
                                              <a:solidFill>
                                                <a:schemeClr val="tx2"/>
                                              </a:solidFill>
                                              <a:latin typeface="Cambria Math"/>
                                            </a:rPr>
                                            <m:t>′</m:t>
                                          </m:r>
                                        </m:sup>
                                      </m:sSup>
                                    </m:e>
                                    <m:sup>
                                      <m:r>
                                        <a:rPr lang="en-US" sz="2000" i="1">
                                          <a:solidFill>
                                            <a:schemeClr val="tx2"/>
                                          </a:solidFill>
                                          <a:latin typeface="Cambria Math"/>
                                        </a:rPr>
                                        <m:t>2</m:t>
                                      </m:r>
                                    </m:sup>
                                  </m:sSup>
                                </m:e>
                              </m:d>
                            </m:sup>
                          </m:sSup>
                        </m:e>
                      </m:d>
                    </m:oMath>
                  </m:oMathPara>
                </a14:m>
                <a:endParaRPr lang="ru-RU" sz="2000" dirty="0">
                  <a:solidFill>
                    <a:schemeClr val="tx2"/>
                  </a:solidFill>
                </a:endParaRPr>
              </a:p>
              <a:p>
                <a:endParaRPr lang="ru-R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7474" y="3962400"/>
                <a:ext cx="9026526" cy="2492828"/>
              </a:xfrm>
              <a:blipFill rotWithShape="1">
                <a:blip r:embed="rId3"/>
                <a:stretch>
                  <a:fillRect r="-675" b="-24450"/>
                </a:stretch>
              </a:blipFill>
            </p:spPr>
            <p:txBody>
              <a:bodyPr/>
              <a:lstStyle/>
              <a:p>
                <a:r>
                  <a:rPr lang="ru-RU">
                    <a:noFill/>
                  </a:rPr>
                  <a:t> </a:t>
                </a:r>
              </a:p>
            </p:txBody>
          </p:sp>
        </mc:Fallback>
      </mc:AlternateContent>
      <p:sp>
        <p:nvSpPr>
          <p:cNvPr id="4" name="Slide Number Placeholder 3"/>
          <p:cNvSpPr>
            <a:spLocks noGrp="1"/>
          </p:cNvSpPr>
          <p:nvPr>
            <p:ph type="sldNum" sz="quarter" idx="10"/>
          </p:nvPr>
        </p:nvSpPr>
        <p:spPr/>
        <p:txBody>
          <a:bodyPr/>
          <a:lstStyle/>
          <a:p>
            <a:fld id="{420DAD91-3051-4DE1-8750-89CCA9F6920E}" type="slidenum">
              <a:rPr lang="en-GB" smtClean="0"/>
              <a:pPr/>
              <a:t>7</a:t>
            </a:fld>
            <a:endParaRPr lang="en-GB"/>
          </a:p>
        </p:txBody>
      </p:sp>
      <p:sp>
        <p:nvSpPr>
          <p:cNvPr id="5" name="Footer Placeholder 4"/>
          <p:cNvSpPr>
            <a:spLocks noGrp="1"/>
          </p:cNvSpPr>
          <p:nvPr>
            <p:ph type="ftr" sz="quarter" idx="11"/>
          </p:nvPr>
        </p:nvSpPr>
        <p:spPr/>
        <p:txBody>
          <a:body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sp>
        <p:nvSpPr>
          <p:cNvPr id="8" name="Content Placeholder 2"/>
          <p:cNvSpPr txBox="1">
            <a:spLocks/>
          </p:cNvSpPr>
          <p:nvPr/>
        </p:nvSpPr>
        <p:spPr bwMode="auto">
          <a:xfrm>
            <a:off x="6379029" y="1871969"/>
            <a:ext cx="2558144" cy="1720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lvl1pPr marL="298450" indent="-298450" algn="l" rtl="0" fontAlgn="base">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fontAlgn="base">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fontAlgn="base">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fontAlgn="base">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fontAlgn="base">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a:lstStyle>
          <a:p>
            <a:r>
              <a:rPr lang="en-US" sz="2000" dirty="0" smtClean="0"/>
              <a:t>Schematic of 2D plane wave imaging experiment.</a:t>
            </a:r>
            <a:endParaRPr lang="ru-RU" sz="2000" dirty="0"/>
          </a:p>
        </p:txBody>
      </p:sp>
    </p:spTree>
    <p:extLst>
      <p:ext uri="{BB962C8B-B14F-4D97-AF65-F5344CB8AC3E}">
        <p14:creationId xmlns:p14="http://schemas.microsoft.com/office/powerpoint/2010/main" val="719372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Plane Wave Imaging: Modeling</a:t>
            </a:r>
            <a:endParaRPr lang="ru-RU" dirty="0"/>
          </a:p>
        </p:txBody>
      </p:sp>
      <p:sp>
        <p:nvSpPr>
          <p:cNvPr id="3" name="Content Placeholder 2"/>
          <p:cNvSpPr>
            <a:spLocks noGrp="1"/>
          </p:cNvSpPr>
          <p:nvPr>
            <p:ph idx="1"/>
          </p:nvPr>
        </p:nvSpPr>
        <p:spPr>
          <a:xfrm>
            <a:off x="108857" y="1347789"/>
            <a:ext cx="8697686" cy="2157412"/>
          </a:xfrm>
        </p:spPr>
        <p:txBody>
          <a:bodyPr/>
          <a:lstStyle/>
          <a:p>
            <a:pPr marL="266700" indent="-266700" defTabSz="593725">
              <a:buClr>
                <a:schemeClr val="accent2"/>
              </a:buClr>
              <a:buSzPct val="90000"/>
            </a:pPr>
            <a:r>
              <a:rPr lang="en-US" dirty="0" smtClean="0"/>
              <a:t>Modeling steps:</a:t>
            </a:r>
            <a:endParaRPr lang="en-GB" sz="2000" dirty="0" smtClean="0">
              <a:solidFill>
                <a:schemeClr val="tx2"/>
              </a:solidFill>
            </a:endParaRPr>
          </a:p>
          <a:p>
            <a:pPr marL="527050" lvl="1" indent="-227013" defTabSz="593725"/>
            <a:r>
              <a:rPr lang="en-GB" sz="2000" dirty="0" smtClean="0"/>
              <a:t>Construct the sample transmission function </a:t>
            </a:r>
            <a:r>
              <a:rPr lang="en-US" sz="2000" dirty="0" smtClean="0"/>
              <a:t>from known properties and distribution of material</a:t>
            </a:r>
          </a:p>
          <a:p>
            <a:pPr marL="527050" lvl="1" indent="-227013" defTabSz="593725"/>
            <a:r>
              <a:rPr lang="en-US" sz="2000" dirty="0" smtClean="0"/>
              <a:t>Multiply the incident </a:t>
            </a:r>
            <a:r>
              <a:rPr lang="en-US" sz="2000" dirty="0" err="1" smtClean="0"/>
              <a:t>wavefunction</a:t>
            </a:r>
            <a:r>
              <a:rPr lang="en-US" sz="2000" dirty="0" smtClean="0"/>
              <a:t> </a:t>
            </a:r>
            <a:r>
              <a:rPr lang="en-US" sz="2000" dirty="0" smtClean="0"/>
              <a:t>by it and propagate the result to the detector plane (thin object)</a:t>
            </a:r>
          </a:p>
          <a:p>
            <a:pPr marL="527050" lvl="1" indent="-227013" defTabSz="593725"/>
            <a:r>
              <a:rPr lang="en-US" sz="2000" dirty="0" smtClean="0"/>
              <a:t>Calculate the diffracted intensity – far-field </a:t>
            </a:r>
            <a:r>
              <a:rPr lang="en-US" sz="2000" dirty="0" err="1" smtClean="0"/>
              <a:t>wavefunction</a:t>
            </a:r>
            <a:r>
              <a:rPr lang="en-US" sz="2000" dirty="0" smtClean="0"/>
              <a:t> </a:t>
            </a:r>
            <a:r>
              <a:rPr lang="en-US" sz="2000" dirty="0" smtClean="0"/>
              <a:t>squared</a:t>
            </a:r>
          </a:p>
        </p:txBody>
      </p:sp>
      <p:sp>
        <p:nvSpPr>
          <p:cNvPr id="4" name="Slide Number Placeholder 3"/>
          <p:cNvSpPr>
            <a:spLocks noGrp="1"/>
          </p:cNvSpPr>
          <p:nvPr>
            <p:ph type="sldNum" sz="quarter" idx="10"/>
          </p:nvPr>
        </p:nvSpPr>
        <p:spPr/>
        <p:txBody>
          <a:bodyPr/>
          <a:lstStyle/>
          <a:p>
            <a:fld id="{420DAD91-3051-4DE1-8750-89CCA9F6920E}" type="slidenum">
              <a:rPr lang="en-GB" smtClean="0"/>
              <a:pPr/>
              <a:t>8</a:t>
            </a:fld>
            <a:endParaRPr lang="en-GB"/>
          </a:p>
        </p:txBody>
      </p:sp>
      <p:sp>
        <p:nvSpPr>
          <p:cNvPr id="5" name="Footer Placeholder 4"/>
          <p:cNvSpPr>
            <a:spLocks noGrp="1"/>
          </p:cNvSpPr>
          <p:nvPr>
            <p:ph type="ftr" sz="quarter" idx="11"/>
          </p:nvPr>
        </p:nvSpPr>
        <p:spPr/>
        <p:txBody>
          <a:body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mc:AlternateContent xmlns:mc="http://schemas.openxmlformats.org/markup-compatibility/2006" xmlns:a14="http://schemas.microsoft.com/office/drawing/2010/main">
        <mc:Choice Requires="a14">
          <p:sp>
            <p:nvSpPr>
              <p:cNvPr id="8" name="Content Placeholder 2"/>
              <p:cNvSpPr txBox="1">
                <a:spLocks/>
              </p:cNvSpPr>
              <p:nvPr/>
            </p:nvSpPr>
            <p:spPr bwMode="auto">
              <a:xfrm>
                <a:off x="-161140" y="3639710"/>
                <a:ext cx="3677226" cy="2873474"/>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lvl1pPr marL="298450" indent="-298450" algn="l" rtl="0" fontAlgn="base">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fontAlgn="base">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fontAlgn="base">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fontAlgn="base">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fontAlgn="base">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a:lstStyle>
              <a:p>
                <a:r>
                  <a:rPr lang="en-US" sz="1800" dirty="0" smtClean="0"/>
                  <a:t>Sample model:</a:t>
                </a:r>
              </a:p>
              <a:p>
                <a:pPr marL="0" indent="0">
                  <a:buNone/>
                </a:pPr>
                <a:r>
                  <a:rPr lang="en-US" sz="1800" dirty="0" smtClean="0"/>
                  <a:t>Left: simulated ESW intensity for simplified cell nucleus model, 1µm protein sphere with 0.2 µm</a:t>
                </a:r>
                <a:r>
                  <a:rPr lang="en-US" sz="1800" dirty="0"/>
                  <a:t> </a:t>
                </a:r>
                <a:r>
                  <a:rPr lang="en-US" sz="1800" dirty="0" smtClean="0"/>
                  <a:t>selenium inclusion. Pixel size 24 nm. </a:t>
                </a:r>
                <a14:m>
                  <m:oMath xmlns:m="http://schemas.openxmlformats.org/officeDocument/2006/math">
                    <m:r>
                      <a:rPr lang="en-US" sz="1800" i="1">
                        <a:latin typeface="Cambria Math"/>
                      </a:rPr>
                      <m:t>𝜆</m:t>
                    </m:r>
                    <m:r>
                      <a:rPr lang="en-US" sz="1800" i="1">
                        <a:latin typeface="Cambria Math"/>
                      </a:rPr>
                      <m:t>=7 </m:t>
                    </m:r>
                    <m:r>
                      <a:rPr lang="en-US" sz="1800" i="1">
                        <a:latin typeface="Cambria Math"/>
                      </a:rPr>
                      <m:t>𝐴</m:t>
                    </m:r>
                    <m:r>
                      <a:rPr lang="en-US" sz="1800" b="0" i="0" smtClean="0">
                        <a:latin typeface="Cambria Math"/>
                      </a:rPr>
                      <m:t>.</m:t>
                    </m:r>
                  </m:oMath>
                </a14:m>
                <a:endParaRPr lang="en-US" sz="1800" dirty="0" smtClean="0"/>
              </a:p>
              <a:p>
                <a:pPr marL="0" indent="0">
                  <a:buNone/>
                </a:pPr>
                <a:r>
                  <a:rPr lang="en-US" sz="1800" dirty="0" smtClean="0"/>
                  <a:t>Right: far-field diffraction pattern, with central stop and </a:t>
                </a:r>
                <a:r>
                  <a:rPr lang="en-US" sz="1800" dirty="0" err="1"/>
                  <a:t>P</a:t>
                </a:r>
                <a:r>
                  <a:rPr lang="en-US" sz="1800" dirty="0" err="1" smtClean="0"/>
                  <a:t>oissonian</a:t>
                </a:r>
                <a:r>
                  <a:rPr lang="en-US" sz="1800" dirty="0" smtClean="0"/>
                  <a:t> noise simulated. </a:t>
                </a:r>
                <a14:m>
                  <m:oMath xmlns:m="http://schemas.openxmlformats.org/officeDocument/2006/math">
                    <m:sSub>
                      <m:sSubPr>
                        <m:ctrlPr>
                          <a:rPr lang="ru-RU" sz="1800" i="1">
                            <a:latin typeface="Cambria Math"/>
                          </a:rPr>
                        </m:ctrlPr>
                      </m:sSubPr>
                      <m:e>
                        <m:r>
                          <a:rPr lang="en-US" sz="1800" i="1">
                            <a:latin typeface="Cambria Math"/>
                          </a:rPr>
                          <m:t>𝑧</m:t>
                        </m:r>
                      </m:e>
                      <m:sub>
                        <m:r>
                          <a:rPr lang="en-US" sz="1800" i="1">
                            <a:latin typeface="Cambria Math"/>
                          </a:rPr>
                          <m:t>12</m:t>
                        </m:r>
                      </m:sub>
                    </m:sSub>
                    <m:r>
                      <a:rPr lang="en-US" sz="1800" b="0" i="1" smtClean="0">
                        <a:latin typeface="Cambria Math"/>
                      </a:rPr>
                      <m:t>=70 </m:t>
                    </m:r>
                    <m:r>
                      <a:rPr lang="en-US" sz="1800" b="0" i="1" smtClean="0">
                        <a:latin typeface="Cambria Math"/>
                      </a:rPr>
                      <m:t>𝑐𝑚</m:t>
                    </m:r>
                    <m:r>
                      <a:rPr lang="en-US" sz="1800" b="0" i="1" smtClean="0">
                        <a:latin typeface="Cambria Math"/>
                      </a:rPr>
                      <m:t>.</m:t>
                    </m:r>
                  </m:oMath>
                </a14:m>
                <a:endParaRPr lang="ru-RU" sz="1800" dirty="0"/>
              </a:p>
            </p:txBody>
          </p:sp>
        </mc:Choice>
        <mc:Fallback xmlns="">
          <p:sp>
            <p:nvSpPr>
              <p:cNvPr id="8" name="Content Placeholder 2"/>
              <p:cNvSpPr txBox="1">
                <a:spLocks noRot="1" noChangeAspect="1" noMove="1" noResize="1" noEditPoints="1" noAdjustHandles="1" noChangeArrowheads="1" noChangeShapeType="1" noTextEdit="1"/>
              </p:cNvSpPr>
              <p:nvPr/>
            </p:nvSpPr>
            <p:spPr bwMode="auto">
              <a:xfrm>
                <a:off x="-161140" y="3639710"/>
                <a:ext cx="3677226" cy="2873474"/>
              </a:xfrm>
              <a:prstGeom prst="rect">
                <a:avLst/>
              </a:prstGeom>
              <a:blipFill rotWithShape="1">
                <a:blip r:embed="rId2"/>
                <a:stretch>
                  <a:fillRect t="-2548" r="-2653"/>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ru-RU">
                    <a:noFill/>
                  </a:rPr>
                  <a:t> </a:t>
                </a:r>
              </a:p>
            </p:txBody>
          </p:sp>
        </mc:Fallback>
      </mc:AlternateContent>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3915" y="3639710"/>
            <a:ext cx="2856255" cy="2676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7976" y="3639710"/>
            <a:ext cx="2846110" cy="267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024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Plane Wave Imaging: Reconstruction</a:t>
            </a:r>
            <a:endParaRPr lang="ru-RU" dirty="0"/>
          </a:p>
        </p:txBody>
      </p:sp>
      <p:sp>
        <p:nvSpPr>
          <p:cNvPr id="3" name="Content Placeholder 2"/>
          <p:cNvSpPr>
            <a:spLocks noGrp="1"/>
          </p:cNvSpPr>
          <p:nvPr>
            <p:ph idx="1"/>
          </p:nvPr>
        </p:nvSpPr>
        <p:spPr>
          <a:xfrm>
            <a:off x="117475" y="1086531"/>
            <a:ext cx="8514896" cy="959983"/>
          </a:xfrm>
        </p:spPr>
        <p:txBody>
          <a:bodyPr/>
          <a:lstStyle/>
          <a:p>
            <a:r>
              <a:rPr lang="en-US" sz="2000" dirty="0" smtClean="0"/>
              <a:t>Diffracted intensities are insufficient to calculate ESW. But with some information about the sample one can use iterative algorithms for reconstruction.</a:t>
            </a:r>
          </a:p>
        </p:txBody>
      </p:sp>
      <p:sp>
        <p:nvSpPr>
          <p:cNvPr id="4" name="Slide Number Placeholder 3"/>
          <p:cNvSpPr>
            <a:spLocks noGrp="1"/>
          </p:cNvSpPr>
          <p:nvPr>
            <p:ph type="sldNum" sz="quarter" idx="10"/>
          </p:nvPr>
        </p:nvSpPr>
        <p:spPr/>
        <p:txBody>
          <a:bodyPr/>
          <a:lstStyle/>
          <a:p>
            <a:fld id="{420DAD91-3051-4DE1-8750-89CCA9F6920E}" type="slidenum">
              <a:rPr lang="en-GB" smtClean="0"/>
              <a:pPr/>
              <a:t>9</a:t>
            </a:fld>
            <a:endParaRPr lang="en-GB"/>
          </a:p>
        </p:txBody>
      </p:sp>
      <p:sp>
        <p:nvSpPr>
          <p:cNvPr id="5" name="Footer Placeholder 4"/>
          <p:cNvSpPr>
            <a:spLocks noGrp="1"/>
          </p:cNvSpPr>
          <p:nvPr>
            <p:ph type="ftr" sz="quarter" idx="11"/>
          </p:nvPr>
        </p:nvSpPr>
        <p:spPr/>
        <p:txBody>
          <a:bodyPr/>
          <a:lstStyle/>
          <a:p>
            <a:r>
              <a:rPr lang="en-GB" dirty="0" smtClean="0"/>
              <a:t>7 September 2011, DESY Summer Student Session</a:t>
            </a:r>
          </a:p>
          <a:p>
            <a:r>
              <a:rPr lang="en-GB" dirty="0" smtClean="0"/>
              <a:t>Oleg </a:t>
            </a:r>
            <a:r>
              <a:rPr lang="en-GB" dirty="0" err="1" smtClean="0"/>
              <a:t>Gorobtsov</a:t>
            </a:r>
            <a:r>
              <a:rPr lang="en-GB" dirty="0" smtClean="0"/>
              <a:t>, MIPT, Russia</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21" y="2080533"/>
            <a:ext cx="367665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Content Placeholder 2"/>
              <p:cNvSpPr txBox="1">
                <a:spLocks/>
              </p:cNvSpPr>
              <p:nvPr/>
            </p:nvSpPr>
            <p:spPr bwMode="auto">
              <a:xfrm>
                <a:off x="3907971" y="2080533"/>
                <a:ext cx="4876799" cy="253365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lvl1pPr marL="298450" indent="-298450" algn="l" rtl="0" fontAlgn="base">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fontAlgn="base">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fontAlgn="base">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fontAlgn="base">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fontAlgn="base">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a:lstStyle>
              <a:p>
                <a:pPr marL="266700" indent="-266700" defTabSz="593725">
                  <a:buClr>
                    <a:schemeClr val="accent2"/>
                  </a:buClr>
                  <a:buSzPct val="90000"/>
                </a:pPr>
                <a:r>
                  <a:rPr lang="en-US" sz="2000" dirty="0" smtClean="0"/>
                  <a:t>Block diagram for such an algorithm:</a:t>
                </a:r>
                <a:endParaRPr lang="en-GB" sz="2000" dirty="0"/>
              </a:p>
              <a:p>
                <a:pPr marL="527050" lvl="1" indent="-227013" defTabSz="593725"/>
                <a:r>
                  <a:rPr lang="en-US" sz="2000" dirty="0" smtClean="0"/>
                  <a:t>Reciprocal space constraint:</a:t>
                </a:r>
              </a:p>
              <a:p>
                <a:pPr marL="300037" lvl="1" indent="0" defTabSz="593725">
                  <a:buNone/>
                </a:pPr>
                <a14:m>
                  <m:oMathPara xmlns:m="http://schemas.openxmlformats.org/officeDocument/2006/math">
                    <m:oMathParaPr>
                      <m:jc m:val="centerGroup"/>
                    </m:oMathParaPr>
                    <m:oMath xmlns:m="http://schemas.openxmlformats.org/officeDocument/2006/math">
                      <m:d>
                        <m:dPr>
                          <m:begChr m:val="|"/>
                          <m:endChr m:val="|"/>
                          <m:ctrlPr>
                            <a:rPr lang="ru-RU" sz="2000" i="1">
                              <a:latin typeface="Cambria Math"/>
                            </a:rPr>
                          </m:ctrlPr>
                        </m:dPr>
                        <m:e>
                          <m:sSub>
                            <m:sSubPr>
                              <m:ctrlPr>
                                <a:rPr lang="ru-RU" sz="2000" i="1">
                                  <a:latin typeface="Cambria Math"/>
                                </a:rPr>
                              </m:ctrlPr>
                            </m:sSubPr>
                            <m:e>
                              <m:r>
                                <m:rPr>
                                  <m:sty m:val="p"/>
                                </m:rPr>
                                <a:rPr lang="en-US" sz="2000">
                                  <a:latin typeface="Cambria Math"/>
                                </a:rPr>
                                <m:t>Ψ</m:t>
                              </m:r>
                            </m:e>
                            <m:sub>
                              <m:r>
                                <a:rPr lang="en-US" sz="2000" i="1">
                                  <a:latin typeface="Cambria Math"/>
                                </a:rPr>
                                <m:t>𝑛</m:t>
                              </m:r>
                            </m:sub>
                          </m:sSub>
                          <m:r>
                            <a:rPr lang="en-US" sz="2000" i="1">
                              <a:latin typeface="Cambria Math"/>
                            </a:rPr>
                            <m:t>(</m:t>
                          </m:r>
                          <m:sSub>
                            <m:sSubPr>
                              <m:ctrlPr>
                                <a:rPr lang="ru-RU" sz="2000" i="1">
                                  <a:latin typeface="Cambria Math"/>
                                </a:rPr>
                              </m:ctrlPr>
                            </m:sSubPr>
                            <m:e>
                              <m:r>
                                <a:rPr lang="en-US" sz="2000" i="1">
                                  <a:latin typeface="Cambria Math"/>
                                </a:rPr>
                                <m:t>𝑧</m:t>
                              </m:r>
                            </m:e>
                            <m:sub>
                              <m:r>
                                <a:rPr lang="en-US" sz="2000" i="1">
                                  <a:latin typeface="Cambria Math"/>
                                </a:rPr>
                                <m:t>12</m:t>
                              </m:r>
                            </m:sub>
                          </m:sSub>
                          <m:r>
                            <a:rPr lang="en-US" sz="2000" i="1">
                              <a:latin typeface="Cambria Math"/>
                            </a:rPr>
                            <m:t>)</m:t>
                          </m:r>
                        </m:e>
                      </m:d>
                      <m:r>
                        <a:rPr lang="en-US" sz="2000" i="1">
                          <a:latin typeface="Cambria Math"/>
                        </a:rPr>
                        <m:t>→</m:t>
                      </m:r>
                      <m:rad>
                        <m:radPr>
                          <m:degHide m:val="on"/>
                          <m:ctrlPr>
                            <a:rPr lang="ru-RU" sz="2000" i="1">
                              <a:latin typeface="Cambria Math"/>
                            </a:rPr>
                          </m:ctrlPr>
                        </m:radPr>
                        <m:deg/>
                        <m:e>
                          <m:sSub>
                            <m:sSubPr>
                              <m:ctrlPr>
                                <a:rPr lang="ru-RU" sz="2000" i="1">
                                  <a:latin typeface="Cambria Math"/>
                                </a:rPr>
                              </m:ctrlPr>
                            </m:sSubPr>
                            <m:e>
                              <m:r>
                                <a:rPr lang="en-US" sz="2000" i="1">
                                  <a:latin typeface="Cambria Math"/>
                                </a:rPr>
                                <m:t>𝐼</m:t>
                              </m:r>
                            </m:e>
                            <m:sub>
                              <m:r>
                                <a:rPr lang="en-US" sz="2000" i="1">
                                  <a:latin typeface="Cambria Math"/>
                                </a:rPr>
                                <m:t>𝑚𝑒𝑎𝑠𝑢𝑟𝑒𝑑</m:t>
                              </m:r>
                            </m:sub>
                          </m:sSub>
                        </m:e>
                      </m:rad>
                    </m:oMath>
                  </m:oMathPara>
                </a14:m>
                <a:endParaRPr lang="en-US" sz="2000" dirty="0" smtClean="0"/>
              </a:p>
              <a:p>
                <a:pPr marL="527050" lvl="1" indent="-227013" defTabSz="593725"/>
                <a:r>
                  <a:rPr lang="en-US" sz="2000" dirty="0" smtClean="0"/>
                  <a:t>Real space constraints:</a:t>
                </a:r>
                <a:endParaRPr lang="en-GB" sz="2000" dirty="0"/>
              </a:p>
              <a:p>
                <a:pPr marL="773113" lvl="2" indent="-244475" defTabSz="593725"/>
                <a:r>
                  <a:rPr lang="en-US" sz="2000" dirty="0"/>
                  <a:t>f</a:t>
                </a:r>
                <a:r>
                  <a:rPr lang="en-US" sz="2000" dirty="0" smtClean="0"/>
                  <a:t>inite support of the sample</a:t>
                </a:r>
              </a:p>
              <a:p>
                <a:pPr marL="773113" lvl="2" indent="-244475" defTabSz="593725"/>
                <a:r>
                  <a:rPr lang="en-US" sz="2000" dirty="0" smtClean="0"/>
                  <a:t>positivity (if applicable)</a:t>
                </a:r>
              </a:p>
              <a:p>
                <a:pPr marL="773113" lvl="2" indent="-244475" defTabSz="593725"/>
                <a:r>
                  <a:rPr lang="en-US" sz="2000" dirty="0" smtClean="0"/>
                  <a:t>…</a:t>
                </a:r>
              </a:p>
              <a:p>
                <a:pPr marL="72000" lvl="2" indent="0" defTabSz="593725">
                  <a:buNone/>
                </a:pPr>
                <a:endParaRPr lang="en-GB" sz="2000" dirty="0" smtClean="0"/>
              </a:p>
              <a:p>
                <a:pPr marL="527050" lvl="1" indent="-227013" defTabSz="593725"/>
                <a:endParaRPr lang="en-US" sz="2000" dirty="0" smtClean="0"/>
              </a:p>
              <a:p>
                <a:endParaRPr lang="en-US" sz="2000" dirty="0" smtClean="0"/>
              </a:p>
            </p:txBody>
          </p:sp>
        </mc:Choice>
        <mc:Fallback xmlns="">
          <p:sp>
            <p:nvSpPr>
              <p:cNvPr id="8" name="Content Placeholder 2"/>
              <p:cNvSpPr txBox="1">
                <a:spLocks noRot="1" noChangeAspect="1" noMove="1" noResize="1" noEditPoints="1" noAdjustHandles="1" noChangeArrowheads="1" noChangeShapeType="1" noTextEdit="1"/>
              </p:cNvSpPr>
              <p:nvPr/>
            </p:nvSpPr>
            <p:spPr bwMode="auto">
              <a:xfrm>
                <a:off x="3907971" y="2080533"/>
                <a:ext cx="4876799" cy="2533650"/>
              </a:xfrm>
              <a:prstGeom prst="rect">
                <a:avLst/>
              </a:prstGeom>
              <a:blipFill rotWithShape="1">
                <a:blip r:embed="rId3"/>
                <a:stretch>
                  <a:fillRect t="-2644" r="-625" b="-48317"/>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ru-RU">
                    <a:noFill/>
                  </a:rPr>
                  <a:t> </a:t>
                </a:r>
              </a:p>
            </p:txBody>
          </p:sp>
        </mc:Fallback>
      </mc:AlternateContent>
      <p:sp>
        <p:nvSpPr>
          <p:cNvPr id="10" name="Content Placeholder 2"/>
          <p:cNvSpPr txBox="1">
            <a:spLocks/>
          </p:cNvSpPr>
          <p:nvPr/>
        </p:nvSpPr>
        <p:spPr bwMode="auto">
          <a:xfrm>
            <a:off x="87085" y="4516212"/>
            <a:ext cx="4267200" cy="53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lvl1pPr marL="298450" indent="-298450" algn="l" rtl="0" fontAlgn="base">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fontAlgn="base">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fontAlgn="base">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fontAlgn="base">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fontAlgn="base">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a:lstStyle>
          <a:p>
            <a:pPr marL="0" lvl="2" indent="0" defTabSz="593725">
              <a:buNone/>
            </a:pPr>
            <a:r>
              <a:rPr lang="en-US" sz="1400" dirty="0" smtClean="0"/>
              <a:t>Modified figure from Mancuso, A. P, et al. 2010 Journal of Biotechnology, 149 229-237</a:t>
            </a:r>
            <a:endParaRPr lang="en-GB" sz="1400" dirty="0" smtClean="0"/>
          </a:p>
          <a:p>
            <a:pPr marL="72000" lvl="2" indent="0" defTabSz="593725">
              <a:buNone/>
            </a:pPr>
            <a:endParaRPr lang="en-GB" sz="2000" dirty="0" smtClean="0"/>
          </a:p>
          <a:p>
            <a:pPr marL="527050" lvl="1" indent="-227013" defTabSz="593725"/>
            <a:endParaRPr lang="en-US" sz="2000" dirty="0" smtClean="0"/>
          </a:p>
          <a:p>
            <a:pPr marL="0" indent="0">
              <a:buNone/>
            </a:pPr>
            <a:endParaRPr lang="en-US" sz="2000" dirty="0" smtClean="0"/>
          </a:p>
        </p:txBody>
      </p:sp>
      <p:sp>
        <p:nvSpPr>
          <p:cNvPr id="11" name="Content Placeholder 2"/>
          <p:cNvSpPr txBox="1">
            <a:spLocks/>
          </p:cNvSpPr>
          <p:nvPr/>
        </p:nvSpPr>
        <p:spPr bwMode="auto">
          <a:xfrm>
            <a:off x="87083" y="5090432"/>
            <a:ext cx="8948059" cy="972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lvl1pPr marL="298450" indent="-298450" algn="l" rtl="0" fontAlgn="base">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fontAlgn="base">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fontAlgn="base">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fontAlgn="base">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fontAlgn="base">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a:lstStyle>
          <a:p>
            <a:r>
              <a:rPr lang="en-US" sz="2000" dirty="0" smtClean="0"/>
              <a:t>Algorithms vary in the way these constraints are implemented. For example, Error-Reduction algorithm is just direct implementation, e. g. amplitude of the wave outside the support is just set to zero, etc</a:t>
            </a:r>
            <a:r>
              <a:rPr lang="en-US" sz="2000" dirty="0"/>
              <a:t>.</a:t>
            </a:r>
            <a:endParaRPr lang="en-US" sz="2000" dirty="0" smtClean="0"/>
          </a:p>
        </p:txBody>
      </p:sp>
    </p:spTree>
    <p:extLst>
      <p:ext uri="{BB962C8B-B14F-4D97-AF65-F5344CB8AC3E}">
        <p14:creationId xmlns:p14="http://schemas.microsoft.com/office/powerpoint/2010/main" val="3959388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Y European XFEL">
  <a:themeElements>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fontScheme name="DESY European XF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3082</TotalTime>
  <Words>1762</Words>
  <Application>Microsoft Office PowerPoint</Application>
  <PresentationFormat>On-screen Show (4:3)</PresentationFormat>
  <Paragraphs>176</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DESY European XFEL</vt:lpstr>
      <vt:lpstr>Coherent X-Ray Diffractive Imaging: Modeling and Reconstruction</vt:lpstr>
      <vt:lpstr>CXDI: What is it used for?</vt:lpstr>
      <vt:lpstr>CXDI in Short</vt:lpstr>
      <vt:lpstr>CXDI: Capabilities</vt:lpstr>
      <vt:lpstr>CXDI: Why FELs?</vt:lpstr>
      <vt:lpstr>Reproducible and Non-Reproducible Samples</vt:lpstr>
      <vt:lpstr>2D Plane Wave Imaging: Scheme</vt:lpstr>
      <vt:lpstr>2D Plane Wave Imaging: Modeling</vt:lpstr>
      <vt:lpstr>2D Plane Wave Imaging: Reconstruction</vt:lpstr>
      <vt:lpstr>2D Plane Wave Imaging: Reconstruction</vt:lpstr>
      <vt:lpstr>Tomography: Filtered Backprojection</vt:lpstr>
      <vt:lpstr>3D CXDI</vt:lpstr>
      <vt:lpstr>Conclusion and Future Work</vt:lpstr>
      <vt:lpstr>Acknowledgements</vt:lpstr>
      <vt:lpstr>2D Fresnel Imaging: Scheme</vt:lpstr>
      <vt:lpstr>2D Fresnel Imaging: Difference in Methods</vt:lpstr>
    </vt:vector>
  </TitlesOfParts>
  <Company>xxx xxx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Oleg Gorobtsov</dc:creator>
  <cp:lastModifiedBy>Олег</cp:lastModifiedBy>
  <cp:revision>326</cp:revision>
  <cp:lastPrinted>2008-09-01T15:04:16Z</cp:lastPrinted>
  <dcterms:created xsi:type="dcterms:W3CDTF">2008-08-31T12:56:32Z</dcterms:created>
  <dcterms:modified xsi:type="dcterms:W3CDTF">2011-09-06T21:23:39Z</dcterms:modified>
</cp:coreProperties>
</file>