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305" r:id="rId3"/>
    <p:sldId id="325" r:id="rId4"/>
    <p:sldId id="315" r:id="rId5"/>
    <p:sldId id="308" r:id="rId6"/>
    <p:sldId id="317" r:id="rId7"/>
    <p:sldId id="319" r:id="rId8"/>
    <p:sldId id="323" r:id="rId9"/>
    <p:sldId id="320" r:id="rId10"/>
    <p:sldId id="321" r:id="rId11"/>
    <p:sldId id="322" r:id="rId12"/>
    <p:sldId id="309" r:id="rId13"/>
    <p:sldId id="318" r:id="rId14"/>
    <p:sldId id="326" r:id="rId15"/>
    <p:sldId id="327" r:id="rId16"/>
    <p:sldId id="328" r:id="rId17"/>
    <p:sldId id="330" r:id="rId18"/>
    <p:sldId id="331" r:id="rId19"/>
    <p:sldId id="337" r:id="rId20"/>
    <p:sldId id="335" r:id="rId21"/>
    <p:sldId id="332" r:id="rId22"/>
    <p:sldId id="333" r:id="rId23"/>
    <p:sldId id="336" r:id="rId24"/>
    <p:sldId id="334" r:id="rId25"/>
    <p:sldId id="304" r:id="rId2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99"/>
    <a:srgbClr val="6600CC"/>
    <a:srgbClr val="9933FF"/>
    <a:srgbClr val="0033CC"/>
    <a:srgbClr val="003300"/>
    <a:srgbClr val="006600"/>
    <a:srgbClr val="9C9E9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385" autoAdjust="0"/>
  </p:normalViewPr>
  <p:slideViewPr>
    <p:cSldViewPr snapToGrid="0">
      <p:cViewPr>
        <p:scale>
          <a:sx n="80" d="100"/>
          <a:sy n="80" d="100"/>
        </p:scale>
        <p:origin x="-468" y="-24"/>
      </p:cViewPr>
      <p:guideLst>
        <p:guide orient="horz" pos="3816"/>
        <p:guide orient="horz" pos="168"/>
        <p:guide orient="horz" pos="573"/>
        <p:guide orient="horz" pos="2672"/>
        <p:guide orient="horz" pos="1181"/>
        <p:guide pos="5574"/>
        <p:guide pos="1543"/>
        <p:guide pos="4178"/>
        <p:guide pos="2951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pPr>
              <a:defRPr/>
            </a:pPr>
            <a:fld id="{F0C67D61-F2DD-4061-A92B-CA63093C1DE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5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 flipV="1">
            <a:off x="301625" y="1135063"/>
            <a:ext cx="3587750" cy="666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accent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solidFill>
                <a:srgbClr val="33CCCC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 flipV="1">
            <a:off x="3859213" y="1133475"/>
            <a:ext cx="3587750" cy="666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accent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solidFill>
                <a:srgbClr val="33CCCC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92100" y="319088"/>
            <a:ext cx="7140575" cy="544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endParaRPr lang="en-US" sz="44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42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80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3850" y="179388"/>
            <a:ext cx="2128838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79388"/>
            <a:ext cx="6238875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34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93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917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5885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5885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2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7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7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82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43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5885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79388"/>
            <a:ext cx="7140575" cy="544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687514" y="6381750"/>
            <a:ext cx="7142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 Kerstin Borras </a:t>
            </a:r>
            <a:r>
              <a:rPr lang="en-GB" sz="900" dirty="0">
                <a:solidFill>
                  <a:schemeClr val="bg2"/>
                </a:solidFill>
              </a:rPr>
              <a:t> | </a:t>
            </a:r>
            <a:r>
              <a:rPr lang="en-GB" sz="900" baseline="0" dirty="0" smtClean="0">
                <a:solidFill>
                  <a:schemeClr val="bg2"/>
                </a:solidFill>
              </a:rPr>
              <a:t>Lessons Learned  in </a:t>
            </a:r>
            <a:r>
              <a:rPr lang="en-GB" sz="900" baseline="0" dirty="0" err="1" smtClean="0">
                <a:solidFill>
                  <a:schemeClr val="bg2"/>
                </a:solidFill>
              </a:rPr>
              <a:t>Calorimetry</a:t>
            </a:r>
            <a:r>
              <a:rPr lang="en-GB" sz="900" baseline="0" dirty="0" smtClean="0">
                <a:solidFill>
                  <a:schemeClr val="bg2"/>
                </a:solidFill>
              </a:rPr>
              <a:t> at CMS  5</a:t>
            </a:r>
            <a:r>
              <a:rPr lang="en-GB" sz="900" baseline="30000" dirty="0" smtClean="0">
                <a:solidFill>
                  <a:schemeClr val="bg2"/>
                </a:solidFill>
              </a:rPr>
              <a:t>th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err="1" smtClean="0">
                <a:solidFill>
                  <a:schemeClr val="bg2"/>
                </a:solidFill>
              </a:rPr>
              <a:t>Terascale</a:t>
            </a:r>
            <a:r>
              <a:rPr lang="en-GB" sz="900" baseline="0" dirty="0" smtClean="0">
                <a:solidFill>
                  <a:schemeClr val="bg2"/>
                </a:solidFill>
              </a:rPr>
              <a:t> Alliance Detector Workshop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16th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March 2012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76FD3A8D-68B4-4ED6-8150-111892456D8A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29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7497763" y="28575"/>
            <a:ext cx="90963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3" descr="CMS-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39700"/>
            <a:ext cx="693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28" name="Rectangle 20"/>
          <p:cNvSpPr>
            <a:spLocks noChangeArrowheads="1"/>
          </p:cNvSpPr>
          <p:nvPr userDrawn="1"/>
        </p:nvSpPr>
        <p:spPr bwMode="auto">
          <a:xfrm flipV="1">
            <a:off x="301625" y="800100"/>
            <a:ext cx="3587750" cy="666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accent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solidFill>
                <a:srgbClr val="33CCCC"/>
              </a:solidFill>
            </a:endParaRPr>
          </a:p>
        </p:txBody>
      </p:sp>
      <p:sp>
        <p:nvSpPr>
          <p:cNvPr id="401429" name="Rectangle 21"/>
          <p:cNvSpPr>
            <a:spLocks noChangeArrowheads="1"/>
          </p:cNvSpPr>
          <p:nvPr userDrawn="1"/>
        </p:nvSpPr>
        <p:spPr bwMode="auto">
          <a:xfrm flipV="1">
            <a:off x="3859213" y="800100"/>
            <a:ext cx="3587750" cy="666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accent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solidFill>
                <a:srgbClr val="33CCCC"/>
              </a:solidFill>
            </a:endParaRPr>
          </a:p>
        </p:txBody>
      </p:sp>
      <p:sp>
        <p:nvSpPr>
          <p:cNvPr id="401430" name="Rectangle 22"/>
          <p:cNvSpPr>
            <a:spLocks noChangeArrowheads="1"/>
          </p:cNvSpPr>
          <p:nvPr userDrawn="1"/>
        </p:nvSpPr>
        <p:spPr bwMode="auto">
          <a:xfrm flipV="1">
            <a:off x="1687513" y="6438900"/>
            <a:ext cx="3587750" cy="4286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accent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solidFill>
                <a:srgbClr val="33CCCC"/>
              </a:solidFill>
            </a:endParaRPr>
          </a:p>
        </p:txBody>
      </p:sp>
      <p:sp>
        <p:nvSpPr>
          <p:cNvPr id="401431" name="Rectangle 23"/>
          <p:cNvSpPr>
            <a:spLocks noChangeArrowheads="1"/>
          </p:cNvSpPr>
          <p:nvPr userDrawn="1"/>
        </p:nvSpPr>
        <p:spPr bwMode="auto">
          <a:xfrm flipV="1">
            <a:off x="5245100" y="6438900"/>
            <a:ext cx="3587750" cy="4286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accent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solidFill>
                <a:srgbClr val="33CC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99FF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000099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Arial" charset="0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r>
              <a:rPr lang="en-US" dirty="0" smtClean="0"/>
              <a:t>Performance of the CMS Calorimeters in the past                              LHC running.</a:t>
            </a:r>
          </a:p>
        </p:txBody>
      </p:sp>
      <p:sp>
        <p:nvSpPr>
          <p:cNvPr id="3075" name="Text Box 35"/>
          <p:cNvSpPr txBox="1">
            <a:spLocks noChangeArrowheads="1"/>
          </p:cNvSpPr>
          <p:nvPr/>
        </p:nvSpPr>
        <p:spPr bwMode="auto">
          <a:xfrm>
            <a:off x="3583459" y="4356100"/>
            <a:ext cx="5228754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>
                <a:solidFill>
                  <a:srgbClr val="0066FF"/>
                </a:solidFill>
                <a:latin typeface="Verdana" pitchFamily="34" charset="0"/>
              </a:rPr>
              <a:t>Kerstin Borras</a:t>
            </a:r>
          </a:p>
          <a:p>
            <a:r>
              <a:rPr lang="de-DE" b="1" dirty="0" smtClean="0">
                <a:solidFill>
                  <a:schemeClr val="bg2"/>
                </a:solidFill>
                <a:latin typeface="Verdana" pitchFamily="34" charset="0"/>
              </a:rPr>
              <a:t>5th </a:t>
            </a:r>
            <a:r>
              <a:rPr lang="de-DE" b="1" dirty="0" err="1" smtClean="0">
                <a:solidFill>
                  <a:schemeClr val="bg2"/>
                </a:solidFill>
                <a:latin typeface="Verdana" pitchFamily="34" charset="0"/>
              </a:rPr>
              <a:t>Terascale</a:t>
            </a:r>
            <a:r>
              <a:rPr lang="de-DE" b="1" dirty="0" smtClean="0">
                <a:solidFill>
                  <a:schemeClr val="bg2"/>
                </a:solidFill>
                <a:latin typeface="Verdana" pitchFamily="34" charset="0"/>
              </a:rPr>
              <a:t> Alliance </a:t>
            </a:r>
            <a:r>
              <a:rPr lang="de-DE" b="1" dirty="0" err="1" smtClean="0">
                <a:solidFill>
                  <a:schemeClr val="bg2"/>
                </a:solidFill>
                <a:latin typeface="Verdana" pitchFamily="34" charset="0"/>
              </a:rPr>
              <a:t>Detector</a:t>
            </a:r>
            <a:r>
              <a:rPr lang="de-DE" b="1" dirty="0" smtClean="0">
                <a:solidFill>
                  <a:schemeClr val="bg2"/>
                </a:solidFill>
                <a:latin typeface="Verdana" pitchFamily="34" charset="0"/>
              </a:rPr>
              <a:t> Workshop</a:t>
            </a:r>
            <a:endParaRPr lang="de-DE" b="1" dirty="0">
              <a:solidFill>
                <a:schemeClr val="bg2"/>
              </a:solidFill>
              <a:latin typeface="Verdana" pitchFamily="34" charset="0"/>
            </a:endParaRPr>
          </a:p>
          <a:p>
            <a:r>
              <a:rPr lang="de-DE" b="1" dirty="0" smtClean="0">
                <a:solidFill>
                  <a:schemeClr val="bg2"/>
                </a:solidFill>
                <a:latin typeface="Verdana" pitchFamily="34" charset="0"/>
              </a:rPr>
              <a:t>16th March 2012</a:t>
            </a:r>
            <a:endParaRPr lang="en-GB" b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076" name="Rectangle 37"/>
          <p:cNvSpPr>
            <a:spLocks noGrp="1" noChangeArrowheads="1"/>
          </p:cNvSpPr>
          <p:nvPr>
            <p:ph type="ctrTitle" idx="4294967295"/>
          </p:nvPr>
        </p:nvSpPr>
        <p:spPr>
          <a:xfrm>
            <a:off x="203200" y="492125"/>
            <a:ext cx="8085777" cy="9017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hlink"/>
                </a:solidFill>
              </a:rPr>
              <a:t>Lessons learned in </a:t>
            </a:r>
            <a:r>
              <a:rPr lang="en-US" dirty="0" err="1" smtClean="0">
                <a:solidFill>
                  <a:schemeClr val="hlink"/>
                </a:solidFill>
              </a:rPr>
              <a:t>Calorimetry</a:t>
            </a:r>
            <a:r>
              <a:rPr lang="en-US" dirty="0" smtClean="0">
                <a:solidFill>
                  <a:schemeClr val="hlink"/>
                </a:solidFill>
              </a:rPr>
              <a:t> at </a:t>
            </a:r>
            <a:r>
              <a:rPr lang="en-US" dirty="0" smtClean="0">
                <a:solidFill>
                  <a:schemeClr val="hlink"/>
                </a:solidFill>
              </a:rPr>
              <a:t>CMS</a:t>
            </a:r>
            <a:endParaRPr lang="en-US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20013"/>
            <a:ext cx="7140575" cy="544512"/>
          </a:xfrm>
        </p:spPr>
        <p:txBody>
          <a:bodyPr/>
          <a:lstStyle/>
          <a:p>
            <a:pPr eaLnBrk="1" hangingPunct="1"/>
            <a:r>
              <a:rPr lang="en-US" dirty="0" smtClean="0"/>
              <a:t>ECAL Radiation Damage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1" y="903329"/>
            <a:ext cx="6048189" cy="1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4" y="2785142"/>
            <a:ext cx="6325114" cy="11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1" descr="EB_14_4_2011_31_12_2011_history_vsTi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1" y="4008486"/>
            <a:ext cx="4741903" cy="22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4892634" y="4167538"/>
            <a:ext cx="40138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r>
              <a:rPr lang="en-US" sz="1600" dirty="0">
                <a:solidFill>
                  <a:srgbClr val="000099"/>
                </a:solidFill>
                <a:latin typeface="+mn-lt"/>
              </a:rPr>
              <a:t>Single electron energy scale (E/p) stability in the ECAL Barrel for 2011  CMS data measured using W </a:t>
            </a:r>
            <a:r>
              <a:rPr lang="en-US" sz="1600" dirty="0">
                <a:solidFill>
                  <a:srgbClr val="000099"/>
                </a:solidFill>
                <a:latin typeface="+mn-lt"/>
                <a:sym typeface="Wingdings" pitchFamily="-112" charset="2"/>
              </a:rPr>
              <a:t></a:t>
            </a:r>
            <a:r>
              <a:rPr lang="en-US" sz="1600" dirty="0" err="1">
                <a:solidFill>
                  <a:srgbClr val="000099"/>
                </a:solidFill>
                <a:latin typeface="+mn-lt"/>
                <a:sym typeface="Wingdings" pitchFamily="-112" charset="2"/>
              </a:rPr>
              <a:t>eν</a:t>
            </a:r>
            <a:r>
              <a:rPr lang="en-US" sz="1600" dirty="0">
                <a:solidFill>
                  <a:srgbClr val="000099"/>
                </a:solidFill>
                <a:latin typeface="+mn-lt"/>
                <a:sym typeface="Wingdings" pitchFamily="-112" charset="2"/>
              </a:rPr>
              <a:t> events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6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20013"/>
            <a:ext cx="7140575" cy="544512"/>
          </a:xfrm>
        </p:spPr>
        <p:txBody>
          <a:bodyPr/>
          <a:lstStyle/>
          <a:p>
            <a:pPr eaLnBrk="1" hangingPunct="1"/>
            <a:r>
              <a:rPr lang="en-US" dirty="0" smtClean="0"/>
              <a:t>ECAL Resolution</a:t>
            </a:r>
          </a:p>
        </p:txBody>
      </p:sp>
      <p:pic>
        <p:nvPicPr>
          <p:cNvPr id="4" name="Picture 30" descr="propaganda_noIC_noLaser-Fit-regrCorr_ele-EB_gol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866901"/>
            <a:ext cx="3190504" cy="24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199902" y="3224737"/>
            <a:ext cx="36833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dirty="0">
                <a:solidFill>
                  <a:srgbClr val="000099"/>
                </a:solidFill>
                <a:latin typeface="+mn-lt"/>
              </a:rPr>
              <a:t>Overall effect of single channel inter-calibration and transparency corrections on the </a:t>
            </a:r>
            <a:r>
              <a:rPr lang="en-US" sz="1200" dirty="0" err="1">
                <a:solidFill>
                  <a:srgbClr val="000099"/>
                </a:solidFill>
                <a:latin typeface="+mn-lt"/>
              </a:rPr>
              <a:t>Z</a:t>
            </a:r>
            <a:r>
              <a:rPr lang="en-US" sz="1200" dirty="0" err="1">
                <a:solidFill>
                  <a:srgbClr val="000099"/>
                </a:solidFill>
                <a:latin typeface="+mn-lt"/>
                <a:sym typeface="Wingdings" pitchFamily="-112" charset="2"/>
              </a:rPr>
              <a:t>ee</a:t>
            </a:r>
            <a:r>
              <a:rPr lang="en-US" sz="1200" dirty="0">
                <a:solidFill>
                  <a:srgbClr val="000099"/>
                </a:solidFill>
                <a:latin typeface="+mn-lt"/>
                <a:sym typeface="Wingdings" pitchFamily="-112" charset="2"/>
              </a:rPr>
              <a:t> invariant mass in the ECAL Barrel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58" y="1012543"/>
            <a:ext cx="463391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22605" y="3224737"/>
            <a:ext cx="465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More corrections: shower containment, shower shape, </a:t>
            </a:r>
            <a:r>
              <a:rPr lang="en-US" sz="1200" dirty="0" err="1" smtClean="0">
                <a:solidFill>
                  <a:srgbClr val="000099"/>
                </a:solidFill>
                <a:latin typeface="+mn-lt"/>
              </a:rPr>
              <a:t>global+local</a:t>
            </a:r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 cluster coordinates</a:t>
            </a:r>
          </a:p>
          <a:p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S</a:t>
            </a:r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till </a:t>
            </a:r>
            <a:r>
              <a:rPr lang="en-US" sz="1200" dirty="0">
                <a:solidFill>
                  <a:srgbClr val="000099"/>
                </a:solidFill>
                <a:latin typeface="+mn-lt"/>
              </a:rPr>
              <a:t>room for </a:t>
            </a:r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improvement: e.g</a:t>
            </a:r>
            <a:r>
              <a:rPr lang="en-US" sz="1200" dirty="0">
                <a:solidFill>
                  <a:srgbClr val="000099"/>
                </a:solidFill>
                <a:latin typeface="+mn-lt"/>
              </a:rPr>
              <a:t>. material </a:t>
            </a:r>
            <a:r>
              <a:rPr lang="en-US" sz="1200" dirty="0" smtClean="0">
                <a:solidFill>
                  <a:srgbClr val="000099"/>
                </a:solidFill>
                <a:latin typeface="+mn-lt"/>
              </a:rPr>
              <a:t>effects</a:t>
            </a:r>
            <a:endParaRPr lang="de-DE" sz="12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" y="4030341"/>
            <a:ext cx="3639229" cy="22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716981" y="3899716"/>
            <a:ext cx="5427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Conclusions:</a:t>
            </a:r>
            <a:endParaRPr lang="en-US" dirty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the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CMS ECAL detector is performing beautifully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first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results match extremely well the expectations (thanks to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impressive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preparatory work) and are close to the design goals (further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improvements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will come with increased luminosity)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in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the coming months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ECAL will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play a crucial role …  </a:t>
            </a:r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the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fun has just started ! </a:t>
            </a:r>
          </a:p>
        </p:txBody>
      </p:sp>
    </p:spTree>
    <p:extLst>
      <p:ext uri="{BB962C8B-B14F-4D97-AF65-F5344CB8AC3E}">
        <p14:creationId xmlns:p14="http://schemas.microsoft.com/office/powerpoint/2010/main" val="16332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2575" y="1332731"/>
            <a:ext cx="8529638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000" b="1" dirty="0">
                <a:solidFill>
                  <a:srgbClr val="3399FF"/>
                </a:solidFill>
                <a:latin typeface="Verdana" pitchFamily="34" charset="0"/>
                <a:sym typeface="Wingdings" pitchFamily="2" charset="2"/>
              </a:rPr>
              <a:t>H</a:t>
            </a:r>
            <a:r>
              <a:rPr lang="en-US" sz="6000" b="1" dirty="0" smtClean="0">
                <a:solidFill>
                  <a:srgbClr val="3399FF"/>
                </a:solidFill>
                <a:latin typeface="Verdana" pitchFamily="34" charset="0"/>
                <a:sym typeface="Wingdings" pitchFamily="2" charset="2"/>
              </a:rPr>
              <a:t>CAL</a:t>
            </a:r>
          </a:p>
        </p:txBody>
      </p:sp>
    </p:spTree>
    <p:extLst>
      <p:ext uri="{BB962C8B-B14F-4D97-AF65-F5344CB8AC3E}">
        <p14:creationId xmlns:p14="http://schemas.microsoft.com/office/powerpoint/2010/main" val="12545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CMS </a:t>
            </a:r>
            <a:r>
              <a:rPr lang="en-US" dirty="0" err="1" smtClean="0"/>
              <a:t>Hadronic</a:t>
            </a:r>
            <a:r>
              <a:rPr lang="en-US" dirty="0" smtClean="0"/>
              <a:t> Calorimeters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49" y="1029150"/>
            <a:ext cx="6048375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91316" y="5148775"/>
            <a:ext cx="2592388" cy="358775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3392" y="3294975"/>
            <a:ext cx="2798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6600"/>
                </a:solidFill>
                <a:latin typeface="+mn-lt"/>
              </a:rPr>
              <a:t>ZDC &amp; CASTOR</a:t>
            </a:r>
            <a:r>
              <a:rPr lang="en-US" sz="1400" dirty="0" smtClean="0">
                <a:solidFill>
                  <a:srgbClr val="006600"/>
                </a:solidFill>
                <a:latin typeface="+mn-lt"/>
              </a:rPr>
              <a:t>:                                       W </a:t>
            </a:r>
            <a:r>
              <a:rPr lang="en-US" sz="1400" dirty="0">
                <a:solidFill>
                  <a:srgbClr val="006600"/>
                </a:solidFill>
                <a:latin typeface="+mn-lt"/>
              </a:rPr>
              <a:t>/ </a:t>
            </a:r>
            <a:r>
              <a:rPr lang="en-US" sz="1400" dirty="0" smtClean="0">
                <a:solidFill>
                  <a:srgbClr val="006600"/>
                </a:solidFill>
                <a:latin typeface="+mn-lt"/>
              </a:rPr>
              <a:t>Quartz- </a:t>
            </a:r>
            <a:r>
              <a:rPr lang="en-US" sz="1400" dirty="0" err="1" smtClean="0">
                <a:solidFill>
                  <a:srgbClr val="006600"/>
                </a:solidFill>
                <a:latin typeface="+mn-lt"/>
              </a:rPr>
              <a:t>fibres</a:t>
            </a:r>
            <a:r>
              <a:rPr lang="en-US" sz="1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6600"/>
                </a:solidFill>
                <a:latin typeface="+mn-lt"/>
              </a:rPr>
              <a:t>/ -plates</a:t>
            </a:r>
            <a:endParaRPr lang="en-US" sz="1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5899" y="5520667"/>
            <a:ext cx="8137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333399"/>
                </a:solidFill>
              </a:rPr>
              <a:t>Closer to the beam pipe in the forward region:                    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1400" dirty="0">
                <a:solidFill>
                  <a:srgbClr val="333399"/>
                </a:solidFill>
                <a:sym typeface="Wingdings" pitchFamily="2" charset="2"/>
              </a:rPr>
              <a:t> high particle fluxes  high occupancy  </a:t>
            </a:r>
            <a:r>
              <a:rPr lang="en-US" sz="1400" dirty="0">
                <a:solidFill>
                  <a:srgbClr val="333399"/>
                </a:solidFill>
              </a:rPr>
              <a:t> high radiation</a:t>
            </a:r>
            <a:r>
              <a:rPr lang="en-US" sz="1400" dirty="0">
                <a:solidFill>
                  <a:srgbClr val="333399"/>
                </a:solidFill>
                <a:sym typeface="Wingdings" pitchFamily="2" charset="2"/>
              </a:rPr>
              <a:t> and strong activation    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CC0000"/>
                </a:solidFill>
                <a:sym typeface="Wingdings" pitchFamily="2" charset="2"/>
              </a:rPr>
              <a:t> difficult to readout and to maintain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3393" y="1016888"/>
            <a:ext cx="25914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99"/>
                </a:solidFill>
                <a:latin typeface="+mn-lt"/>
              </a:rPr>
              <a:t>HB</a:t>
            </a:r>
            <a:r>
              <a:rPr lang="en-US" sz="1400" b="1" dirty="0">
                <a:solidFill>
                  <a:srgbClr val="000099"/>
                </a:solidFill>
                <a:latin typeface="+mn-lt"/>
              </a:rPr>
              <a:t>, HE, HO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: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b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rass with scintillators, read out with HPDs</a:t>
            </a:r>
            <a:endParaRPr lang="en-US" sz="1400" dirty="0">
              <a:solidFill>
                <a:srgbClr val="000099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99"/>
                </a:solidFill>
                <a:latin typeface="+mn-lt"/>
              </a:rPr>
              <a:t>HF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: steel with quartz-fibers + PMTs  </a:t>
            </a:r>
            <a:r>
              <a:rPr lang="en-US" sz="140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 more radiation hard &amp; compact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showers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99"/>
                </a:solidFill>
                <a:latin typeface="+mn-lt"/>
              </a:rPr>
              <a:t>99% of HCAL channels live</a:t>
            </a:r>
            <a:endParaRPr lang="en-US" sz="1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7" y="4317921"/>
            <a:ext cx="953249" cy="50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85" y="3810981"/>
            <a:ext cx="1349457" cy="89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34161" y="4412512"/>
            <a:ext cx="124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C9E9F"/>
                </a:solidFill>
                <a:latin typeface="+mn-lt"/>
              </a:rPr>
              <a:t>~~~~~~</a:t>
            </a:r>
            <a:endParaRPr lang="de-DE" dirty="0">
              <a:solidFill>
                <a:srgbClr val="9C9E9F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6956" y="5018570"/>
            <a:ext cx="1045248" cy="338554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CASTOR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1218" y="4849178"/>
            <a:ext cx="605837" cy="338554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ZDC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Segmentation &amp; Readout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1000027"/>
            <a:ext cx="3990112" cy="223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02" y="1170648"/>
            <a:ext cx="1219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144493" y="1021286"/>
            <a:ext cx="338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HB, HE, 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sampling calorimeter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with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plastic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scintillator tiles and wave-length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shifting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(WLS) fiber in brass absorbers. </a:t>
            </a:r>
          </a:p>
          <a:p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Tail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catcher outside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the magnet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(HO)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55" y="2742273"/>
            <a:ext cx="1721535" cy="156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4" y="4297260"/>
            <a:ext cx="4757968" cy="200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38050" y="3446481"/>
            <a:ext cx="447942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Hybrid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Photo-detectors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designed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to 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operate 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in high magnetic fields, up  to 4 Tesla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Proximity-focusing with 3.5mm gap, with E field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parallel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to B field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HV of 8kV with 18 pixels (20mm</a:t>
            </a:r>
            <a:r>
              <a:rPr lang="en-US" sz="1800" baseline="300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2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each)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Gain of ~ 2k, linear response over large dynamic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Range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from min-ionizing particles  (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muons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)  up to 3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TeV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hadron showers </a:t>
            </a:r>
          </a:p>
        </p:txBody>
      </p:sp>
    </p:spTree>
    <p:extLst>
      <p:ext uri="{BB962C8B-B14F-4D97-AF65-F5344CB8AC3E}">
        <p14:creationId xmlns:p14="http://schemas.microsoft.com/office/powerpoint/2010/main" val="15337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Calibration Methods</a:t>
            </a:r>
            <a:endParaRPr lang="en-US" dirty="0" smtClean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8050" y="632106"/>
            <a:ext cx="8908918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Prior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to LHC start-up, initial calibration of 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HCAL: </a:t>
            </a:r>
            <a:endParaRPr lang="en-US" b="1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534988" lvl="2" indent="-17938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Charge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injection calibration (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fC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/ADC)  as part of incoming QC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only on-the-bench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measurements) </a:t>
            </a:r>
          </a:p>
          <a:p>
            <a:pPr marL="534988" lvl="2" indent="-17938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Co60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radio-active sources (after assembly in the surface hall, 2006/07) 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and cosmic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ray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muons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in the underground hall </a:t>
            </a:r>
          </a:p>
          <a:p>
            <a:pPr marL="534988" lvl="2" indent="-17938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Absolute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energy scale determined with pion and electrons test beams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(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on selected wedges) and carried over using radioactive sources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endParaRPr lang="en-US" sz="10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At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the start-up of 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LHC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:                                                                                             additional calibration with Splash events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(proton bunches hitting collimators upstream of CMS resulting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in large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horizontal flux of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muons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traversing CMS detectors) </a:t>
            </a:r>
            <a:endParaRPr lang="en-US" dirty="0" smtClean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endParaRPr lang="en-US" sz="10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Monitoring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of HPD and PMT response (at the hardware level): </a:t>
            </a:r>
          </a:p>
          <a:p>
            <a:pPr marL="534988" lvl="2" indent="-17938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Stability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of photo-detector  gains  is monitored using LED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system,                                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d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ata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is recorded during calibration sessions (periods between LHC fills)  </a:t>
            </a:r>
          </a:p>
          <a:p>
            <a:pPr marL="534988" lvl="2" indent="-17938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Pedestals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and signal synchronization (timing) is monitored using Laser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data, 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d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ata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is recorded using triggers generated during LHC orbit abort gap (no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proton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bunches)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endParaRPr lang="en-US" sz="10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Collisions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data (2010 and 2011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):                                                                                    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Phi-symmetry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and isolated hadrons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methods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48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Calibration with </a:t>
            </a:r>
            <a:r>
              <a:rPr lang="en-US" dirty="0" err="1" smtClean="0"/>
              <a:t>pp</a:t>
            </a:r>
            <a:r>
              <a:rPr lang="en-US" dirty="0" smtClean="0"/>
              <a:t> Data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6" y="1347624"/>
            <a:ext cx="1932954" cy="19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18" y="979499"/>
            <a:ext cx="4154425" cy="19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76" y="1425039"/>
            <a:ext cx="2023829" cy="188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3132" y="985652"/>
            <a:ext cx="229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99"/>
                </a:solidFill>
                <a:latin typeface="+mn-lt"/>
              </a:rPr>
              <a:t>Phi-</a:t>
            </a:r>
            <a:r>
              <a:rPr lang="de-DE" sz="1400" dirty="0" err="1" smtClean="0">
                <a:solidFill>
                  <a:srgbClr val="000099"/>
                </a:solidFill>
                <a:latin typeface="+mn-lt"/>
              </a:rPr>
              <a:t>Correction</a:t>
            </a:r>
            <a:r>
              <a:rPr lang="de-DE" sz="1400" dirty="0" smtClean="0">
                <a:solidFill>
                  <a:srgbClr val="000099"/>
                </a:solidFill>
                <a:latin typeface="+mn-lt"/>
              </a:rPr>
              <a:t> 2010</a:t>
            </a:r>
            <a:endParaRPr lang="de-DE" sz="1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93692" y="1049743"/>
            <a:ext cx="229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99"/>
                </a:solidFill>
                <a:latin typeface="+mn-lt"/>
              </a:rPr>
              <a:t>Phi-</a:t>
            </a:r>
            <a:r>
              <a:rPr lang="de-DE" sz="1400" dirty="0" err="1" smtClean="0">
                <a:solidFill>
                  <a:srgbClr val="000099"/>
                </a:solidFill>
                <a:latin typeface="+mn-lt"/>
              </a:rPr>
              <a:t>Correction</a:t>
            </a:r>
            <a:r>
              <a:rPr lang="de-DE" sz="1400" dirty="0" smtClean="0">
                <a:solidFill>
                  <a:srgbClr val="000099"/>
                </a:solidFill>
                <a:latin typeface="+mn-lt"/>
              </a:rPr>
              <a:t> 2011</a:t>
            </a:r>
            <a:endParaRPr lang="de-DE" sz="1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5" y="4120743"/>
            <a:ext cx="5839026" cy="215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22655" y="2938541"/>
            <a:ext cx="4871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+mn-lt"/>
              </a:rPr>
              <a:t>LED Correction in 2011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Most channels stable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at the level of 2-3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% </a:t>
            </a:r>
            <a:endParaRPr lang="en-US" dirty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  <a:latin typeface="+mn-lt"/>
              </a:rPr>
              <a:t>~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4% of channels exhibit gain drifts ~ 10% (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Oct-2010  to  Sep-2011). 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57153" y="4246040"/>
            <a:ext cx="2986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+mn-lt"/>
              </a:rPr>
              <a:t>Isolated Hadron Response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Precision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better than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3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% in HB and HE,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rgbClr val="000099"/>
                </a:solidFill>
                <a:latin typeface="+mn-lt"/>
              </a:rPr>
              <a:t>better than 5% in the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forward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calorimeter 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6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Noise in HB / HE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11" y="1046699"/>
            <a:ext cx="41529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8690" y="904199"/>
            <a:ext cx="44794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lvl="1" indent="-177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HPD Ion Feedback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(~1 HPD channel)   </a:t>
            </a:r>
            <a:endParaRPr lang="en-US" dirty="0" smtClean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Photoelectron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induced liberation of ions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from the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silicon diode which accelerate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across the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HV gap and interact with the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photocathode 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freeing additional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photoelectrons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177800" lvl="1" indent="-177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HPD Discharge 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                                               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(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up to 18 HPD channels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)</a:t>
            </a: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With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the HPD operating at ~8kV in the CMS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magnetic 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field, dielectric flashover from the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wall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can produce large signals in many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channels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177800" lvl="1" indent="-177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RBX Noise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(up to 72 channels) </a:t>
            </a: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Source unknown, possibly due to external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noise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coupling to HV of many channels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across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the whole RBX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690" y="5605153"/>
            <a:ext cx="863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99"/>
                </a:solidFill>
                <a:latin typeface="+mn-lt"/>
              </a:rPr>
              <a:t>Noise Filter on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trigger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levels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in off-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line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analysis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using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topological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,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timing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puls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shape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information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remove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these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noise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events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with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high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efficiency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.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1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Upgrade: HPDs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SiPMs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87" y="2615424"/>
            <a:ext cx="6685884" cy="270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81812" y="5308270"/>
            <a:ext cx="8384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0099"/>
                </a:solidFill>
                <a:latin typeface="+mn-lt"/>
              </a:rPr>
              <a:t>Muon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signal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to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noise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ratio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for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HPDs ~ 2,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for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+mn-lt"/>
              </a:rPr>
              <a:t>SiPMs</a:t>
            </a:r>
            <a:r>
              <a:rPr lang="de-DE" sz="2000" dirty="0">
                <a:solidFill>
                  <a:srgbClr val="000099"/>
                </a:solidFill>
                <a:latin typeface="+mn-lt"/>
              </a:rPr>
              <a:t> ~ 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50</a:t>
            </a:r>
          </a:p>
          <a:p>
            <a:endParaRPr lang="de-DE" sz="2000" dirty="0">
              <a:solidFill>
                <a:srgbClr val="000099"/>
              </a:solidFill>
              <a:latin typeface="+mn-lt"/>
            </a:endParaRPr>
          </a:p>
          <a:p>
            <a:r>
              <a:rPr lang="de-DE" sz="2000" dirty="0" err="1" smtClean="0">
                <a:solidFill>
                  <a:srgbClr val="000099"/>
                </a:solidFill>
                <a:latin typeface="+mn-lt"/>
              </a:rPr>
              <a:t>Finer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0099"/>
                </a:solidFill>
                <a:latin typeface="+mn-lt"/>
              </a:rPr>
              <a:t>granularity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0099"/>
                </a:solidFill>
                <a:latin typeface="+mn-lt"/>
              </a:rPr>
              <a:t>possible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 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New </a:t>
            </a:r>
            <a:r>
              <a:rPr lang="de-DE" sz="2000" dirty="0" err="1" smtClean="0">
                <a:solidFill>
                  <a:srgbClr val="000099"/>
                </a:solidFill>
                <a:latin typeface="+mn-lt"/>
              </a:rPr>
              <a:t>readout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0099"/>
                </a:solidFill>
                <a:latin typeface="+mn-lt"/>
              </a:rPr>
              <a:t>electronics</a:t>
            </a:r>
            <a:r>
              <a:rPr lang="de-DE" sz="2000" dirty="0" smtClean="0">
                <a:solidFill>
                  <a:srgbClr val="000099"/>
                </a:solidFill>
                <a:latin typeface="+mn-lt"/>
              </a:rPr>
              <a:t> (µ-TCA) </a:t>
            </a:r>
            <a:endParaRPr lang="de-DE" sz="20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89" y="925900"/>
            <a:ext cx="2042556" cy="16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68" y="959449"/>
            <a:ext cx="2085232" cy="15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2575" y="1332731"/>
            <a:ext cx="8529638" cy="28623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000" b="1" dirty="0" smtClean="0">
                <a:solidFill>
                  <a:srgbClr val="3399FF"/>
                </a:solidFill>
                <a:latin typeface="Verdana" pitchFamily="34" charset="0"/>
                <a:sym typeface="Wingdings" pitchFamily="2" charset="2"/>
              </a:rPr>
              <a:t>HCAL</a:t>
            </a:r>
          </a:p>
          <a:p>
            <a:pPr marL="179388" lvl="1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en-US" sz="6000" b="1" dirty="0">
              <a:solidFill>
                <a:srgbClr val="3399FF"/>
              </a:solidFill>
              <a:latin typeface="Verdana" pitchFamily="34" charset="0"/>
              <a:sym typeface="Wingdings" pitchFamily="2" charset="2"/>
            </a:endParaRPr>
          </a:p>
          <a:p>
            <a:pPr marL="179388" lvl="1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3600" b="1" dirty="0" smtClean="0">
                <a:solidFill>
                  <a:srgbClr val="3399FF"/>
                </a:solidFill>
                <a:latin typeface="Verdana" pitchFamily="34" charset="0"/>
                <a:sym typeface="Wingdings" pitchFamily="2" charset="2"/>
              </a:rPr>
              <a:t>HF, CASTOR, ZDC</a:t>
            </a:r>
            <a:endParaRPr lang="en-US" sz="3200" b="1" dirty="0" smtClean="0">
              <a:solidFill>
                <a:srgbClr val="3399FF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2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2575" y="2543981"/>
            <a:ext cx="8529638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LHC Performance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The CMS Detector</a:t>
            </a:r>
            <a:endParaRPr lang="en-US" sz="1200" dirty="0" smtClean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Performance and future plans for ECAL   </a:t>
            </a:r>
            <a:r>
              <a:rPr lang="en-US" sz="2000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                                               Barrel and </a:t>
            </a:r>
            <a:r>
              <a:rPr lang="en-US" sz="2000" dirty="0" err="1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Endcap</a:t>
            </a:r>
            <a:r>
              <a:rPr lang="en-US" sz="2000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, Pre-Shower</a:t>
            </a:r>
            <a:endParaRPr lang="en-US" sz="2000" dirty="0" smtClean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358775" lvl="1" indent="-17303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Performance and </a:t>
            </a:r>
            <a:r>
              <a:rPr lang="en-US" sz="200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future plans for HCAL</a:t>
            </a: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:              </a:t>
            </a:r>
            <a:r>
              <a:rPr lang="en-US" sz="2000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                                                                   Barrel and </a:t>
            </a:r>
            <a:r>
              <a:rPr lang="en-US" sz="2000" dirty="0" err="1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Endcal</a:t>
            </a:r>
            <a:r>
              <a:rPr lang="en-US" sz="2000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Hadronic</a:t>
            </a:r>
            <a:r>
              <a:rPr lang="en-US" sz="2000" dirty="0" smtClean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 Forward,                                                    CASTOR, Zero Degree Calorimeter </a:t>
            </a:r>
          </a:p>
          <a:p>
            <a:pPr marL="358775" lvl="1" indent="-17303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Conclusion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95" y="1000209"/>
            <a:ext cx="4156365" cy="28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CMS </a:t>
            </a:r>
            <a:r>
              <a:rPr lang="en-US" dirty="0" err="1" smtClean="0"/>
              <a:t>Hadronic</a:t>
            </a:r>
            <a:r>
              <a:rPr lang="en-US" dirty="0" smtClean="0"/>
              <a:t> Calorimeters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49" y="1029150"/>
            <a:ext cx="6048375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91316" y="5148775"/>
            <a:ext cx="2592388" cy="358775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3392" y="3294975"/>
            <a:ext cx="2798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6600"/>
                </a:solidFill>
                <a:latin typeface="+mn-lt"/>
              </a:rPr>
              <a:t>ZDC &amp; CASTOR</a:t>
            </a:r>
            <a:r>
              <a:rPr lang="en-US" sz="1400" dirty="0" smtClean="0">
                <a:solidFill>
                  <a:srgbClr val="006600"/>
                </a:solidFill>
                <a:latin typeface="+mn-lt"/>
              </a:rPr>
              <a:t>:                                       W </a:t>
            </a:r>
            <a:r>
              <a:rPr lang="en-US" sz="1400" dirty="0">
                <a:solidFill>
                  <a:srgbClr val="006600"/>
                </a:solidFill>
                <a:latin typeface="+mn-lt"/>
              </a:rPr>
              <a:t>/ </a:t>
            </a:r>
            <a:r>
              <a:rPr lang="en-US" sz="1400" dirty="0" smtClean="0">
                <a:solidFill>
                  <a:srgbClr val="006600"/>
                </a:solidFill>
                <a:latin typeface="+mn-lt"/>
              </a:rPr>
              <a:t>Quartz- </a:t>
            </a:r>
            <a:r>
              <a:rPr lang="en-US" sz="1400" dirty="0" err="1" smtClean="0">
                <a:solidFill>
                  <a:srgbClr val="006600"/>
                </a:solidFill>
                <a:latin typeface="+mn-lt"/>
              </a:rPr>
              <a:t>fibres</a:t>
            </a:r>
            <a:r>
              <a:rPr lang="en-US" sz="1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6600"/>
                </a:solidFill>
                <a:latin typeface="+mn-lt"/>
              </a:rPr>
              <a:t>/ -plates</a:t>
            </a:r>
            <a:endParaRPr lang="en-US" sz="1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5899" y="5520667"/>
            <a:ext cx="8137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333399"/>
                </a:solidFill>
              </a:rPr>
              <a:t>Closer to the beam pipe in the forward region:                    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1400" dirty="0">
                <a:solidFill>
                  <a:srgbClr val="333399"/>
                </a:solidFill>
                <a:sym typeface="Wingdings" pitchFamily="2" charset="2"/>
              </a:rPr>
              <a:t> high particle fluxes  high occupancy  </a:t>
            </a:r>
            <a:r>
              <a:rPr lang="en-US" sz="1400" dirty="0">
                <a:solidFill>
                  <a:srgbClr val="333399"/>
                </a:solidFill>
              </a:rPr>
              <a:t> high radiation</a:t>
            </a:r>
            <a:r>
              <a:rPr lang="en-US" sz="1400" dirty="0">
                <a:solidFill>
                  <a:srgbClr val="333399"/>
                </a:solidFill>
                <a:sym typeface="Wingdings" pitchFamily="2" charset="2"/>
              </a:rPr>
              <a:t> and strong activation    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CC0000"/>
                </a:solidFill>
                <a:sym typeface="Wingdings" pitchFamily="2" charset="2"/>
              </a:rPr>
              <a:t> difficult to readout and to maintain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3393" y="1016888"/>
            <a:ext cx="25914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99"/>
                </a:solidFill>
                <a:latin typeface="+mn-lt"/>
              </a:rPr>
              <a:t>HB</a:t>
            </a:r>
            <a:r>
              <a:rPr lang="en-US" sz="1400" b="1" dirty="0">
                <a:solidFill>
                  <a:srgbClr val="000099"/>
                </a:solidFill>
                <a:latin typeface="+mn-lt"/>
              </a:rPr>
              <a:t>, HE, HO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: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b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rass with scintillators, read out with HPDs</a:t>
            </a:r>
            <a:endParaRPr lang="en-US" sz="1400" dirty="0">
              <a:solidFill>
                <a:srgbClr val="000099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99"/>
                </a:solidFill>
                <a:latin typeface="+mn-lt"/>
              </a:rPr>
              <a:t>HF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: steel with quartz-fibers + PMTs  </a:t>
            </a:r>
            <a:r>
              <a:rPr lang="en-US" sz="140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 more radiation hard &amp; compact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showers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99"/>
                </a:solidFill>
                <a:latin typeface="+mn-lt"/>
              </a:rPr>
              <a:t>99% of HCAL channels live</a:t>
            </a:r>
            <a:endParaRPr lang="en-US" sz="1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7" y="4317921"/>
            <a:ext cx="953249" cy="50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85" y="3810981"/>
            <a:ext cx="1349457" cy="89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34161" y="4412512"/>
            <a:ext cx="124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C9E9F"/>
                </a:solidFill>
                <a:latin typeface="+mn-lt"/>
              </a:rPr>
              <a:t>~~~~~~</a:t>
            </a:r>
            <a:endParaRPr lang="de-DE" dirty="0">
              <a:solidFill>
                <a:srgbClr val="9C9E9F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6956" y="5018570"/>
            <a:ext cx="1045248" cy="338554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CASTOR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1218" y="4849178"/>
            <a:ext cx="605837" cy="338554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ZDC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HF   Noise </a:t>
            </a:r>
            <a:r>
              <a:rPr lang="en-US" sz="2000" dirty="0" smtClean="0"/>
              <a:t>(anomalous events)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55" y="938585"/>
            <a:ext cx="2794885" cy="219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4" y="3177615"/>
            <a:ext cx="3871356" cy="9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6168" y="1001212"/>
            <a:ext cx="611909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Three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types of noises have been identified in HF: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Scintillation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light produced in the light guides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that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carry the light from the quartz fibers to the photomultipliers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Cherenkov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light generated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by particles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passing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through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photomultiplier (PMT) windows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Hadronic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punch-through of  particles hitting the PMTs behind HF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46332" y="4368030"/>
            <a:ext cx="56699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Solution: </a:t>
            </a:r>
            <a:endParaRPr lang="en-US" b="1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Removal by filter on trigger and off-line level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Installation of non-scintillating </a:t>
            </a:r>
            <a:r>
              <a:rPr lang="en-US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tyvek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sleeves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Change of PMT to multi-anode PMTs  thinner window, metal envelope reduces window hitting event rate, high Q.E. and gain improves HF </a:t>
            </a:r>
            <a:r>
              <a:rPr lang="en-US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resoltion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, mesh-type structure less sensitive to magnetic field 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7" y="3574310"/>
            <a:ext cx="800532" cy="27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13" y="4229766"/>
            <a:ext cx="2108303" cy="208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34" y="5855908"/>
            <a:ext cx="1500571" cy="2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CASTOR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5" y="1116280"/>
            <a:ext cx="3674779" cy="49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2" y="934934"/>
            <a:ext cx="3795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27027" y="3791934"/>
            <a:ext cx="44794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</a:t>
            </a:r>
            <a:endParaRPr lang="en-US" b="1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W / Quartz Cerenkov calorimeter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Longitudinal: 2 EM + 12 HAD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Strong stray magnetic field                                needs mesh-type PMTs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Recycled PMTs from H1 SPACAL               not radiation hard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Replace PMTs in the front part by radiation hard version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23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CASTOR  Calibration</a:t>
            </a:r>
            <a:endParaRPr lang="en-US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095375"/>
            <a:ext cx="339725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3775" y="1484313"/>
            <a:ext cx="438150" cy="1484312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51113" y="998538"/>
            <a:ext cx="6297612" cy="2172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2075">
              <a:defRPr>
                <a:solidFill>
                  <a:schemeClr val="tx1"/>
                </a:solidFill>
                <a:latin typeface="Arial" charset="0"/>
              </a:defRPr>
            </a:lvl1pPr>
            <a:lvl2pPr marL="357188" indent="-857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Fine mesh PMTs: difficult to identify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</a:rPr>
              <a:t>muons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                                                   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 a lot of time spent for: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identifying </a:t>
            </a:r>
            <a:r>
              <a:rPr lang="en-US" sz="1400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muons</a:t>
            </a:r>
            <a:endParaRPr lang="en-US" sz="14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optimizing the cuts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establishing the trigger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determining the </a:t>
            </a:r>
            <a:r>
              <a:rPr lang="en-US" sz="1400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muon</a:t>
            </a:r>
            <a:r>
              <a:rPr lang="en-US" sz="14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signal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 use mean signal and two time slices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Splashes are a very good source, otherwise use halo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muons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from injection/ramping/physics   </a:t>
            </a:r>
            <a:endParaRPr lang="en-US" dirty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459275"/>
            <a:ext cx="51562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0738" y="3186225"/>
            <a:ext cx="426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Verdana" pitchFamily="34" charset="0"/>
              </a:rPr>
              <a:t>Before                                 After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13400" y="3144950"/>
            <a:ext cx="3362325" cy="27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Tx/>
              <a:buChar char="•"/>
            </a:pPr>
            <a:r>
              <a:rPr lang="en-US" dirty="0" err="1">
                <a:solidFill>
                  <a:srgbClr val="000099"/>
                </a:solidFill>
                <a:latin typeface="Verdana" pitchFamily="34" charset="0"/>
              </a:rPr>
              <a:t>Intercalibration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</a:rPr>
              <a:t>with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halo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</a:rPr>
              <a:t>muons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</a:rPr>
              <a:t>for all sectors</a:t>
            </a:r>
            <a:endParaRPr lang="en-US" dirty="0">
              <a:solidFill>
                <a:srgbClr val="000099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</a:rPr>
              <a:t>Works fine for different HV (gain) settings, cross check with different minimum bias runs and splash events successful.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</a:rPr>
              <a:t>Deviations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found in few rear sections 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 tilt of CASTOR versus beam pipe identified, to be implemented in the MC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1063625"/>
            <a:ext cx="15557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2575" y="5966850"/>
            <a:ext cx="856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99"/>
                </a:solidFill>
                <a:latin typeface="+mn-lt"/>
              </a:rPr>
              <a:t>First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physics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results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on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forward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energy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flow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underway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.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3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HCAL – Zero Degree Calorimeter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902710"/>
            <a:ext cx="3323534" cy="247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34" y="949702"/>
            <a:ext cx="4657060" cy="13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10" y="3584430"/>
            <a:ext cx="3783653" cy="26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46" y="2727946"/>
            <a:ext cx="4302679" cy="141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" y="4516341"/>
            <a:ext cx="1053007" cy="143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02620" y="2493816"/>
            <a:ext cx="410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Pulse </a:t>
            </a:r>
            <a:r>
              <a:rPr lang="de-DE" sz="1200" dirty="0" err="1" smtClean="0">
                <a:latin typeface="+mn-lt"/>
              </a:rPr>
              <a:t>height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distributions</a:t>
            </a:r>
            <a:r>
              <a:rPr lang="de-DE" sz="1200" dirty="0" smtClean="0">
                <a:latin typeface="+mn-lt"/>
              </a:rPr>
              <a:t> in HAD </a:t>
            </a:r>
            <a:r>
              <a:rPr lang="de-DE" sz="1200" dirty="0" err="1" smtClean="0">
                <a:latin typeface="+mn-lt"/>
              </a:rPr>
              <a:t>and</a:t>
            </a:r>
            <a:r>
              <a:rPr lang="de-DE" sz="1200" dirty="0" smtClean="0">
                <a:latin typeface="+mn-lt"/>
              </a:rPr>
              <a:t> in EM</a:t>
            </a:r>
            <a:endParaRPr lang="de-DE" sz="1200" dirty="0"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292775" y="4463075"/>
            <a:ext cx="3362325" cy="174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Tx/>
              <a:buChar char="•"/>
            </a:pP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Measure neutral particles 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Tx/>
              <a:buChar char="•"/>
            </a:pP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Improve the centrality determination for peripheral events by a correlation of the HF transverse energy with the total neutral energy deposited in </a:t>
            </a: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the ZDCs</a:t>
            </a:r>
            <a:endParaRPr lang="en-US" dirty="0">
              <a:solidFill>
                <a:srgbClr val="00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2575" y="700677"/>
            <a:ext cx="8529638" cy="576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715963" indent="-176213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ct val="30000"/>
              </a:spcBef>
              <a:buClr>
                <a:schemeClr val="accent2"/>
              </a:buClr>
            </a:pPr>
            <a:endParaRPr lang="en-US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179388" lvl="1" indent="0" algn="ctr">
              <a:spcBef>
                <a:spcPct val="30000"/>
              </a:spcBef>
              <a:buClr>
                <a:schemeClr val="accent2"/>
              </a:buClr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The CMS Calorimeters have performed very well                                               during the past LHC data taking periods</a:t>
            </a:r>
          </a:p>
          <a:p>
            <a:pPr marL="179388" lvl="1" indent="0" algn="ctr">
              <a:spcBef>
                <a:spcPct val="30000"/>
              </a:spcBef>
              <a:buClr>
                <a:schemeClr val="accent2"/>
              </a:buClr>
            </a:pP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  <a:p>
            <a:pPr marL="179388" lvl="1" indent="0" algn="ctr">
              <a:spcBef>
                <a:spcPct val="30000"/>
              </a:spcBef>
              <a:buClr>
                <a:schemeClr val="accent2"/>
              </a:buClr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Appearing problems are addressed and solved or in the process of being solved by replacements during the planned shut downs</a:t>
            </a:r>
          </a:p>
          <a:p>
            <a:pPr marL="179388" lvl="1" indent="0" algn="ctr">
              <a:spcBef>
                <a:spcPct val="30000"/>
              </a:spcBef>
              <a:buClr>
                <a:schemeClr val="accent2"/>
              </a:buClr>
            </a:pP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  <a:p>
            <a:pPr marL="179388" lvl="1" indent="0" algn="ctr">
              <a:spcBef>
                <a:spcPct val="30000"/>
              </a:spcBef>
              <a:buClr>
                <a:schemeClr val="accent2"/>
              </a:buClr>
            </a:pP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The fun is on both sides:                                           physics and hardware upgrade 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</a:t>
            </a:r>
            <a:endParaRPr lang="en-US" sz="24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179388" lvl="1" indent="0">
              <a:spcBef>
                <a:spcPct val="30000"/>
              </a:spcBef>
              <a:buClr>
                <a:schemeClr val="accent2"/>
              </a:buClr>
            </a:pPr>
            <a:endParaRPr lang="en-US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179388" lvl="1" indent="0">
              <a:spcBef>
                <a:spcPct val="30000"/>
              </a:spcBef>
              <a:buClr>
                <a:schemeClr val="accent2"/>
              </a:buClr>
            </a:pPr>
            <a:endParaRPr lang="en-US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179388" lvl="1" indent="0">
              <a:spcBef>
                <a:spcPts val="0"/>
              </a:spcBef>
              <a:buClr>
                <a:schemeClr val="accent2"/>
              </a:buClr>
            </a:pP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</a:rPr>
              <a:t>References: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  <a:p>
            <a:pPr lvl="1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</a:rPr>
              <a:t>CMS </a:t>
            </a: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</a:rPr>
              <a:t>Calorimeter:</a:t>
            </a:r>
          </a:p>
          <a:p>
            <a:pPr marL="534988" lvl="2" indent="-179388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dirty="0">
                <a:solidFill>
                  <a:srgbClr val="000099"/>
                </a:solidFill>
                <a:latin typeface="Verdana" pitchFamily="34" charset="0"/>
              </a:rPr>
              <a:t>A. 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</a:rPr>
              <a:t>Ghezzi</a:t>
            </a:r>
            <a:r>
              <a:rPr lang="en-US" sz="1200" dirty="0">
                <a:solidFill>
                  <a:srgbClr val="000099"/>
                </a:solidFill>
                <a:latin typeface="Verdana" pitchFamily="34" charset="0"/>
              </a:rPr>
              <a:t>, 13th ICATPP 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</a:rPr>
              <a:t>Conference</a:t>
            </a:r>
            <a:endParaRPr lang="en-US" sz="12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lvl="1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</a:rPr>
              <a:t>ECAL</a:t>
            </a: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</a:rPr>
              <a:t>:</a:t>
            </a:r>
          </a:p>
          <a:p>
            <a:pPr marL="542925" lvl="2" indent="-184150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dirty="0">
                <a:solidFill>
                  <a:srgbClr val="000099"/>
                </a:solidFill>
                <a:latin typeface="Verdana" pitchFamily="34" charset="0"/>
              </a:rPr>
              <a:t>Giuseppe Della 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</a:rPr>
              <a:t>Ricca</a:t>
            </a:r>
            <a:r>
              <a:rPr lang="en-US" sz="1200" dirty="0">
                <a:solidFill>
                  <a:srgbClr val="000099"/>
                </a:solidFill>
                <a:latin typeface="Verdana" pitchFamily="34" charset="0"/>
              </a:rPr>
              <a:t>, 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</a:rPr>
              <a:t>IEEE2011 </a:t>
            </a:r>
            <a:endParaRPr lang="en-US" sz="12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542925" lvl="2" indent="-184150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</a:rPr>
              <a:t>Martina 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</a:rPr>
              <a:t>Malberti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</a:rPr>
              <a:t>, Lake Louise 2012, CMS Results on H-</a:t>
            </a:r>
            <a:r>
              <a:rPr lang="en-US" sz="1200" dirty="0">
                <a:solidFill>
                  <a:srgbClr val="000099"/>
                </a:solidFill>
                <a:latin typeface="Verdana" pitchFamily="34" charset="0"/>
              </a:rPr>
              <a:t>&gt;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</a:rPr>
              <a:t>gg</a:t>
            </a:r>
            <a:endParaRPr lang="en-US" sz="1200" b="1" dirty="0" smtClean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 indent="-184150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HCAL:</a:t>
            </a:r>
          </a:p>
          <a:p>
            <a:pPr marL="542925" lvl="2" indent="-184150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dirty="0" err="1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Pawel</a:t>
            </a:r>
            <a:r>
              <a:rPr lang="en-US" sz="12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de 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Barbaro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, 13th </a:t>
            </a:r>
            <a:r>
              <a:rPr lang="en-US" sz="1200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ICATPP 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Conference </a:t>
            </a:r>
            <a:endParaRPr lang="en-US" sz="12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542925" lvl="2" indent="-184150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Ekaterina 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Kuznetsova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, TIPP 2011, CASTOR Performance</a:t>
            </a:r>
            <a:endParaRPr lang="en-US" sz="12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marL="542925" lvl="2" indent="-184150">
              <a:spcBef>
                <a:spcPts val="0"/>
              </a:spcBef>
              <a:buClr>
                <a:schemeClr val="accent2"/>
              </a:buClr>
              <a:buFontTx/>
              <a:buChar char="•"/>
            </a:pPr>
            <a:r>
              <a:rPr lang="en-US" sz="1200" dirty="0" err="1">
                <a:solidFill>
                  <a:srgbClr val="000099"/>
                </a:solidFill>
                <a:latin typeface="Verdana" pitchFamily="34" charset="0"/>
              </a:rPr>
              <a:t>Sercan</a:t>
            </a:r>
            <a:r>
              <a:rPr lang="en-US" sz="1200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200" dirty="0" err="1" smtClean="0">
                <a:solidFill>
                  <a:srgbClr val="000099"/>
                </a:solidFill>
                <a:latin typeface="Verdana" pitchFamily="34" charset="0"/>
              </a:rPr>
              <a:t>Sen</a:t>
            </a:r>
            <a:r>
              <a:rPr lang="en-US" sz="1200" dirty="0" smtClean="0">
                <a:solidFill>
                  <a:srgbClr val="000099"/>
                </a:solidFill>
                <a:latin typeface="Verdana" pitchFamily="34" charset="0"/>
              </a:rPr>
              <a:t>, QM 2011, ZDC Performance Poster</a:t>
            </a:r>
            <a:r>
              <a:rPr lang="en-US" sz="1400" dirty="0" smtClean="0">
                <a:solidFill>
                  <a:srgbClr val="000099"/>
                </a:solidFill>
                <a:latin typeface="Verdana" pitchFamily="34" charset="0"/>
              </a:rPr>
              <a:t>   </a:t>
            </a:r>
            <a:endParaRPr lang="en-US" sz="14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LHC and CMS Performance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897101"/>
            <a:ext cx="8550235" cy="356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1257" y="4785758"/>
            <a:ext cx="8716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LHC delivered 5.72 fb</a:t>
            </a:r>
            <a:r>
              <a:rPr lang="en-US" sz="1800" baseline="30000" dirty="0">
                <a:solidFill>
                  <a:srgbClr val="000099"/>
                </a:solidFill>
                <a:latin typeface="+mn-lt"/>
              </a:rPr>
              <a:t>-1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, CMS recorded 5.20 fb</a:t>
            </a:r>
            <a:r>
              <a:rPr lang="en-US" sz="1800" baseline="30000" dirty="0">
                <a:solidFill>
                  <a:srgbClr val="000099"/>
                </a:solidFill>
                <a:latin typeface="+mn-lt"/>
              </a:rPr>
              <a:t>-1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(~91% overall eﬃciency).  </a:t>
            </a:r>
          </a:p>
          <a:p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Certified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golden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dataset: 4.745 fb</a:t>
            </a:r>
            <a:r>
              <a:rPr lang="en-US" sz="1800" baseline="30000" dirty="0" smtClean="0">
                <a:solidFill>
                  <a:srgbClr val="000099"/>
                </a:solidFill>
                <a:latin typeface="+mn-lt"/>
              </a:rPr>
              <a:t>-1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,  </a:t>
            </a:r>
            <a:r>
              <a:rPr lang="en-US" dirty="0" err="1">
                <a:solidFill>
                  <a:srgbClr val="000099"/>
                </a:solidFill>
                <a:latin typeface="+mn-lt"/>
              </a:rPr>
              <a:t>muon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dataset: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4.965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fb</a:t>
            </a:r>
            <a:r>
              <a:rPr lang="en-US" sz="1800" baseline="30000" dirty="0" smtClean="0">
                <a:solidFill>
                  <a:srgbClr val="000099"/>
                </a:solidFill>
                <a:latin typeface="+mn-lt"/>
              </a:rPr>
              <a:t>-1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.</a:t>
            </a:r>
            <a:endParaRPr lang="en-US" dirty="0">
              <a:solidFill>
                <a:srgbClr val="000099"/>
              </a:solidFill>
              <a:latin typeface="+mn-lt"/>
            </a:endParaRPr>
          </a:p>
          <a:p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Rapid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increase in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instantaneous luminosity: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from 2×10</a:t>
            </a:r>
            <a:r>
              <a:rPr lang="en-US" sz="1800" baseline="30000" dirty="0">
                <a:solidFill>
                  <a:srgbClr val="000099"/>
                </a:solidFill>
                <a:latin typeface="+mn-lt"/>
              </a:rPr>
              <a:t>32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cm</a:t>
            </a:r>
            <a:r>
              <a:rPr lang="en-US" sz="1800" baseline="30000" dirty="0">
                <a:solidFill>
                  <a:srgbClr val="000099"/>
                </a:solidFill>
                <a:latin typeface="+mn-lt"/>
              </a:rPr>
              <a:t>-2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</a:t>
            </a:r>
            <a:r>
              <a:rPr lang="en-US" sz="1800" baseline="30000" dirty="0">
                <a:solidFill>
                  <a:srgbClr val="000099"/>
                </a:solidFill>
                <a:latin typeface="+mn-lt"/>
              </a:rPr>
              <a:t>-1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in April to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3.5×10</a:t>
            </a:r>
            <a:r>
              <a:rPr lang="en-US" sz="1800" baseline="30000" dirty="0" smtClean="0">
                <a:solidFill>
                  <a:srgbClr val="000099"/>
                </a:solidFill>
                <a:latin typeface="+mn-lt"/>
              </a:rPr>
              <a:t>33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9"/>
                </a:solidFill>
                <a:latin typeface="Verdana"/>
              </a:rPr>
              <a:t>cm</a:t>
            </a:r>
            <a:r>
              <a:rPr lang="en-US" sz="1800" baseline="30000" dirty="0">
                <a:solidFill>
                  <a:srgbClr val="000099"/>
                </a:solidFill>
                <a:latin typeface="Verdana"/>
              </a:rPr>
              <a:t>-2</a:t>
            </a:r>
            <a:r>
              <a:rPr lang="en-US" dirty="0">
                <a:solidFill>
                  <a:srgbClr val="000099"/>
                </a:solidFill>
                <a:latin typeface="Verdana"/>
              </a:rPr>
              <a:t>s</a:t>
            </a:r>
            <a:r>
              <a:rPr lang="en-US" sz="1800" baseline="30000" dirty="0">
                <a:solidFill>
                  <a:srgbClr val="000099"/>
                </a:solidFill>
                <a:latin typeface="Verdana"/>
              </a:rPr>
              <a:t>-1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in October 2011.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9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CMS Detector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" y="1062346"/>
            <a:ext cx="8225352" cy="49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658" flipV="1">
            <a:off x="7695096" y="3695234"/>
            <a:ext cx="915682" cy="3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H="1">
            <a:off x="8152937" y="2802577"/>
            <a:ext cx="207292" cy="8117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8069812" y="2458190"/>
            <a:ext cx="119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6600CC"/>
                </a:solidFill>
                <a:latin typeface="+mn-lt"/>
              </a:rPr>
              <a:t>CASTOR</a:t>
            </a:r>
            <a:endParaRPr lang="de-DE" b="1" dirty="0">
              <a:solidFill>
                <a:srgbClr val="6600CC"/>
              </a:solidFill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5462649" y="1731852"/>
            <a:ext cx="568105" cy="12013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FF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3728852" y="1731852"/>
            <a:ext cx="546265" cy="90780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FF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4170862" y="1100490"/>
            <a:ext cx="1192938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FF99"/>
                </a:solidFill>
                <a:latin typeface="+mn-lt"/>
              </a:rPr>
              <a:t>ECAL Barrel</a:t>
            </a:r>
            <a:endParaRPr lang="de-DE" b="1" dirty="0">
              <a:solidFill>
                <a:srgbClr val="00FF99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48262" y="1098515"/>
            <a:ext cx="1192938" cy="584775"/>
          </a:xfrm>
          <a:prstGeom prst="rect">
            <a:avLst/>
          </a:prstGeom>
          <a:solidFill>
            <a:schemeClr val="bg1"/>
          </a:solidFill>
          <a:ln w="6350"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FF99"/>
                </a:solidFill>
                <a:latin typeface="+mn-lt"/>
              </a:rPr>
              <a:t>ECAL </a:t>
            </a:r>
            <a:r>
              <a:rPr lang="de-DE" b="1" dirty="0" err="1" smtClean="0">
                <a:solidFill>
                  <a:srgbClr val="00FF99"/>
                </a:solidFill>
                <a:latin typeface="+mn-lt"/>
              </a:rPr>
              <a:t>Endcap</a:t>
            </a:r>
            <a:endParaRPr lang="de-DE" b="1" dirty="0">
              <a:solidFill>
                <a:srgbClr val="00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4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2575" y="1332731"/>
            <a:ext cx="8529638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000" b="1" dirty="0" smtClean="0">
                <a:solidFill>
                  <a:srgbClr val="3399FF"/>
                </a:solidFill>
                <a:latin typeface="Verdana" pitchFamily="34" charset="0"/>
                <a:sym typeface="Wingdings" pitchFamily="2" charset="2"/>
              </a:rPr>
              <a:t>ECAL</a:t>
            </a:r>
          </a:p>
        </p:txBody>
      </p:sp>
    </p:spTree>
    <p:extLst>
      <p:ext uri="{BB962C8B-B14F-4D97-AF65-F5344CB8AC3E}">
        <p14:creationId xmlns:p14="http://schemas.microsoft.com/office/powerpoint/2010/main" val="3929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ECAL Characteristics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938916"/>
            <a:ext cx="3349274" cy="334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4" y="4751543"/>
            <a:ext cx="2142209" cy="143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34" y="4441106"/>
            <a:ext cx="2915217" cy="195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12562" y="989054"/>
            <a:ext cx="58095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360363" indent="-1809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ECAL: PbWO</a:t>
            </a:r>
            <a:r>
              <a:rPr lang="en-US" sz="1800" b="1" baseline="-25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4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Crystal Calorimeter</a:t>
            </a: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Barrel: </a:t>
            </a:r>
            <a:endParaRPr lang="en-US" b="1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36 </a:t>
            </a:r>
            <a:r>
              <a:rPr lang="en-US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Supermodules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61200 Crystals, APD (Avalanche Photo-Diodes)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Total weight: 67.4t</a:t>
            </a: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Endcap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:</a:t>
            </a:r>
            <a:endParaRPr lang="en-US" b="1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4 Dees (2 per </a:t>
            </a:r>
            <a:r>
              <a:rPr lang="en-US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endcap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)</a:t>
            </a:r>
            <a:endParaRPr lang="en-US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14648 Crystals, VPT (Vacuum Photo-Triodes)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Total weight: 22.9t</a:t>
            </a:r>
          </a:p>
          <a:p>
            <a:pPr marL="179388" lvl="1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b="1" dirty="0" err="1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Preshower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Two planes of silicon strip detectors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Behind lead layer at 2X</a:t>
            </a:r>
            <a:r>
              <a:rPr lang="en-US" sz="1800" baseline="-25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0</a:t>
            </a:r>
            <a:r>
              <a:rPr lang="en-US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 and 3X</a:t>
            </a:r>
            <a:r>
              <a:rPr lang="en-US" sz="1800" baseline="-25000" dirty="0" smtClean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0</a:t>
            </a:r>
            <a:endParaRPr lang="en-US" sz="1800" baseline="-25000" dirty="0">
              <a:solidFill>
                <a:srgbClr val="000099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70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20013"/>
            <a:ext cx="7140575" cy="544512"/>
          </a:xfrm>
        </p:spPr>
        <p:txBody>
          <a:bodyPr/>
          <a:lstStyle/>
          <a:p>
            <a:pPr eaLnBrk="1" hangingPunct="1"/>
            <a:r>
              <a:rPr lang="en-US" dirty="0" smtClean="0"/>
              <a:t>ECAL Active Channels / Temperature stability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" y="1093728"/>
            <a:ext cx="629602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41434" y="1306286"/>
            <a:ext cx="280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Barrel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:  99.2%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</a:t>
            </a:r>
            <a:r>
              <a:rPr lang="en-US" dirty="0" err="1" smtClean="0">
                <a:solidFill>
                  <a:srgbClr val="000099"/>
                </a:solidFill>
                <a:latin typeface="+mn-lt"/>
              </a:rPr>
              <a:t>Endcap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:  98.7%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</a:t>
            </a:r>
            <a:r>
              <a:rPr lang="en-US" dirty="0" err="1" smtClean="0">
                <a:solidFill>
                  <a:srgbClr val="000099"/>
                </a:solidFill>
                <a:latin typeface="+mn-lt"/>
              </a:rPr>
              <a:t>Preshower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:  95.1%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6" y="3742087"/>
            <a:ext cx="3202811" cy="25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9786" y="2992585"/>
            <a:ext cx="86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PbWO</a:t>
            </a:r>
            <a:r>
              <a:rPr lang="en-US" sz="1800" baseline="-25000" dirty="0">
                <a:solidFill>
                  <a:srgbClr val="0000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crystal light-yield and APD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gain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are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temperature dependent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(-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2.2%/</a:t>
            </a:r>
            <a:r>
              <a:rPr lang="en-US" sz="1800" baseline="30000" dirty="0" err="1">
                <a:solidFill>
                  <a:srgbClr val="000099"/>
                </a:solidFill>
                <a:latin typeface="+mn-lt"/>
              </a:rPr>
              <a:t>o</a:t>
            </a:r>
            <a:r>
              <a:rPr lang="en-US" dirty="0" err="1">
                <a:solidFill>
                  <a:srgbClr val="000099"/>
                </a:solidFill>
                <a:latin typeface="+mn-lt"/>
              </a:rPr>
              <a:t>C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and -2.4%/</a:t>
            </a:r>
            <a:r>
              <a:rPr lang="en-US" sz="1800" baseline="30000" dirty="0" err="1">
                <a:solidFill>
                  <a:srgbClr val="000099"/>
                </a:solidFill>
                <a:latin typeface="+mn-lt"/>
              </a:rPr>
              <a:t>o</a:t>
            </a:r>
            <a:r>
              <a:rPr lang="en-US" dirty="0" err="1">
                <a:solidFill>
                  <a:srgbClr val="000099"/>
                </a:solidFill>
                <a:latin typeface="+mn-lt"/>
              </a:rPr>
              <a:t>C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, resp.),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the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temperature must be kept very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stable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71356" y="3906982"/>
            <a:ext cx="490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M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easured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temperature stability during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                  Jul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2010-Dec 2010 well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within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allowed design limits: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less than 0.05 </a:t>
            </a:r>
            <a:r>
              <a:rPr lang="en-US" sz="1800" baseline="30000" dirty="0" err="1">
                <a:solidFill>
                  <a:srgbClr val="000099"/>
                </a:solidFill>
                <a:latin typeface="Verdana"/>
              </a:rPr>
              <a:t>o</a:t>
            </a:r>
            <a:r>
              <a:rPr lang="en-US" dirty="0" err="1">
                <a:solidFill>
                  <a:srgbClr val="000099"/>
                </a:solidFill>
                <a:latin typeface="Verdana"/>
              </a:rPr>
              <a:t>C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for the Barrel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less than 0.1 </a:t>
            </a:r>
            <a:r>
              <a:rPr lang="en-US" sz="1800" baseline="30000" dirty="0" err="1">
                <a:solidFill>
                  <a:srgbClr val="000099"/>
                </a:solidFill>
                <a:latin typeface="Verdana"/>
              </a:rPr>
              <a:t>o</a:t>
            </a:r>
            <a:r>
              <a:rPr lang="en-US" dirty="0" err="1">
                <a:solidFill>
                  <a:srgbClr val="000099"/>
                </a:solidFill>
                <a:latin typeface="Verdana"/>
              </a:rPr>
              <a:t>C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for the </a:t>
            </a:r>
            <a:r>
              <a:rPr lang="en-US" dirty="0" err="1">
                <a:solidFill>
                  <a:srgbClr val="000099"/>
                </a:solidFill>
                <a:latin typeface="+mn-lt"/>
              </a:rPr>
              <a:t>Endcaps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2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20013"/>
            <a:ext cx="7140575" cy="544512"/>
          </a:xfrm>
        </p:spPr>
        <p:txBody>
          <a:bodyPr/>
          <a:lstStyle/>
          <a:p>
            <a:pPr eaLnBrk="1" hangingPunct="1"/>
            <a:r>
              <a:rPr lang="en-US" dirty="0" smtClean="0"/>
              <a:t>ECAL Anomalous Signals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80" y="1242890"/>
            <a:ext cx="1964916" cy="16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3966902"/>
            <a:ext cx="2151600" cy="200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1" y="3662424"/>
            <a:ext cx="3207890" cy="257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87" y="3864144"/>
            <a:ext cx="2307094" cy="217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81" y="993515"/>
            <a:ext cx="5949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Anomalous high energy signal in single isolated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channels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have been observed during the collisions.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This is due to direct energy deposition in the depleted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bulk of an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APD. </a:t>
            </a:r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  <a:endParaRPr lang="en-US" dirty="0">
              <a:solidFill>
                <a:srgbClr val="000099"/>
              </a:solidFill>
              <a:latin typeface="+mn-lt"/>
            </a:endParaRP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They can be identified with: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 topological selection → isolated channels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 different timing </a:t>
            </a:r>
          </a:p>
          <a:p>
            <a:r>
              <a:rPr lang="en-US" dirty="0">
                <a:solidFill>
                  <a:srgbClr val="000099"/>
                </a:solidFill>
                <a:latin typeface="+mn-lt"/>
              </a:rPr>
              <a:t>•   differences in the pulse shape </a:t>
            </a:r>
            <a:endParaRPr lang="de-DE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9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20013"/>
            <a:ext cx="7140575" cy="544512"/>
          </a:xfrm>
        </p:spPr>
        <p:txBody>
          <a:bodyPr/>
          <a:lstStyle/>
          <a:p>
            <a:pPr eaLnBrk="1" hangingPunct="1"/>
            <a:r>
              <a:rPr lang="en-US" dirty="0" smtClean="0"/>
              <a:t>ECAL Energy Calibration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9382" y="950034"/>
            <a:ext cx="49147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0099"/>
                </a:solidFill>
                <a:latin typeface="+mn-lt"/>
              </a:rPr>
              <a:t>Several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calibration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 &amp;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monitoring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strategies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: </a:t>
            </a:r>
            <a:endParaRPr lang="de-DE" b="1" dirty="0">
              <a:solidFill>
                <a:srgbClr val="000099"/>
              </a:solidFill>
              <a:latin typeface="+mn-lt"/>
            </a:endParaRPr>
          </a:p>
          <a:p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0099"/>
                </a:solidFill>
                <a:latin typeface="+mn-lt"/>
              </a:rPr>
              <a:t>φ-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symmetry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calibration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exploiting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the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energy-flow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invariance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around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the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beam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axis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in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minimum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bias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events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(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for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crystals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at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the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same pseudo-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rapidity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)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l-GR" sz="1800" b="1" baseline="30000" dirty="0" smtClean="0">
                <a:solidFill>
                  <a:srgbClr val="000099"/>
                </a:solidFill>
                <a:latin typeface="+mn-lt"/>
              </a:rPr>
              <a:t>0</a:t>
            </a:r>
            <a:r>
              <a:rPr lang="el-GR" b="1" dirty="0" smtClean="0">
                <a:solidFill>
                  <a:srgbClr val="000099"/>
                </a:solidFill>
                <a:latin typeface="+mn-lt"/>
              </a:rPr>
              <a:t>/η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calibration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mass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constraint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on di-photon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events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(inter-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calibration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and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monitoring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of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energy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scale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)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de-DE" b="1" dirty="0" err="1" smtClean="0">
                <a:solidFill>
                  <a:srgbClr val="000099"/>
                </a:solidFill>
                <a:latin typeface="+mn-lt"/>
              </a:rPr>
              <a:t>laser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monitoring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correction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for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radiation-induced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crystal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transparency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loss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de-DE" b="1" dirty="0" err="1" smtClean="0">
                <a:solidFill>
                  <a:srgbClr val="000099"/>
                </a:solidFill>
                <a:latin typeface="+mn-lt"/>
              </a:rPr>
              <a:t>isolated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, high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energy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electrons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: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using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E/p in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W⟶e</a:t>
            </a:r>
            <a:r>
              <a:rPr lang="el-GR" dirty="0">
                <a:solidFill>
                  <a:srgbClr val="000099"/>
                </a:solidFill>
                <a:latin typeface="+mn-lt"/>
              </a:rPr>
              <a:t>ν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decays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and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invariant </a:t>
            </a:r>
            <a:r>
              <a:rPr lang="de-DE" dirty="0" err="1" smtClean="0">
                <a:solidFill>
                  <a:srgbClr val="000099"/>
                </a:solidFill>
                <a:latin typeface="+mn-lt"/>
              </a:rPr>
              <a:t>mass</a:t>
            </a:r>
            <a:r>
              <a:rPr lang="de-DE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in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Z⟶ee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decays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(high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luminosity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is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required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for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inter-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calibration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) 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00099"/>
              </a:solidFill>
              <a:latin typeface="+mn-lt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de-DE" b="1" dirty="0" err="1" smtClean="0">
                <a:solidFill>
                  <a:srgbClr val="000099"/>
                </a:solidFill>
                <a:latin typeface="+mn-lt"/>
              </a:rPr>
              <a:t>radiative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Z </a:t>
            </a:r>
            <a:r>
              <a:rPr lang="de-DE" b="1" dirty="0" err="1">
                <a:solidFill>
                  <a:srgbClr val="000099"/>
                </a:solidFill>
                <a:latin typeface="+mn-lt"/>
              </a:rPr>
              <a:t>decays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using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Z⟶µµ</a:t>
            </a:r>
            <a:r>
              <a:rPr lang="el-GR" dirty="0">
                <a:solidFill>
                  <a:srgbClr val="000099"/>
                </a:solidFill>
                <a:latin typeface="+mn-lt"/>
              </a:rPr>
              <a:t>γ,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assuming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correct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muon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0099"/>
                </a:solidFill>
                <a:latin typeface="+mn-lt"/>
              </a:rPr>
              <a:t>scale</a:t>
            </a:r>
            <a:r>
              <a:rPr lang="de-DE" dirty="0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72" y="1076015"/>
            <a:ext cx="2086207" cy="185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73" y="2933205"/>
            <a:ext cx="3731806" cy="15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5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1561</Words>
  <Application>Microsoft Office PowerPoint</Application>
  <PresentationFormat>Bildschirmpräsentation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2_DESY_Vortrag_3-1</vt:lpstr>
      <vt:lpstr>Lessons learned in Calorimetry at CMS</vt:lpstr>
      <vt:lpstr>Contents</vt:lpstr>
      <vt:lpstr>LHC and CMS Performance</vt:lpstr>
      <vt:lpstr>CMS Detector</vt:lpstr>
      <vt:lpstr>PowerPoint-Präsentation</vt:lpstr>
      <vt:lpstr>ECAL Characteristics</vt:lpstr>
      <vt:lpstr>ECAL Active Channels / Temperature stability</vt:lpstr>
      <vt:lpstr>ECAL Anomalous Signals</vt:lpstr>
      <vt:lpstr>ECAL Energy Calibration</vt:lpstr>
      <vt:lpstr>ECAL Radiation Damage</vt:lpstr>
      <vt:lpstr>ECAL Resolution</vt:lpstr>
      <vt:lpstr>PowerPoint-Präsentation</vt:lpstr>
      <vt:lpstr>CMS Hadronic Calorimeters</vt:lpstr>
      <vt:lpstr>HCAL Segmentation &amp; Readout</vt:lpstr>
      <vt:lpstr>HCAL – Calibration Methods</vt:lpstr>
      <vt:lpstr>HCAL – Calibration with pp Data</vt:lpstr>
      <vt:lpstr>HCAL – Noise in HB / HE</vt:lpstr>
      <vt:lpstr>HCAL – Upgrade: HPDs  SiPMs</vt:lpstr>
      <vt:lpstr>PowerPoint-Präsentation</vt:lpstr>
      <vt:lpstr>CMS Hadronic Calorimeters</vt:lpstr>
      <vt:lpstr>HCAL – HF   Noise (anomalous events)</vt:lpstr>
      <vt:lpstr>HCAL – CASTOR</vt:lpstr>
      <vt:lpstr>HCAL – CASTOR  Calibration</vt:lpstr>
      <vt:lpstr>HCAL – Zero Degree Calorimeter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Borras, Kerstin</cp:lastModifiedBy>
  <cp:revision>601</cp:revision>
  <cp:lastPrinted>2012-03-15T23:43:04Z</cp:lastPrinted>
  <dcterms:created xsi:type="dcterms:W3CDTF">2008-04-14T12:45:38Z</dcterms:created>
  <dcterms:modified xsi:type="dcterms:W3CDTF">2012-03-15T23:47:05Z</dcterms:modified>
</cp:coreProperties>
</file>