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91" r:id="rId3"/>
    <p:sldId id="301" r:id="rId4"/>
    <p:sldId id="296" r:id="rId5"/>
    <p:sldId id="297" r:id="rId6"/>
    <p:sldId id="299" r:id="rId7"/>
    <p:sldId id="302" r:id="rId8"/>
    <p:sldId id="287" r:id="rId9"/>
    <p:sldId id="290" r:id="rId10"/>
    <p:sldId id="292" r:id="rId11"/>
    <p:sldId id="30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5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9" autoAdjust="0"/>
    <p:restoredTop sz="96447" autoAdjust="0"/>
  </p:normalViewPr>
  <p:slideViewPr>
    <p:cSldViewPr snapToGrid="0" snapToObjects="1">
      <p:cViewPr>
        <p:scale>
          <a:sx n="103" d="100"/>
          <a:sy n="103" d="100"/>
        </p:scale>
        <p:origin x="-173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5121A-3452-594B-8108-67772043DB1D}" type="datetimeFigureOut">
              <a:rPr lang="en-US" smtClean="0"/>
              <a:t>16.03.12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D19F6-1268-AB40-A5F3-4F28F87AD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9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02570-1DA1-814D-B98C-6F8C9040C1E9}" type="datetimeFigureOut">
              <a:rPr lang="en-US" smtClean="0"/>
              <a:t>16.03.12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81B14-5833-9A40-9D54-282F5DB20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70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Bonn, 5th Workshop Helmholtz Alliance  K.W. Glitza, Bergische Universität Wuppertal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Bonn, 5th Workshop Helmholtz Alliance  K.W. Glitza, Bergische Universität Wuppertal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 smtClean="0"/>
              <a:t>Bonn, 5th Workshop Helmholtz Alliance  K.W. Glitza, Bergische Universität Wuppertal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de-DE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de-D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Bonn, 5th Workshop Helmholtz Alliance  K.W. Glitza, Bergische Universität Wuppertal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Bonn, 5th Workshop Helmholtz Alliance  K.W. Glitza, Bergische Universität Wuppertal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Bonn, 5th Workshop Helmholtz Alliance  K.W. Glitza, Bergische Universität Wuppertal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Bonn, 5th Workshop Helmholtz Alliance  K.W. Glitza, Bergische Universität Wuppertal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de-DE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Bonn, 5th Workshop Helmholtz Alliance  K.W. Glitza, Bergische Universität Wuppertal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Bonn, 5th Workshop Helmholtz Alliance  K.W. Glitza, Bergische Universität Wuppertal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Bonn, 5th Workshop Helmholtz Alliance  K.W. Glitza, Bergische Universität Wuppertal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Bonn, 5th Workshop Helmholtz Alliance  K.W. Glitza, Bergische Universität Wuppertal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Bonn, 5th Workshop Helmholtz Alliance  K.W. Glitza, Bergische Universität Wuppertal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 smtClean="0"/>
              <a:t>Bonn, 5th Workshop Helmholtz Alliance  K.W. Glitza, Bergische Universität Wuppertal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Bonn, 5th Workshop Helmholtz Alliance  K.W. Glitza, Bergische Universität Wuppertal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25853" y="1270121"/>
            <a:ext cx="7196328" cy="114806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                     </a:t>
            </a:r>
            <a:r>
              <a:rPr lang="en-US" sz="6700" b="1" dirty="0" smtClean="0">
                <a:solidFill>
                  <a:srgbClr val="FFFFFF"/>
                </a:solidFill>
              </a:rPr>
              <a:t>CF Materials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7651" y="3194944"/>
            <a:ext cx="8036776" cy="955865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/>
              <a:t>K.W.  Glitza</a:t>
            </a:r>
          </a:p>
          <a:p>
            <a:endParaRPr lang="en-GB" sz="32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3753" y="6356350"/>
            <a:ext cx="3602062" cy="365125"/>
          </a:xfrm>
        </p:spPr>
        <p:txBody>
          <a:bodyPr/>
          <a:lstStyle/>
          <a:p>
            <a:r>
              <a:rPr lang="de-DE" dirty="0" smtClean="0"/>
              <a:t>Bonn, 5th Workshop Helmholtz Alliance </a:t>
            </a:r>
          </a:p>
          <a:p>
            <a:r>
              <a:rPr lang="de-DE" dirty="0" smtClean="0"/>
              <a:t>K.W. Glitza, Bergische Universität Wuppertal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67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activities at Wuppertal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Ongoing of the development of Carbon Fiber Pipes</a:t>
            </a:r>
            <a:endParaRPr lang="en-US" dirty="0"/>
          </a:p>
          <a:p>
            <a:r>
              <a:rPr lang="en-US" dirty="0" smtClean="0"/>
              <a:t>Study of new geometries</a:t>
            </a:r>
          </a:p>
          <a:p>
            <a:r>
              <a:rPr lang="en-US" dirty="0" smtClean="0"/>
              <a:t>Study new materials</a:t>
            </a:r>
          </a:p>
          <a:p>
            <a:r>
              <a:rPr lang="en-US" dirty="0" smtClean="0"/>
              <a:t>CF material with integrated services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Bonn, 5th Workshop Helmholtz Alliance  K.W. Glitza, Bergische Universität Wuppertal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30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gave a short overview about carbon based materials used to assemble pixel vertex detectors</a:t>
            </a:r>
          </a:p>
          <a:p>
            <a:r>
              <a:rPr lang="en-US" dirty="0" smtClean="0"/>
              <a:t>We saw clearly the improvement in the different generations by using new materials </a:t>
            </a:r>
          </a:p>
          <a:p>
            <a:r>
              <a:rPr lang="en-US" dirty="0" smtClean="0"/>
              <a:t>We saw also the </a:t>
            </a:r>
            <a:r>
              <a:rPr lang="en-US" smtClean="0"/>
              <a:t>big potential </a:t>
            </a:r>
            <a:r>
              <a:rPr lang="en-US" dirty="0" smtClean="0"/>
              <a:t>of this material for future detectors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752" y="6356350"/>
            <a:ext cx="3861547" cy="365125"/>
          </a:xfrm>
        </p:spPr>
        <p:txBody>
          <a:bodyPr/>
          <a:lstStyle/>
          <a:p>
            <a:r>
              <a:rPr lang="de-DE" dirty="0" smtClean="0"/>
              <a:t>Bonn, 5th </a:t>
            </a:r>
            <a:r>
              <a:rPr lang="de-DE" dirty="0" err="1" smtClean="0"/>
              <a:t>Dector</a:t>
            </a:r>
            <a:r>
              <a:rPr lang="de-DE" dirty="0" smtClean="0"/>
              <a:t>  Workshop Helmholtz Alliance  </a:t>
            </a:r>
          </a:p>
          <a:p>
            <a:r>
              <a:rPr lang="de-DE" dirty="0" smtClean="0"/>
              <a:t>K.W. Glitza, Bergische Universität Wuppertal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9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221801"/>
            <a:ext cx="7612063" cy="1417638"/>
          </a:xfrm>
        </p:spPr>
        <p:txBody>
          <a:bodyPr/>
          <a:lstStyle/>
          <a:p>
            <a:r>
              <a:rPr lang="en-US" dirty="0"/>
              <a:t>Requirements </a:t>
            </a:r>
            <a:r>
              <a:rPr lang="en-US" dirty="0" smtClean="0"/>
              <a:t>of  Pixel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67" y="1778621"/>
            <a:ext cx="8747149" cy="44134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Pixel detectors are vertex detectors. All particles of a collision goes through. Therefore the requirements are clear defined:</a:t>
            </a:r>
          </a:p>
          <a:p>
            <a:r>
              <a:rPr lang="en-US" dirty="0" smtClean="0"/>
              <a:t>Stability</a:t>
            </a:r>
          </a:p>
          <a:p>
            <a:r>
              <a:rPr lang="en-US" dirty="0" smtClean="0"/>
              <a:t>Light weight</a:t>
            </a:r>
          </a:p>
          <a:p>
            <a:r>
              <a:rPr lang="en-US" dirty="0" smtClean="0"/>
              <a:t>CTE tuning</a:t>
            </a:r>
          </a:p>
          <a:p>
            <a:r>
              <a:rPr lang="en-US" dirty="0" smtClean="0"/>
              <a:t>Long radiation length</a:t>
            </a:r>
          </a:p>
          <a:p>
            <a:r>
              <a:rPr lang="en-US" dirty="0" smtClean="0"/>
              <a:t>No activation</a:t>
            </a:r>
          </a:p>
          <a:p>
            <a:r>
              <a:rPr lang="en-US" dirty="0" smtClean="0"/>
              <a:t>Radiation Hardness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752" y="6356350"/>
            <a:ext cx="3814871" cy="365125"/>
          </a:xfrm>
        </p:spPr>
        <p:txBody>
          <a:bodyPr/>
          <a:lstStyle/>
          <a:p>
            <a:r>
              <a:rPr lang="de-DE" dirty="0" smtClean="0"/>
              <a:t>Bonn, 5th Workshop Helmholtz Alliance </a:t>
            </a:r>
          </a:p>
          <a:p>
            <a:r>
              <a:rPr lang="de-DE" dirty="0" smtClean="0"/>
              <a:t>K.W. Glitza, Bergische Universität Wuppertal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72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err="1" smtClean="0"/>
              <a:t>Pixeldetector</a:t>
            </a:r>
            <a:r>
              <a:rPr lang="en-US" dirty="0" smtClean="0"/>
              <a:t> and IBL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867007"/>
            <a:ext cx="7612064" cy="4182035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All these  requirements are full filled by Carbon based Materials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A</a:t>
            </a:r>
            <a:r>
              <a:rPr lang="en-US" sz="2800" dirty="0" smtClean="0"/>
              <a:t>ll components should be consist out of the same material to avoid inner stress and corrosion. </a:t>
            </a:r>
          </a:p>
          <a:p>
            <a:r>
              <a:rPr lang="en-US" sz="2800" dirty="0" smtClean="0"/>
              <a:t>For the Current detector  we used CC-Material and Al- pipes (which had problems with corrosion).</a:t>
            </a:r>
          </a:p>
          <a:p>
            <a:r>
              <a:rPr lang="en-US" sz="2800" dirty="0" smtClean="0"/>
              <a:t> For the IBL we used the much lighter Carbon Foam and small Ti-pipes.</a:t>
            </a:r>
          </a:p>
          <a:p>
            <a:r>
              <a:rPr lang="en-US" sz="2800" dirty="0" smtClean="0"/>
              <a:t>For the HL-LHC  we plan to use our CF- pipe which are developed in Wuppertal            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752" y="6356350"/>
            <a:ext cx="3861547" cy="365125"/>
          </a:xfrm>
        </p:spPr>
        <p:txBody>
          <a:bodyPr/>
          <a:lstStyle/>
          <a:p>
            <a:r>
              <a:rPr lang="de-DE" dirty="0" smtClean="0"/>
              <a:t>Bonn, 5th </a:t>
            </a:r>
            <a:r>
              <a:rPr lang="de-DE" dirty="0" err="1" smtClean="0"/>
              <a:t>Detector</a:t>
            </a:r>
            <a:r>
              <a:rPr lang="de-DE" dirty="0" smtClean="0"/>
              <a:t>  Workshop Helmholtz Alliance  K.W. Glitza, Bergische Universität Wuppertal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6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81" y="79468"/>
            <a:ext cx="8889467" cy="1417638"/>
          </a:xfrm>
        </p:spPr>
        <p:txBody>
          <a:bodyPr/>
          <a:lstStyle/>
          <a:p>
            <a:r>
              <a:rPr lang="en-US" dirty="0" smtClean="0"/>
              <a:t>Example: Mass distribution of the IBL Stave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752" y="6356350"/>
            <a:ext cx="3620247" cy="365125"/>
          </a:xfrm>
        </p:spPr>
        <p:txBody>
          <a:bodyPr/>
          <a:lstStyle/>
          <a:p>
            <a:r>
              <a:rPr lang="de-DE" dirty="0" smtClean="0"/>
              <a:t>Bonn, 5th Workshop Helmholtz Alliance </a:t>
            </a:r>
          </a:p>
          <a:p>
            <a:r>
              <a:rPr lang="de-DE" dirty="0" smtClean="0"/>
              <a:t>K.W. Glitza, Bergische Universität Wuppertal</a:t>
            </a:r>
            <a:endParaRPr lang="en-US" dirty="0"/>
          </a:p>
        </p:txBody>
      </p:sp>
      <p:pic>
        <p:nvPicPr>
          <p:cNvPr id="15" name="Image 3" descr="afjgcj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3264" y="1609794"/>
            <a:ext cx="5213408" cy="4746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5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04" y="79468"/>
            <a:ext cx="8918894" cy="1417638"/>
          </a:xfrm>
        </p:spPr>
        <p:txBody>
          <a:bodyPr/>
          <a:lstStyle/>
          <a:p>
            <a:pPr algn="l"/>
            <a:r>
              <a:rPr lang="en-US" sz="4400" dirty="0" smtClean="0"/>
              <a:t>Design Requirements for </a:t>
            </a:r>
            <a:br>
              <a:rPr lang="en-US" sz="4400" dirty="0" smtClean="0"/>
            </a:br>
            <a:r>
              <a:rPr lang="en-US" sz="4400" dirty="0" smtClean="0"/>
              <a:t>Cooling and mechanical Stability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reduction of the CTE mismatch is an important design guideline because it increase the geometrical stability of the structure for different operation states.</a:t>
            </a:r>
          </a:p>
          <a:p>
            <a:r>
              <a:rPr lang="en-US" dirty="0" smtClean="0"/>
              <a:t>By using of carbon based material you can tune this mismatch and the stave stiffness by arrangement of the Carbon Fibers.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Bonn, 5th Workshop Helmholtz Alliance  K.W. Glitza, Bergische Universität Wuppertal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7"/>
            <a:ext cx="9042110" cy="1493761"/>
          </a:xfrm>
        </p:spPr>
        <p:txBody>
          <a:bodyPr/>
          <a:lstStyle/>
          <a:p>
            <a:r>
              <a:rPr lang="en-US" sz="4400" dirty="0" smtClean="0"/>
              <a:t>Properties of the </a:t>
            </a:r>
            <a:r>
              <a:rPr lang="en-US" sz="4400" dirty="0"/>
              <a:t>main </a:t>
            </a:r>
            <a:r>
              <a:rPr lang="en-US" sz="4400" dirty="0" smtClean="0"/>
              <a:t>Material Components </a:t>
            </a:r>
            <a:endParaRPr lang="en-US" sz="4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478382"/>
              </p:ext>
            </p:extLst>
          </p:nvPr>
        </p:nvGraphicFramePr>
        <p:xfrm>
          <a:off x="525755" y="2320174"/>
          <a:ext cx="7966465" cy="22653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63379"/>
                <a:gridCol w="1058008"/>
                <a:gridCol w="1140729"/>
                <a:gridCol w="1130810"/>
                <a:gridCol w="1243288"/>
                <a:gridCol w="555486"/>
                <a:gridCol w="595163"/>
                <a:gridCol w="679602"/>
              </a:tblGrid>
              <a:tr h="61944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Properties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Unit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POCO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KFOAM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CF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6195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Density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g/cm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baseline="30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1.69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0.55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.245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2.7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4.5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1.76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9842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Thermal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Conductivity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W/m  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143 /19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135/35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235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250/30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247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ppm/K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6.5/0.5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-7/+0.6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8.6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752" y="6356350"/>
            <a:ext cx="3470705" cy="365125"/>
          </a:xfrm>
        </p:spPr>
        <p:txBody>
          <a:bodyPr/>
          <a:lstStyle/>
          <a:p>
            <a:r>
              <a:rPr lang="de-DE" dirty="0" smtClean="0"/>
              <a:t>Bonn, 5th Workshop Helmholtz Alliance  K.W. Glitza, Bergische Universität Wuppertal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6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246"/>
            <a:ext cx="9144000" cy="1417638"/>
          </a:xfrm>
        </p:spPr>
        <p:txBody>
          <a:bodyPr/>
          <a:lstStyle/>
          <a:p>
            <a:r>
              <a:rPr lang="en-US" sz="4400" dirty="0" smtClean="0"/>
              <a:t>X- Ray Tomography of </a:t>
            </a:r>
            <a:r>
              <a:rPr lang="en-US" sz="4400" dirty="0" err="1" smtClean="0"/>
              <a:t>Carbonfoam</a:t>
            </a:r>
            <a:r>
              <a:rPr lang="en-US" sz="4400" dirty="0" smtClean="0"/>
              <a:t> with glued </a:t>
            </a:r>
            <a:r>
              <a:rPr lang="en-US" dirty="0" smtClean="0"/>
              <a:t>face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444" y="1806222"/>
            <a:ext cx="2627842" cy="44466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Pros:</a:t>
            </a:r>
          </a:p>
          <a:p>
            <a:r>
              <a:rPr lang="en-US" dirty="0" smtClean="0"/>
              <a:t>Very light</a:t>
            </a:r>
          </a:p>
          <a:p>
            <a:r>
              <a:rPr lang="en-US" dirty="0" smtClean="0"/>
              <a:t>High TC</a:t>
            </a:r>
          </a:p>
          <a:p>
            <a:r>
              <a:rPr lang="en-US" dirty="0" err="1" smtClean="0"/>
              <a:t>machinable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Cons:</a:t>
            </a:r>
          </a:p>
          <a:p>
            <a:r>
              <a:rPr lang="en-US" dirty="0" smtClean="0"/>
              <a:t>Dusty surface</a:t>
            </a:r>
          </a:p>
          <a:p>
            <a:r>
              <a:rPr lang="en-US" dirty="0" smtClean="0"/>
              <a:t>Need shielding with face </a:t>
            </a:r>
            <a:r>
              <a:rPr lang="en-US" dirty="0"/>
              <a:t>p</a:t>
            </a:r>
            <a:r>
              <a:rPr lang="en-US" dirty="0" smtClean="0"/>
              <a:t>lates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Bonn, 5th Workshop Helmholtz Alliance  K.W. Glitza, Bergische Universität Wuppertal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3D_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5299" r="19490" b="2358"/>
          <a:stretch/>
        </p:blipFill>
        <p:spPr>
          <a:xfrm>
            <a:off x="3339354" y="2070846"/>
            <a:ext cx="5691758" cy="418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2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14" y="101366"/>
            <a:ext cx="8760406" cy="1417638"/>
          </a:xfrm>
        </p:spPr>
        <p:txBody>
          <a:bodyPr/>
          <a:lstStyle/>
          <a:p>
            <a:r>
              <a:rPr lang="en-US" dirty="0" smtClean="0"/>
              <a:t>Examples of CF 3D- Assemblies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2070846"/>
            <a:ext cx="2544947" cy="4182035"/>
          </a:xfrm>
        </p:spPr>
        <p:txBody>
          <a:bodyPr/>
          <a:lstStyle/>
          <a:p>
            <a:r>
              <a:rPr lang="en-US" dirty="0" smtClean="0"/>
              <a:t>Picture of one </a:t>
            </a:r>
            <a:r>
              <a:rPr lang="en-US" dirty="0" err="1" smtClean="0"/>
              <a:t>halfshell</a:t>
            </a:r>
            <a:r>
              <a:rPr lang="en-US" dirty="0" smtClean="0"/>
              <a:t> of the current pixel detector</a:t>
            </a:r>
          </a:p>
          <a:p>
            <a:r>
              <a:rPr lang="en-US" dirty="0" smtClean="0"/>
              <a:t>Layer 2 for 26 staves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752" y="6356350"/>
            <a:ext cx="3861547" cy="365125"/>
          </a:xfrm>
        </p:spPr>
        <p:txBody>
          <a:bodyPr/>
          <a:lstStyle/>
          <a:p>
            <a:r>
              <a:rPr lang="de-DE" dirty="0" smtClean="0"/>
              <a:t>Bonn, 5thDetector  Workshop Helmholtz Alliance </a:t>
            </a:r>
          </a:p>
          <a:p>
            <a:r>
              <a:rPr lang="de-DE" dirty="0" smtClean="0"/>
              <a:t> K.W. Glitza, Bergische Universität Wuppertal</a:t>
            </a:r>
            <a:endParaRPr lang="en-US" dirty="0"/>
          </a:p>
        </p:txBody>
      </p:sp>
      <p:pic>
        <p:nvPicPr>
          <p:cNvPr id="7" name="Picture 6" descr="Bilder_Trial_Assembly_Okt.2004 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80" y="1914153"/>
            <a:ext cx="5205440" cy="39040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6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37" y="79468"/>
            <a:ext cx="8681463" cy="1417638"/>
          </a:xfrm>
        </p:spPr>
        <p:txBody>
          <a:bodyPr/>
          <a:lstStyle/>
          <a:p>
            <a:r>
              <a:rPr lang="en-US" dirty="0" smtClean="0"/>
              <a:t>Assembly groups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108" y="1927570"/>
            <a:ext cx="3843773" cy="4182035"/>
          </a:xfrm>
        </p:spPr>
        <p:txBody>
          <a:bodyPr/>
          <a:lstStyle/>
          <a:p>
            <a:r>
              <a:rPr lang="en-US" dirty="0" smtClean="0"/>
              <a:t>You can also combine CF components with conventional assemblies</a:t>
            </a:r>
          </a:p>
          <a:p>
            <a:r>
              <a:rPr lang="en-US" dirty="0" smtClean="0"/>
              <a:t>The picture shows a short prototype stave with a Ti cooling pipe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Bonn, 5th Workshop Helmholtz Alliance  K.W. Glitza, Bergische Universität Wuppertal</a:t>
            </a:r>
            <a:endParaRPr lang="en-US"/>
          </a:p>
        </p:txBody>
      </p:sp>
      <p:pic>
        <p:nvPicPr>
          <p:cNvPr id="6" name="Picture 5" descr="DSCN004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31" y="1927570"/>
            <a:ext cx="4697069" cy="352280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700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Custom 1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67F891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7642</TotalTime>
  <Words>549</Words>
  <Application>Microsoft Macintosh PowerPoint</Application>
  <PresentationFormat>On-screen Show (4:3)</PresentationFormat>
  <Paragraphs>114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Habitat</vt:lpstr>
      <vt:lpstr>                     CF Materials </vt:lpstr>
      <vt:lpstr>Requirements of  Pixel Detectors</vt:lpstr>
      <vt:lpstr>Current Pixeldetector and IBL</vt:lpstr>
      <vt:lpstr>Example: Mass distribution of the IBL Stave</vt:lpstr>
      <vt:lpstr>Design Requirements for  Cooling and mechanical Stability</vt:lpstr>
      <vt:lpstr>Properties of the main Material Components </vt:lpstr>
      <vt:lpstr>X- Ray Tomography of Carbonfoam with glued face plate</vt:lpstr>
      <vt:lpstr>Examples of CF 3D- Assemblies</vt:lpstr>
      <vt:lpstr>Assembly groups </vt:lpstr>
      <vt:lpstr>Further activities at Wuppertal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Ultraleight Structures</dc:title>
  <dc:creator>K.W. glitza</dc:creator>
  <cp:lastModifiedBy>K.W. glitza</cp:lastModifiedBy>
  <cp:revision>116</cp:revision>
  <cp:lastPrinted>2012-03-14T14:32:38Z</cp:lastPrinted>
  <dcterms:created xsi:type="dcterms:W3CDTF">2012-02-24T16:16:32Z</dcterms:created>
  <dcterms:modified xsi:type="dcterms:W3CDTF">2012-03-16T07:52:48Z</dcterms:modified>
</cp:coreProperties>
</file>