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55" r:id="rId2"/>
    <p:sldId id="1383" r:id="rId3"/>
    <p:sldId id="1385" r:id="rId4"/>
    <p:sldId id="1386" r:id="rId5"/>
    <p:sldId id="1384" r:id="rId6"/>
  </p:sldIdLst>
  <p:sldSz cx="9906000" cy="6858000" type="A4"/>
  <p:notesSz cx="6667500" cy="9805988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rgbClr val="003366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rgbClr val="003366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rgbClr val="003366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rgbClr val="003366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rgbClr val="0033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rgbClr val="0033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rgbClr val="0033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rgbClr val="0033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rgbClr val="003366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orbert Werme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00"/>
    <a:srgbClr val="FFFF00"/>
    <a:srgbClr val="CC0000"/>
    <a:srgbClr val="003366"/>
    <a:srgbClr val="008000"/>
    <a:srgbClr val="006600"/>
    <a:srgbClr val="0066FF"/>
    <a:srgbClr val="FF0000"/>
    <a:srgbClr val="A87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47" autoAdjust="0"/>
    <p:restoredTop sz="99144" autoAdjust="0"/>
  </p:normalViewPr>
  <p:slideViewPr>
    <p:cSldViewPr snapToObjects="1">
      <p:cViewPr>
        <p:scale>
          <a:sx n="87" d="100"/>
          <a:sy n="87" d="100"/>
        </p:scale>
        <p:origin x="-872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Objects="1">
      <p:cViewPr varScale="1">
        <p:scale>
          <a:sx n="80" d="100"/>
          <a:sy n="80" d="100"/>
        </p:scale>
        <p:origin x="-1506" y="-84"/>
      </p:cViewPr>
      <p:guideLst>
        <p:guide orient="horz" pos="308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Wingdings" pitchFamily="2" charset="2"/>
              </a:defRPr>
            </a:lvl1pPr>
          </a:lstStyle>
          <a:p>
            <a:endParaRPr lang="de-DE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Wingdings" pitchFamily="2" charset="2"/>
              </a:defRPr>
            </a:lvl1pPr>
          </a:lstStyle>
          <a:p>
            <a:endParaRPr lang="de-DE"/>
          </a:p>
        </p:txBody>
      </p:sp>
      <p:sp>
        <p:nvSpPr>
          <p:cNvPr id="279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64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Wingdings" pitchFamily="2" charset="2"/>
              </a:defRPr>
            </a:lvl1pPr>
          </a:lstStyle>
          <a:p>
            <a:endParaRPr lang="de-DE"/>
          </a:p>
        </p:txBody>
      </p:sp>
      <p:sp>
        <p:nvSpPr>
          <p:cNvPr id="279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29640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Wingdings" pitchFamily="2" charset="2"/>
              </a:defRPr>
            </a:lvl1pPr>
          </a:lstStyle>
          <a:p>
            <a:fld id="{400F5878-BF03-4C73-B7B3-8167C0257F3D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2725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6" tIns="46305" rIns="92596" bIns="46305" numCol="1" anchor="t" anchorCtr="0" compatLnSpc="1">
            <a:prstTxWarp prst="textNoShape">
              <a:avLst/>
            </a:prstTxWarp>
          </a:bodyPr>
          <a:lstStyle>
            <a:lvl1pPr defTabSz="92710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76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6" tIns="46305" rIns="92596" bIns="46305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735013"/>
            <a:ext cx="5314950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56138"/>
            <a:ext cx="4889500" cy="441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6" tIns="46305" rIns="92596" bIns="463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17038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6" tIns="46305" rIns="92596" bIns="46305" numCol="1" anchor="b" anchorCtr="0" compatLnSpc="1">
            <a:prstTxWarp prst="textNoShape">
              <a:avLst/>
            </a:prstTxWarp>
          </a:bodyPr>
          <a:lstStyle>
            <a:lvl1pPr defTabSz="92710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17038"/>
            <a:ext cx="28876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6" tIns="46305" rIns="92596" bIns="46305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A0B57A35-6EC8-45E5-8A4D-40570D1A28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40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686263-3CDB-427D-8414-C796A49D3954}" type="slidenum">
              <a:rPr lang="en-US"/>
              <a:pPr/>
              <a:t>0</a:t>
            </a:fld>
            <a:endParaRPr lang="en-US"/>
          </a:p>
        </p:txBody>
      </p:sp>
      <p:sp>
        <p:nvSpPr>
          <p:cNvPr id="59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The</a:t>
            </a:r>
            <a:r>
              <a:rPr lang="de-DE" baseline="0" dirty="0" smtClean="0"/>
              <a:t> last speaker always has the task to prevent you from going home … </a:t>
            </a:r>
          </a:p>
          <a:p>
            <a:r>
              <a:rPr lang="de-DE" baseline="0" dirty="0" smtClean="0"/>
              <a:t>It is always the most boring talk of a conference as it summarizes what you have already heard. That is my job now.</a:t>
            </a:r>
          </a:p>
          <a:p>
            <a:r>
              <a:rPr lang="de-DE" baseline="0" dirty="0" smtClean="0"/>
              <a:t>I try to give it my personal view … and I ask for your indulgence since I am not an expert presenting YOUR results. </a:t>
            </a:r>
          </a:p>
          <a:p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Titelmasterformat durch Klicken bearbeiten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Formatvorlage des Untertitelmasters durch Klicken bearbeiten</a:t>
            </a:r>
          </a:p>
        </p:txBody>
      </p:sp>
      <p:sp>
        <p:nvSpPr>
          <p:cNvPr id="537607" name="Line 7"/>
          <p:cNvSpPr>
            <a:spLocks noChangeShapeType="1"/>
          </p:cNvSpPr>
          <p:nvPr/>
        </p:nvSpPr>
        <p:spPr bwMode="auto">
          <a:xfrm>
            <a:off x="152400" y="620713"/>
            <a:ext cx="95250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37609" name="Line 9"/>
          <p:cNvSpPr>
            <a:spLocks noChangeShapeType="1"/>
          </p:cNvSpPr>
          <p:nvPr/>
        </p:nvSpPr>
        <p:spPr bwMode="auto">
          <a:xfrm>
            <a:off x="152400" y="6553200"/>
            <a:ext cx="9645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C00000"/>
                </a:solidFill>
              </a:defRPr>
            </a:lvl2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969125" y="6570663"/>
            <a:ext cx="2376488" cy="287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E1A79-98D3-426E-AFF4-C5FE936718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969125" y="6570663"/>
            <a:ext cx="2376488" cy="287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1C47C-85B8-4863-A5AE-81EDBF5731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6969125" y="6570663"/>
            <a:ext cx="2376488" cy="287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6F285-CD71-4619-9874-DF229F914C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04775"/>
            <a:ext cx="8775700" cy="4222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04800" y="838200"/>
            <a:ext cx="4610100" cy="56530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067300" y="838200"/>
            <a:ext cx="4610100" cy="274955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067300" y="3740150"/>
            <a:ext cx="4610100" cy="275113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6969125" y="6570663"/>
            <a:ext cx="2376488" cy="287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 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9080500" y="6570663"/>
            <a:ext cx="717550" cy="247650"/>
          </a:xfrm>
        </p:spPr>
        <p:txBody>
          <a:bodyPr/>
          <a:lstStyle>
            <a:lvl1pPr>
              <a:defRPr/>
            </a:lvl1pPr>
          </a:lstStyle>
          <a:p>
            <a:fld id="{05EED6F3-1B9E-4208-8ADC-010D76F3AF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04775"/>
            <a:ext cx="87757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838200"/>
            <a:ext cx="9372600" cy="565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 Third level</a:t>
            </a:r>
          </a:p>
          <a:p>
            <a:pPr lvl="3"/>
            <a:r>
              <a:rPr lang="en-US" dirty="0" smtClean="0"/>
              <a:t> Fourth level</a:t>
            </a:r>
          </a:p>
          <a:p>
            <a:pPr lvl="5"/>
            <a:r>
              <a:rPr lang="en-US" dirty="0" smtClean="0"/>
              <a:t>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80500" y="6570663"/>
            <a:ext cx="7175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accent2"/>
                </a:solidFill>
                <a:latin typeface="Comic Sans MS" pitchFamily="66" charset="0"/>
              </a:defRPr>
            </a:lvl1pPr>
          </a:lstStyle>
          <a:p>
            <a:fld id="{5F1BE439-F061-4584-8EAD-73E6F6344E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152400" y="620713"/>
            <a:ext cx="95250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152400" y="6553200"/>
            <a:ext cx="1200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4022725" y="4318000"/>
            <a:ext cx="18415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de-DE" sz="240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Line 7"/>
          <p:cNvSpPr>
            <a:spLocks noChangeShapeType="1"/>
          </p:cNvSpPr>
          <p:nvPr userDrawn="1"/>
        </p:nvSpPr>
        <p:spPr bwMode="auto">
          <a:xfrm>
            <a:off x="152400" y="620713"/>
            <a:ext cx="9525000" cy="0"/>
          </a:xfrm>
          <a:prstGeom prst="line">
            <a:avLst/>
          </a:prstGeom>
          <a:noFill/>
          <a:ln w="12700">
            <a:solidFill>
              <a:srgbClr val="00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Line 9"/>
          <p:cNvSpPr>
            <a:spLocks noChangeShapeType="1"/>
          </p:cNvSpPr>
          <p:nvPr userDrawn="1"/>
        </p:nvSpPr>
        <p:spPr bwMode="auto">
          <a:xfrm>
            <a:off x="152400" y="6553200"/>
            <a:ext cx="9645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8" r:id="rId3"/>
    <p:sldLayoutId id="2147483659" r:id="rId4"/>
    <p:sldLayoutId id="2147483675" r:id="rId5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Arial" charset="0"/>
        </a:defRPr>
      </a:lvl9pPr>
    </p:titleStyle>
    <p:bodyStyle>
      <a:lvl1pPr marL="49213" indent="-49213" algn="l" rtl="0" eaLnBrk="0" fontAlgn="base" hangingPunct="0">
        <a:spcBef>
          <a:spcPct val="20000"/>
        </a:spcBef>
        <a:spcAft>
          <a:spcPct val="0"/>
        </a:spcAft>
        <a:buFont typeface="Monotype Sorts" pitchFamily="2" charset="2"/>
        <a:defRPr sz="2800" b="0">
          <a:solidFill>
            <a:srgbClr val="0000FF"/>
          </a:solidFill>
          <a:latin typeface="+mn-lt"/>
          <a:ea typeface="+mn-ea"/>
          <a:cs typeface="+mn-cs"/>
        </a:defRPr>
      </a:lvl1pPr>
      <a:lvl2pPr marL="163513" indent="180975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C00000"/>
          </a:solidFill>
          <a:latin typeface="+mn-lt"/>
        </a:defRPr>
      </a:lvl2pPr>
      <a:lvl3pPr marL="458788" indent="1588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-"/>
        <a:defRPr sz="2400" b="1">
          <a:solidFill>
            <a:schemeClr val="tx1"/>
          </a:solidFill>
          <a:latin typeface="+mn-lt"/>
        </a:defRPr>
      </a:lvl3pPr>
      <a:lvl4pPr marL="574675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-"/>
        <a:defRPr sz="2000" b="1">
          <a:solidFill>
            <a:srgbClr val="006600"/>
          </a:solidFill>
          <a:latin typeface="+mn-lt"/>
        </a:defRPr>
      </a:lvl4pPr>
      <a:lvl5pPr marL="739775" algn="l" rtl="0" eaLnBrk="0" fontAlgn="base" hangingPunct="0">
        <a:spcBef>
          <a:spcPct val="20000"/>
        </a:spcBef>
        <a:spcAft>
          <a:spcPct val="0"/>
        </a:spcAft>
        <a:defRPr sz="2000" b="1">
          <a:solidFill>
            <a:srgbClr val="FF0000"/>
          </a:solidFill>
          <a:latin typeface="+mn-lt"/>
        </a:defRPr>
      </a:lvl5pPr>
      <a:lvl6pPr marL="1196975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000" b="1">
          <a:solidFill>
            <a:srgbClr val="FF0000"/>
          </a:solidFill>
          <a:latin typeface="+mn-lt"/>
        </a:defRPr>
      </a:lvl6pPr>
      <a:lvl7pPr marL="1654175" algn="l" rtl="0" eaLnBrk="0" fontAlgn="base" hangingPunct="0">
        <a:spcBef>
          <a:spcPct val="20000"/>
        </a:spcBef>
        <a:spcAft>
          <a:spcPct val="0"/>
        </a:spcAft>
        <a:defRPr sz="2000" b="1">
          <a:solidFill>
            <a:srgbClr val="FF0000"/>
          </a:solidFill>
          <a:latin typeface="+mn-lt"/>
        </a:defRPr>
      </a:lvl7pPr>
      <a:lvl8pPr marL="2111375" algn="l" rtl="0" eaLnBrk="0" fontAlgn="base" hangingPunct="0">
        <a:spcBef>
          <a:spcPct val="20000"/>
        </a:spcBef>
        <a:spcAft>
          <a:spcPct val="0"/>
        </a:spcAft>
        <a:defRPr sz="2000" b="1">
          <a:solidFill>
            <a:srgbClr val="FF0000"/>
          </a:solidFill>
          <a:latin typeface="+mn-lt"/>
        </a:defRPr>
      </a:lvl8pPr>
      <a:lvl9pPr marL="2568575" algn="l" rtl="0" eaLnBrk="0" fontAlgn="base" hangingPunct="0">
        <a:spcBef>
          <a:spcPct val="20000"/>
        </a:spcBef>
        <a:spcAft>
          <a:spcPct val="0"/>
        </a:spcAft>
        <a:defRPr sz="2000" b="1">
          <a:solidFill>
            <a:srgbClr val="FF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844824"/>
            <a:ext cx="9448800" cy="3429000"/>
          </a:xfrm>
          <a:noFill/>
          <a:ln/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Helmholtz Alliance</a:t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4000" dirty="0" smtClean="0">
                <a:solidFill>
                  <a:srgbClr val="C00000"/>
                </a:solidFill>
              </a:rPr>
              <a:t>Detector Workshop</a:t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4000" dirty="0" smtClean="0">
                <a:solidFill>
                  <a:srgbClr val="C00000"/>
                </a:solidFill>
              </a:rPr>
              <a:t>2012</a:t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4000" dirty="0">
                <a:solidFill>
                  <a:srgbClr val="C00000"/>
                </a:solidFill>
              </a:rPr>
              <a:t/>
            </a:r>
            <a:br>
              <a:rPr lang="en-US" sz="4000" dirty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all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workshops</a:t>
            </a:r>
            <a:r>
              <a:rPr lang="de-DE" dirty="0" smtClean="0"/>
              <a:t> ...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7575"/>
            <a:ext cx="9372600" cy="5653088"/>
          </a:xfrm>
        </p:spPr>
        <p:txBody>
          <a:bodyPr/>
          <a:lstStyle/>
          <a:p>
            <a:pPr marL="514350" lvl="0" indent="-514350">
              <a:buFont typeface="Wingdings" pitchFamily="2" charset="2"/>
              <a:buChar char="q"/>
            </a:pPr>
            <a:r>
              <a:rPr lang="de-DE" dirty="0" err="1" smtClean="0"/>
              <a:t>Tutorial</a:t>
            </a:r>
            <a:r>
              <a:rPr lang="de-DE" dirty="0" smtClean="0"/>
              <a:t> on </a:t>
            </a:r>
            <a:r>
              <a:rPr lang="de-DE" dirty="0" err="1" smtClean="0"/>
              <a:t>tools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modern </a:t>
            </a:r>
            <a:r>
              <a:rPr lang="de-DE" dirty="0" err="1" smtClean="0"/>
              <a:t>detector</a:t>
            </a:r>
            <a:r>
              <a:rPr lang="de-DE" dirty="0" smtClean="0"/>
              <a:t> </a:t>
            </a:r>
            <a:r>
              <a:rPr lang="de-DE" dirty="0" err="1" smtClean="0"/>
              <a:t>development</a:t>
            </a:r>
            <a:endParaRPr lang="de-DE" dirty="0" smtClean="0"/>
          </a:p>
          <a:p>
            <a:pPr marL="628650" lvl="1" indent="-514350">
              <a:buFont typeface="Wingdings" pitchFamily="2" charset="2"/>
              <a:buChar char="q"/>
            </a:pPr>
            <a:r>
              <a:rPr lang="de-DE" b="0" dirty="0" err="1" smtClean="0"/>
              <a:t>here</a:t>
            </a:r>
            <a:r>
              <a:rPr lang="de-DE" b="0" dirty="0" smtClean="0"/>
              <a:t>: FPGA </a:t>
            </a:r>
            <a:r>
              <a:rPr lang="de-DE" b="0" dirty="0" err="1" smtClean="0"/>
              <a:t>tutorial</a:t>
            </a:r>
            <a:r>
              <a:rPr lang="de-DE" b="0" dirty="0" smtClean="0"/>
              <a:t> “</a:t>
            </a:r>
            <a:r>
              <a:rPr lang="de-DE" b="0" dirty="0" err="1" smtClean="0"/>
              <a:t>intro</a:t>
            </a:r>
            <a:r>
              <a:rPr lang="de-DE" b="0" dirty="0" smtClean="0"/>
              <a:t>“ </a:t>
            </a:r>
            <a:r>
              <a:rPr lang="de-DE" b="0" dirty="0" err="1" smtClean="0"/>
              <a:t>and</a:t>
            </a:r>
            <a:r>
              <a:rPr lang="de-DE" b="0" dirty="0" smtClean="0"/>
              <a:t> “</a:t>
            </a:r>
            <a:r>
              <a:rPr lang="de-DE" b="0" dirty="0" err="1" smtClean="0"/>
              <a:t>hands</a:t>
            </a:r>
            <a:r>
              <a:rPr lang="de-DE" b="0" dirty="0" smtClean="0"/>
              <a:t>-on“</a:t>
            </a:r>
          </a:p>
          <a:p>
            <a:pPr marL="514350" lvl="0" indent="-514350">
              <a:buFont typeface="Wingdings" pitchFamily="2" charset="2"/>
              <a:buChar char="q"/>
            </a:pPr>
            <a:endParaRPr lang="de-DE" dirty="0" smtClean="0"/>
          </a:p>
          <a:p>
            <a:pPr marL="514350" lvl="0" indent="-514350">
              <a:buFont typeface="Wingdings" pitchFamily="2" charset="2"/>
              <a:buChar char="q"/>
            </a:pPr>
            <a:r>
              <a:rPr lang="de-DE" dirty="0" smtClean="0"/>
              <a:t>A </a:t>
            </a:r>
            <a:r>
              <a:rPr lang="de-DE" dirty="0" err="1" smtClean="0"/>
              <a:t>focus</a:t>
            </a:r>
            <a:endParaRPr lang="de-DE" dirty="0" smtClean="0"/>
          </a:p>
          <a:p>
            <a:pPr marL="628650" lvl="1" indent="-514350">
              <a:buFont typeface="Wingdings" pitchFamily="2" charset="2"/>
              <a:buChar char="q"/>
            </a:pPr>
            <a:r>
              <a:rPr lang="de-DE" b="0" dirty="0" err="1" smtClean="0"/>
              <a:t>denser</a:t>
            </a:r>
            <a:r>
              <a:rPr lang="de-DE" b="0" dirty="0" smtClean="0"/>
              <a:t> </a:t>
            </a:r>
            <a:r>
              <a:rPr lang="de-DE" b="0" dirty="0" err="1" smtClean="0"/>
              <a:t>integration</a:t>
            </a:r>
            <a:r>
              <a:rPr lang="de-DE" b="0" dirty="0" smtClean="0"/>
              <a:t>, </a:t>
            </a:r>
            <a:r>
              <a:rPr lang="de-DE" b="0" dirty="0" err="1" smtClean="0"/>
              <a:t>low</a:t>
            </a:r>
            <a:r>
              <a:rPr lang="de-DE" b="0" dirty="0" smtClean="0"/>
              <a:t> </a:t>
            </a:r>
            <a:r>
              <a:rPr lang="de-DE" b="0" dirty="0" err="1"/>
              <a:t>mass</a:t>
            </a:r>
            <a:r>
              <a:rPr lang="de-DE" b="0" dirty="0"/>
              <a:t>, </a:t>
            </a:r>
            <a:r>
              <a:rPr lang="de-DE" b="0" dirty="0" err="1"/>
              <a:t>speedy</a:t>
            </a:r>
            <a:r>
              <a:rPr lang="de-DE" b="0" dirty="0"/>
              <a:t> links .</a:t>
            </a:r>
            <a:r>
              <a:rPr lang="de-DE" b="0" dirty="0" smtClean="0"/>
              <a:t>.</a:t>
            </a:r>
            <a:r>
              <a:rPr lang="de-DE" b="0" dirty="0"/>
              <a:t>.</a:t>
            </a:r>
            <a:r>
              <a:rPr lang="de-DE" b="0" dirty="0" smtClean="0"/>
              <a:t>  </a:t>
            </a:r>
            <a:br>
              <a:rPr lang="de-DE" b="0" dirty="0" smtClean="0"/>
            </a:br>
            <a:r>
              <a:rPr lang="de-DE" b="0" dirty="0" smtClean="0"/>
              <a:t>i.e. </a:t>
            </a:r>
            <a:r>
              <a:rPr lang="de-DE" b="0" dirty="0"/>
              <a:t>„</a:t>
            </a:r>
            <a:r>
              <a:rPr lang="de-DE" b="0" dirty="0" err="1"/>
              <a:t>new</a:t>
            </a:r>
            <a:r>
              <a:rPr lang="de-DE" b="0" dirty="0"/>
              <a:t> </a:t>
            </a:r>
            <a:r>
              <a:rPr lang="de-DE" b="0" dirty="0" err="1"/>
              <a:t>directions</a:t>
            </a:r>
            <a:r>
              <a:rPr lang="de-DE" sz="2800" b="0" dirty="0"/>
              <a:t>“ </a:t>
            </a:r>
            <a:endParaRPr lang="de-DE" sz="2800" b="0" dirty="0" smtClean="0"/>
          </a:p>
          <a:p>
            <a:pPr marL="628650" lvl="1" indent="-514350">
              <a:buFont typeface="Wingdings" pitchFamily="2" charset="2"/>
              <a:buChar char="q"/>
            </a:pPr>
            <a:r>
              <a:rPr lang="de-DE" b="0" dirty="0" err="1" smtClean="0"/>
              <a:t>lessons</a:t>
            </a:r>
            <a:r>
              <a:rPr lang="de-DE" b="0" dirty="0" smtClean="0"/>
              <a:t> </a:t>
            </a:r>
            <a:r>
              <a:rPr lang="de-DE" b="0" dirty="0" err="1" smtClean="0"/>
              <a:t>learned</a:t>
            </a:r>
            <a:endParaRPr lang="de-DE" b="0" dirty="0" smtClean="0"/>
          </a:p>
          <a:p>
            <a:pPr marL="1147762" lvl="5">
              <a:buNone/>
            </a:pPr>
            <a:endParaRPr lang="de-DE" sz="2800" b="0" dirty="0">
              <a:solidFill>
                <a:srgbClr val="C00000"/>
              </a:solidFill>
              <a:sym typeface="Wingdings" pitchFamily="2" charset="2"/>
            </a:endParaRPr>
          </a:p>
          <a:p>
            <a:pPr marL="514350" lvl="0" indent="-514350">
              <a:buFont typeface="Wingdings" pitchFamily="2" charset="2"/>
              <a:buChar char="q"/>
            </a:pPr>
            <a:r>
              <a:rPr lang="de-DE" dirty="0" err="1"/>
              <a:t>Overview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interesting</a:t>
            </a:r>
            <a:r>
              <a:rPr lang="de-DE" dirty="0"/>
              <a:t> </a:t>
            </a:r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 smtClean="0"/>
              <a:t>activities</a:t>
            </a:r>
            <a:r>
              <a:rPr lang="de-DE" dirty="0" smtClean="0"/>
              <a:t> </a:t>
            </a:r>
            <a:r>
              <a:rPr lang="de-DE" dirty="0"/>
              <a:t>(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focus</a:t>
            </a:r>
            <a:r>
              <a:rPr lang="de-DE" dirty="0" smtClean="0"/>
              <a:t>)</a:t>
            </a:r>
            <a:endParaRPr lang="de-DE" b="0" dirty="0" smtClean="0">
              <a:sym typeface="Wingdings" pitchFamily="2" charset="2"/>
            </a:endParaRPr>
          </a:p>
          <a:p>
            <a:pPr marL="628650" lvl="1" indent="-514350">
              <a:buFont typeface="Wingdings" pitchFamily="2" charset="2"/>
              <a:buChar char="q"/>
            </a:pPr>
            <a:r>
              <a:rPr lang="de-DE" b="0" dirty="0" smtClean="0">
                <a:sym typeface="Wingdings" pitchFamily="2" charset="2"/>
              </a:rPr>
              <a:t>last time: </a:t>
            </a:r>
            <a:r>
              <a:rPr lang="de-DE" b="0" dirty="0" err="1" smtClean="0">
                <a:sym typeface="Wingdings" pitchFamily="2" charset="2"/>
              </a:rPr>
              <a:t>SiPMs</a:t>
            </a:r>
            <a:endParaRPr lang="de-DE" b="0" dirty="0" smtClean="0">
              <a:sym typeface="Wingdings" pitchFamily="2" charset="2"/>
            </a:endParaRPr>
          </a:p>
          <a:p>
            <a:pPr marL="628650" lvl="1" indent="-514350">
              <a:buFont typeface="Wingdings" pitchFamily="2" charset="2"/>
              <a:buChar char="q"/>
            </a:pPr>
            <a:r>
              <a:rPr lang="de-DE" b="0" dirty="0" err="1" smtClean="0">
                <a:sym typeface="Wingdings" pitchFamily="2" charset="2"/>
              </a:rPr>
              <a:t>this</a:t>
            </a:r>
            <a:r>
              <a:rPr lang="de-DE" b="0" dirty="0" smtClean="0">
                <a:sym typeface="Wingdings" pitchFamily="2" charset="2"/>
              </a:rPr>
              <a:t> time: </a:t>
            </a:r>
            <a:r>
              <a:rPr lang="de-DE" b="0" dirty="0" err="1" smtClean="0">
                <a:sym typeface="Wingdings" pitchFamily="2" charset="2"/>
              </a:rPr>
              <a:t>calorimetry</a:t>
            </a:r>
            <a:endParaRPr lang="de-DE" b="0" dirty="0" smtClean="0">
              <a:sym typeface="Wingdings" pitchFamily="2" charset="2"/>
            </a:endParaRPr>
          </a:p>
          <a:p>
            <a:pPr marL="628650" lvl="1" indent="-514350">
              <a:buFont typeface="Wingdings" pitchFamily="2" charset="2"/>
              <a:buChar char="q"/>
            </a:pPr>
            <a:endParaRPr lang="de-DE" dirty="0" smtClean="0">
              <a:sym typeface="Wingdings" pitchFamily="2" charset="2"/>
            </a:endParaRPr>
          </a:p>
          <a:p>
            <a:pPr marL="1490662" lvl="5" indent="-342900">
              <a:buFont typeface="Wingdings"/>
              <a:buChar char="à"/>
            </a:pPr>
            <a:endParaRPr lang="de-DE" sz="2800" b="0" dirty="0" smtClean="0">
              <a:sym typeface="Wingdings" pitchFamily="2" charset="2"/>
            </a:endParaRPr>
          </a:p>
          <a:p>
            <a:pPr marL="1147762" lvl="5">
              <a:buNone/>
            </a:pPr>
            <a:endParaRPr lang="en-US" sz="2800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C47C-85B8-4863-A5AE-81EDBF57319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1A79-98D3-426E-AFF4-C5FE936718B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536" y="304612"/>
            <a:ext cx="7287468" cy="62927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09184" y="2700208"/>
            <a:ext cx="30578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new directions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1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1A79-98D3-426E-AFF4-C5FE936718B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200" y="0"/>
            <a:ext cx="7703507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96174" y="2268160"/>
            <a:ext cx="24653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Calorimetry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41232" y="5364504"/>
            <a:ext cx="214574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Low Mass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01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Organization: Detector Board</a:t>
            </a:r>
          </a:p>
          <a:p>
            <a:endParaRPr lang="en-US" dirty="0" smtClean="0"/>
          </a:p>
          <a:p>
            <a:r>
              <a:rPr lang="en-US" dirty="0" smtClean="0"/>
              <a:t>Local: </a:t>
            </a:r>
          </a:p>
          <a:p>
            <a:r>
              <a:rPr lang="en-US" dirty="0" smtClean="0"/>
              <a:t>Hans </a:t>
            </a:r>
            <a:r>
              <a:rPr lang="en-US" dirty="0" err="1" smtClean="0"/>
              <a:t>Krüger</a:t>
            </a:r>
            <a:r>
              <a:rPr lang="en-US" dirty="0" smtClean="0"/>
              <a:t>, </a:t>
            </a:r>
            <a:r>
              <a:rPr lang="en-US" dirty="0" err="1" smtClean="0"/>
              <a:t>Udo</a:t>
            </a:r>
            <a:r>
              <a:rPr lang="en-US" dirty="0" smtClean="0"/>
              <a:t> </a:t>
            </a:r>
            <a:r>
              <a:rPr lang="en-US" dirty="0" err="1" smtClean="0"/>
              <a:t>Idschok</a:t>
            </a:r>
            <a:r>
              <a:rPr lang="en-US" dirty="0" smtClean="0"/>
              <a:t>, </a:t>
            </a:r>
            <a:r>
              <a:rPr lang="en-US" dirty="0" err="1" smtClean="0"/>
              <a:t>Valja</a:t>
            </a:r>
            <a:r>
              <a:rPr lang="en-US" dirty="0" smtClean="0"/>
              <a:t> </a:t>
            </a:r>
            <a:r>
              <a:rPr lang="en-US" dirty="0" err="1" smtClean="0"/>
              <a:t>GebhardJochen</a:t>
            </a:r>
            <a:r>
              <a:rPr lang="en-US" dirty="0" smtClean="0"/>
              <a:t> Kaminski, </a:t>
            </a:r>
            <a:r>
              <a:rPr lang="en-US" dirty="0" err="1" smtClean="0"/>
              <a:t>Helmuth</a:t>
            </a:r>
            <a:r>
              <a:rPr lang="en-US" dirty="0" smtClean="0"/>
              <a:t> </a:t>
            </a:r>
            <a:r>
              <a:rPr lang="en-US" dirty="0" err="1" smtClean="0"/>
              <a:t>Kortmann,Tobias</a:t>
            </a:r>
            <a:r>
              <a:rPr lang="en-US" dirty="0" smtClean="0"/>
              <a:t> </a:t>
            </a:r>
            <a:r>
              <a:rPr lang="en-US" dirty="0" err="1" smtClean="0"/>
              <a:t>Kleinohl</a:t>
            </a:r>
            <a:r>
              <a:rPr lang="en-US" dirty="0" smtClean="0"/>
              <a:t>   </a:t>
            </a:r>
          </a:p>
          <a:p>
            <a:endParaRPr lang="en-US" dirty="0"/>
          </a:p>
          <a:p>
            <a:r>
              <a:rPr lang="en-US" dirty="0" smtClean="0"/>
              <a:t>FPGA tutorial</a:t>
            </a:r>
          </a:p>
          <a:p>
            <a:r>
              <a:rPr lang="en-US" dirty="0" smtClean="0"/>
              <a:t>Victor Andrei (HD), Tobias Haring (HD), Tomasz </a:t>
            </a:r>
            <a:r>
              <a:rPr lang="en-US" dirty="0" err="1" smtClean="0"/>
              <a:t>Hemperek</a:t>
            </a:r>
            <a:r>
              <a:rPr lang="en-US" dirty="0" smtClean="0"/>
              <a:t>, </a:t>
            </a:r>
            <a:r>
              <a:rPr lang="en-US" dirty="0"/>
              <a:t>Hans </a:t>
            </a:r>
            <a:r>
              <a:rPr lang="en-US" dirty="0" err="1" smtClean="0"/>
              <a:t>Krüger</a:t>
            </a:r>
            <a:r>
              <a:rPr lang="en-US" dirty="0" smtClean="0"/>
              <a:t>, Michael Schnell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1A79-98D3-426E-AFF4-C5FE936718B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3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_ACTIVE_SLIDE" val="1446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</a:spDef>
    <a:lnDef>
      <a:spPr bwMode="auto"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160</Words>
  <Application>Microsoft Macintosh PowerPoint</Application>
  <PresentationFormat>A4 Paper (210x297 mm)</PresentationFormat>
  <Paragraphs>32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Helmholtz Alliance Detector Workshop 2012  </vt:lpstr>
      <vt:lpstr>all these workshops ...</vt:lpstr>
      <vt:lpstr>PowerPoint Presentation</vt:lpstr>
      <vt:lpstr>PowerPoint Presentation</vt:lpstr>
      <vt:lpstr>Thanks to</vt:lpstr>
    </vt:vector>
  </TitlesOfParts>
  <Company>FAUST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and Performance  of the   ATLAS Pixel Detector</dc:title>
  <dc:creator>Ahab</dc:creator>
  <cp:lastModifiedBy>Norbert Wermes</cp:lastModifiedBy>
  <cp:revision>844</cp:revision>
  <cp:lastPrinted>2001-01-15T16:56:12Z</cp:lastPrinted>
  <dcterms:created xsi:type="dcterms:W3CDTF">1999-09-10T15:16:47Z</dcterms:created>
  <dcterms:modified xsi:type="dcterms:W3CDTF">2012-03-16T11:26:58Z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4</vt:i4>
  </property>
  <property fmtid="{D5CDD505-2E9C-101B-9397-08002B2CF9AE}" pid="6" name="ScreenUsage">
    <vt:i4>3</vt:i4>
  </property>
  <property fmtid="{D5CDD505-2E9C-101B-9397-08002B2CF9AE}" pid="7" name="MailAddress">
    <vt:lpwstr>wermes@physik.uni-bonn.de</vt:lpwstr>
  </property>
  <property fmtid="{D5CDD505-2E9C-101B-9397-08002B2CF9AE}" pid="8" name="HomePage">
    <vt:lpwstr>http://altas.physik.uni-bonn.de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D:\Users\Wermes\Talks\ATLAS_99\html</vt:lpwstr>
  </property>
</Properties>
</file>