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33"/>
  </p:notesMasterIdLst>
  <p:handoutMasterIdLst>
    <p:handoutMasterId r:id="rId34"/>
  </p:handoutMasterIdLst>
  <p:sldIdLst>
    <p:sldId id="256" r:id="rId5"/>
    <p:sldId id="257" r:id="rId6"/>
    <p:sldId id="262" r:id="rId7"/>
    <p:sldId id="276" r:id="rId8"/>
    <p:sldId id="263" r:id="rId9"/>
    <p:sldId id="289" r:id="rId10"/>
    <p:sldId id="274" r:id="rId11"/>
    <p:sldId id="277" r:id="rId12"/>
    <p:sldId id="279" r:id="rId13"/>
    <p:sldId id="278" r:id="rId14"/>
    <p:sldId id="271" r:id="rId15"/>
    <p:sldId id="280" r:id="rId16"/>
    <p:sldId id="258" r:id="rId17"/>
    <p:sldId id="261" r:id="rId18"/>
    <p:sldId id="290" r:id="rId19"/>
    <p:sldId id="282" r:id="rId20"/>
    <p:sldId id="283" r:id="rId21"/>
    <p:sldId id="284" r:id="rId22"/>
    <p:sldId id="285" r:id="rId23"/>
    <p:sldId id="286" r:id="rId24"/>
    <p:sldId id="287" r:id="rId25"/>
    <p:sldId id="275" r:id="rId26"/>
    <p:sldId id="270" r:id="rId27"/>
    <p:sldId id="266" r:id="rId28"/>
    <p:sldId id="267" r:id="rId29"/>
    <p:sldId id="268" r:id="rId30"/>
    <p:sldId id="269" r:id="rId31"/>
    <p:sldId id="288" r:id="rId32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BFF33"/>
    <a:srgbClr val="FF30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6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9CB3A-B983-A246-B7CC-E2B9CF2F937C}" type="datetimeFigureOut">
              <a:rPr lang="nl-NL" smtClean="0"/>
              <a:t>11/3/13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7ACAF-C736-8D46-9270-8EB69D942D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40049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CDFD1-B0A8-1E4C-996F-605CECB55258}" type="datetimeFigureOut">
              <a:rPr lang="nl-NL" smtClean="0"/>
              <a:t>11/3/13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183DD-5ECB-0C4A-8082-242495F011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41551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0D3CF-6290-7A4D-9C21-848FB4153C91}" type="slidenum">
              <a:rPr lang="en-US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1178318" y="686387"/>
            <a:ext cx="4501365" cy="342899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577" tIns="45789" rIns="91577" bIns="4578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8371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481" y="4343693"/>
            <a:ext cx="5483831" cy="4110996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2013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ECFA Detector Panel Review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14103-37D2-1041-A7F1-C39CE98C2F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36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2013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ECFA Detector Panel Review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14103-37D2-1041-A7F1-C39CE98C2F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3754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2013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ECFA Detector Panel Review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14103-37D2-1041-A7F1-C39CE98C2F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4320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 Feb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RD51 meeting CERN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C7F5B-37B1-B442-96FE-EDF52F801820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25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 Feb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RD51 meeting CERN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6F51F-1670-1648-9E03-CFCE5F75E563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83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 Feb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RD51 meeting CERN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C02CC-E66D-8845-8799-E98C87865BA2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4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 Feb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RD51 meeting CERN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BE695-4F4B-C748-A129-1977E633679A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1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 Feb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RD51 meeting CERN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C7B1E-7328-1846-8EB6-348A985492A7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90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 Feb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RD51 meeting CERN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5A12D8-72C3-7442-A999-2A07782C6D42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316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 Feb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RD51 meeting CERN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EC1DF-0DB5-A84D-90E9-280993DC89BF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03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 Feb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RD51 meeting CERN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570ABB-B96E-8C4D-868F-7AC38F906981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09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2013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ECFA Detector Panel Review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14103-37D2-1041-A7F1-C39CE98C2F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9066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 Feb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RD51 meeting CERN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D591E5-09AF-B949-87C8-929DFD2B3C66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39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 Feb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RD51 meeting CERN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B8FE1-1974-2C45-81C4-7F8815D0D7C1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06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 Feb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RD51 meeting CERN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B24B7-19AB-994F-A29A-9EFA773BE226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74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rgbClr val="585A68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ja-JP" alt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9849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509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  <p:sp>
        <p:nvSpPr>
          <p:cNvPr id="29850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ja-JP" altLang="en-US" noProof="0" smtClean="0"/>
              <a:t>マスタ サブタイトルの書式設定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18D93894-53D3-B14F-8067-A92F482E09F7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298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94D81-3421-5440-BD0B-FF710E5AA6CC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53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4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96" indent="0">
              <a:buNone/>
              <a:defRPr sz="1800"/>
            </a:lvl2pPr>
            <a:lvl3pPr marL="912807" indent="0">
              <a:buNone/>
              <a:defRPr sz="1600"/>
            </a:lvl3pPr>
            <a:lvl4pPr marL="1369220" indent="0">
              <a:buNone/>
              <a:defRPr sz="1400"/>
            </a:lvl4pPr>
            <a:lvl5pPr marL="1825622" indent="0">
              <a:buNone/>
              <a:defRPr sz="1400"/>
            </a:lvl5pPr>
            <a:lvl6pPr marL="2282022" indent="0">
              <a:buNone/>
              <a:defRPr sz="1400"/>
            </a:lvl6pPr>
            <a:lvl7pPr marL="2738435" indent="0">
              <a:buNone/>
              <a:defRPr sz="1400"/>
            </a:lvl7pPr>
            <a:lvl8pPr marL="3194836" indent="0">
              <a:buNone/>
              <a:defRPr sz="1400"/>
            </a:lvl8pPr>
            <a:lvl9pPr marL="3651242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4B134-4961-CD4D-8CAF-9006B75E0A57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509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01659" y="1600201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34" y="1600201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4008B-4BEA-3349-ACD4-932825B0BCEA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309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96" indent="0">
              <a:buNone/>
              <a:defRPr sz="2000" b="1"/>
            </a:lvl2pPr>
            <a:lvl3pPr marL="912807" indent="0">
              <a:buNone/>
              <a:defRPr sz="1800" b="1"/>
            </a:lvl3pPr>
            <a:lvl4pPr marL="1369220" indent="0">
              <a:buNone/>
              <a:defRPr sz="1600" b="1"/>
            </a:lvl4pPr>
            <a:lvl5pPr marL="1825622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435" indent="0">
              <a:buNone/>
              <a:defRPr sz="1600" b="1"/>
            </a:lvl7pPr>
            <a:lvl8pPr marL="3194836" indent="0">
              <a:buNone/>
              <a:defRPr sz="1600" b="1"/>
            </a:lvl8pPr>
            <a:lvl9pPr marL="3651242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96" indent="0">
              <a:buNone/>
              <a:defRPr sz="2000" b="1"/>
            </a:lvl2pPr>
            <a:lvl3pPr marL="912807" indent="0">
              <a:buNone/>
              <a:defRPr sz="1800" b="1"/>
            </a:lvl3pPr>
            <a:lvl4pPr marL="1369220" indent="0">
              <a:buNone/>
              <a:defRPr sz="1600" b="1"/>
            </a:lvl4pPr>
            <a:lvl5pPr marL="1825622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435" indent="0">
              <a:buNone/>
              <a:defRPr sz="1600" b="1"/>
            </a:lvl7pPr>
            <a:lvl8pPr marL="3194836" indent="0">
              <a:buNone/>
              <a:defRPr sz="1600" b="1"/>
            </a:lvl8pPr>
            <a:lvl9pPr marL="3651242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48E7C-AB3C-3E4A-A032-DAA1B034C254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70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83014-38AC-7044-81A8-DC171D0CB87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137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C8FA-17BB-534A-A9F1-3D10BC468E5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165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2013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ECFA Detector Panel Review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14103-37D2-1041-A7F1-C39CE98C2F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1790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396" indent="0">
              <a:buNone/>
              <a:defRPr sz="1200"/>
            </a:lvl2pPr>
            <a:lvl3pPr marL="912807" indent="0">
              <a:buNone/>
              <a:defRPr sz="1000"/>
            </a:lvl3pPr>
            <a:lvl4pPr marL="1369220" indent="0">
              <a:buNone/>
              <a:defRPr sz="900"/>
            </a:lvl4pPr>
            <a:lvl5pPr marL="1825622" indent="0">
              <a:buNone/>
              <a:defRPr sz="900"/>
            </a:lvl5pPr>
            <a:lvl6pPr marL="2282022" indent="0">
              <a:buNone/>
              <a:defRPr sz="900"/>
            </a:lvl6pPr>
            <a:lvl7pPr marL="2738435" indent="0">
              <a:buNone/>
              <a:defRPr sz="900"/>
            </a:lvl7pPr>
            <a:lvl8pPr marL="3194836" indent="0">
              <a:buNone/>
              <a:defRPr sz="900"/>
            </a:lvl8pPr>
            <a:lvl9pPr marL="3651242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2023D-2938-6244-B57D-F9001845E386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84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96" indent="0">
              <a:buNone/>
              <a:defRPr sz="2800"/>
            </a:lvl2pPr>
            <a:lvl3pPr marL="912807" indent="0">
              <a:buNone/>
              <a:defRPr sz="2400"/>
            </a:lvl3pPr>
            <a:lvl4pPr marL="1369220" indent="0">
              <a:buNone/>
              <a:defRPr sz="2000"/>
            </a:lvl4pPr>
            <a:lvl5pPr marL="1825622" indent="0">
              <a:buNone/>
              <a:defRPr sz="2000"/>
            </a:lvl5pPr>
            <a:lvl6pPr marL="2282022" indent="0">
              <a:buNone/>
              <a:defRPr sz="2000"/>
            </a:lvl6pPr>
            <a:lvl7pPr marL="2738435" indent="0">
              <a:buNone/>
              <a:defRPr sz="2000"/>
            </a:lvl7pPr>
            <a:lvl8pPr marL="3194836" indent="0">
              <a:buNone/>
              <a:defRPr sz="2000"/>
            </a:lvl8pPr>
            <a:lvl9pPr marL="3651242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96" indent="0">
              <a:buNone/>
              <a:defRPr sz="1200"/>
            </a:lvl2pPr>
            <a:lvl3pPr marL="912807" indent="0">
              <a:buNone/>
              <a:defRPr sz="1000"/>
            </a:lvl3pPr>
            <a:lvl4pPr marL="1369220" indent="0">
              <a:buNone/>
              <a:defRPr sz="900"/>
            </a:lvl4pPr>
            <a:lvl5pPr marL="1825622" indent="0">
              <a:buNone/>
              <a:defRPr sz="900"/>
            </a:lvl5pPr>
            <a:lvl6pPr marL="2282022" indent="0">
              <a:buNone/>
              <a:defRPr sz="900"/>
            </a:lvl6pPr>
            <a:lvl7pPr marL="2738435" indent="0">
              <a:buNone/>
              <a:defRPr sz="900"/>
            </a:lvl7pPr>
            <a:lvl8pPr marL="3194836" indent="0">
              <a:buNone/>
              <a:defRPr sz="900"/>
            </a:lvl8pPr>
            <a:lvl9pPr marL="3651242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29A32-87B7-F94F-9F73-73566142CBB6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62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514D7-31B2-9C47-A094-B5D20CB30E9E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981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07189" y="228601"/>
            <a:ext cx="2135187" cy="587057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01659" y="228601"/>
            <a:ext cx="6253163" cy="587057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1C540-2130-054B-9B9F-30A118EA2184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51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301625" y="228601"/>
            <a:ext cx="8540750" cy="5870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8EB97-4824-5343-B899-00925CFA6813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92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 Feb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RD51 meeting CERN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C7F5B-37B1-B442-96FE-EDF52F801820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25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 Feb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RD51 meeting CERN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6F51F-1670-1648-9E03-CFCE5F75E563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831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 Feb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RD51 meeting CERN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C02CC-E66D-8845-8799-E98C87865BA2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45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 Feb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RD51 meeting CERN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BE695-4F4B-C748-A129-1977E633679A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14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 Feb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RD51 meeting CERN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C7B1E-7328-1846-8EB6-348A985492A7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90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2013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ECFA Detector Panel Review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14103-37D2-1041-A7F1-C39CE98C2F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79722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 Feb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RD51 meeting CERN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5A12D8-72C3-7442-A999-2A07782C6D42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31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 Feb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RD51 meeting CERN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EC1DF-0DB5-A84D-90E9-280993DC89BF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03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 Feb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RD51 meeting CERN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570ABB-B96E-8C4D-868F-7AC38F906981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096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 Feb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RD51 meeting CERN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D591E5-09AF-B949-87C8-929DFD2B3C66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399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 Feb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RD51 meeting CERN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B8FE1-1974-2C45-81C4-7F8815D0D7C1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063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 Feb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RD51 meeting CERN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B24B7-19AB-994F-A29A-9EFA773BE226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7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2013</a:t>
            </a:r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ECFA Detector Panel Review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14103-37D2-1041-A7F1-C39CE98C2F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7385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2013</a:t>
            </a: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ECFA Detector Panel Review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14103-37D2-1041-A7F1-C39CE98C2F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2762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2013</a:t>
            </a:r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ECFA Detector Panel Review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14103-37D2-1041-A7F1-C39CE98C2F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808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2013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ECFA Detector Panel Review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14103-37D2-1041-A7F1-C39CE98C2F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5734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2013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ECFA Detector Panel Review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14103-37D2-1041-A7F1-C39CE98C2F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047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 Nov 2013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/>
              <a:t>ECFA Detector Panel Review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14103-37D2-1041-A7F1-C39CE98C2F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734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22 Feb 2012</a:t>
            </a:r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RD51 meeting CERN</a:t>
            </a:r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7581465-1519-E148-A7AE-455A654030F5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169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0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1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2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3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4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5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6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7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8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9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80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81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33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034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5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6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7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8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9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0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1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2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3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4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5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6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7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8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9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0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1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2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3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4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5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6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7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8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9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0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1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2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3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4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5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6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7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8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9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0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1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2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3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4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5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6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7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8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9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0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1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2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3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4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5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6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7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8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9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0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1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2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3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4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5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6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7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8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9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0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1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2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3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4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5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7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8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9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0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1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2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3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4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5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6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7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8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9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0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1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2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3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4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5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6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8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9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0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1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2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3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4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5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6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7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8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9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0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1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2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3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4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5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6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7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8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9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0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1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2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3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4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5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6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7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8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9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60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61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62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63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64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65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66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67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rgbClr val="585A68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nl-NL" smtClean="0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824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ja-JP" alt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8825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9" tIns="45640" rIns="91279" bIns="456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8826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9" tIns="45640" rIns="91279" bIns="45640" numCol="1" anchor="t" anchorCtr="0" compatLnSpc="1">
            <a:prstTxWarp prst="textNoShape">
              <a:avLst/>
            </a:prstTxWarp>
          </a:bodyPr>
          <a:lstStyle>
            <a:lvl1pPr>
              <a:defRPr kumimoji="0" sz="1000" smtClean="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8827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9" tIns="45640" rIns="91279" bIns="4564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 smtClean="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8828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9" tIns="45640" rIns="91279" bIns="45640" numCol="1" anchor="t" anchorCtr="0" compatLnSpc="1">
            <a:prstTxWarp prst="textNoShape">
              <a:avLst/>
            </a:prstTxWarp>
          </a:bodyPr>
          <a:lstStyle>
            <a:lvl1pPr algn="r">
              <a:defRPr kumimoji="0" sz="1000" smtClean="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EDF6AC3-782C-CA49-B2ED-51C91DA65F0C}" type="slidenum">
              <a:rPr lang="en-US" altLang="ja-JP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 altLang="ja-JP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8829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9" tIns="45640" rIns="91279" bIns="456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50" charset="-128"/>
          <a:cs typeface="ＭＳ Ｐゴシック" charset="0"/>
        </a:defRPr>
      </a:lvl5pPr>
      <a:lvl6pPr marL="45639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50" charset="-128"/>
        </a:defRPr>
      </a:lvl6pPr>
      <a:lvl7pPr marL="912807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50" charset="-128"/>
        </a:defRPr>
      </a:lvl7pPr>
      <a:lvl8pPr marL="136922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50" charset="-128"/>
        </a:defRPr>
      </a:lvl8pPr>
      <a:lvl9pPr marL="1825622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50" charset="-128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38188" indent="-28098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38238" indent="-22383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593850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1050" indent="-22383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0231" indent="-228197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66632" indent="-228197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3042" indent="-228197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79437" indent="-228197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ja-JP"/>
      </a:defPPr>
      <a:lvl1pPr marL="0" algn="l" defTabSz="91280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96" algn="l" defTabSz="91280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07" algn="l" defTabSz="91280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20" algn="l" defTabSz="91280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22" algn="l" defTabSz="91280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22" algn="l" defTabSz="91280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435" algn="l" defTabSz="91280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836" algn="l" defTabSz="91280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42" algn="l" defTabSz="91280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22 Feb 2012</a:t>
            </a:r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RD51 meeting CERN</a:t>
            </a:r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7581465-1519-E148-A7AE-455A654030F5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12.png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0" Type="http://schemas.openxmlformats.org/officeDocument/2006/relationships/image" Target="../media/image1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oleObject" Target="../embeddings/oleObject3.bin"/><Relationship Id="rId5" Type="http://schemas.openxmlformats.org/officeDocument/2006/relationships/image" Target="../media/image18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19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2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A TPC </a:t>
            </a:r>
            <a:r>
              <a:rPr lang="nl-NL" dirty="0" err="1" smtClean="0"/>
              <a:t>for</a:t>
            </a:r>
            <a:r>
              <a:rPr lang="nl-NL" dirty="0" smtClean="0"/>
              <a:t> the </a:t>
            </a:r>
            <a:r>
              <a:rPr lang="nl-NL" dirty="0" err="1" smtClean="0"/>
              <a:t>Linear</a:t>
            </a:r>
            <a:r>
              <a:rPr lang="nl-NL" dirty="0" smtClean="0"/>
              <a:t> Collider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 smtClean="0"/>
              <a:t>ECFA Detector Panel Review – 4 Nov 2013</a:t>
            </a:r>
          </a:p>
          <a:p>
            <a:r>
              <a:rPr lang="nl-NL" dirty="0" err="1" smtClean="0"/>
              <a:t>Introduction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/>
              <a:t>Jan Timmermans (NIKHEF)</a:t>
            </a:r>
            <a:endParaRPr lang="nl-NL" dirty="0"/>
          </a:p>
        </p:txBody>
      </p:sp>
      <p:pic>
        <p:nvPicPr>
          <p:cNvPr id="4" name="Picture 7" descr="LCTPC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0"/>
            <a:ext cx="2447925" cy="139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92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sz="3600" dirty="0" err="1" smtClean="0"/>
              <a:t>Example</a:t>
            </a:r>
            <a:r>
              <a:rPr lang="nl-NL" sz="3600" dirty="0" smtClean="0"/>
              <a:t>: </a:t>
            </a:r>
            <a:r>
              <a:rPr lang="nl-NL" sz="3600" dirty="0" err="1" smtClean="0"/>
              <a:t>Higgs</a:t>
            </a:r>
            <a:r>
              <a:rPr lang="nl-NL" sz="3600" dirty="0" smtClean="0"/>
              <a:t> </a:t>
            </a:r>
            <a:r>
              <a:rPr lang="nl-NL" sz="3600" dirty="0" err="1" smtClean="0"/>
              <a:t>recoil</a:t>
            </a:r>
            <a:r>
              <a:rPr lang="nl-NL" sz="3600" dirty="0" smtClean="0"/>
              <a:t> </a:t>
            </a:r>
            <a:r>
              <a:rPr lang="nl-NL" sz="3600" dirty="0" err="1" smtClean="0"/>
              <a:t>measurement</a:t>
            </a:r>
            <a:endParaRPr lang="nl-NL" sz="3600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12D8-72C3-7442-A999-2A07782C6D42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4171950" y="1143000"/>
            <a:ext cx="4762499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 err="1" smtClean="0"/>
              <a:t>e</a:t>
            </a:r>
            <a:r>
              <a:rPr lang="nl-NL" sz="2400" baseline="30000" dirty="0" err="1" smtClean="0"/>
              <a:t>+</a:t>
            </a:r>
            <a:r>
              <a:rPr lang="nl-NL" sz="2400" dirty="0" err="1" smtClean="0"/>
              <a:t>e</a:t>
            </a:r>
            <a:r>
              <a:rPr lang="nl-NL" sz="2400" baseline="30000" dirty="0" smtClean="0"/>
              <a:t>-</a:t>
            </a:r>
            <a:r>
              <a:rPr lang="nl-NL" sz="2400" dirty="0" smtClean="0"/>
              <a:t> ➝ HZ ➝ </a:t>
            </a:r>
            <a:r>
              <a:rPr lang="nl-NL" sz="2400" dirty="0" err="1"/>
              <a:t>X</a:t>
            </a:r>
            <a:r>
              <a:rPr lang="nl-NL" sz="2400" dirty="0" err="1" smtClean="0"/>
              <a:t>μ</a:t>
            </a:r>
            <a:r>
              <a:rPr lang="nl-NL" sz="2400" baseline="30000" dirty="0" err="1" smtClean="0"/>
              <a:t>+</a:t>
            </a:r>
            <a:r>
              <a:rPr lang="nl-NL" sz="2400" dirty="0" err="1" smtClean="0"/>
              <a:t>μ</a:t>
            </a:r>
            <a:r>
              <a:rPr lang="nl-NL" sz="2400" baseline="30000" dirty="0" smtClean="0"/>
              <a:t>-</a:t>
            </a:r>
          </a:p>
          <a:p>
            <a:endParaRPr lang="nl-NL" sz="2400" baseline="30000" dirty="0"/>
          </a:p>
          <a:p>
            <a:r>
              <a:rPr lang="nl-NL" sz="2400" dirty="0" err="1" smtClean="0"/>
              <a:t>Recoil</a:t>
            </a:r>
            <a:r>
              <a:rPr lang="nl-NL" sz="2400" dirty="0" smtClean="0"/>
              <a:t> </a:t>
            </a:r>
            <a:r>
              <a:rPr lang="nl-NL" sz="2400" dirty="0" err="1" smtClean="0"/>
              <a:t>mass</a:t>
            </a:r>
            <a:r>
              <a:rPr lang="nl-NL" sz="2400" dirty="0" smtClean="0"/>
              <a:t> </a:t>
            </a:r>
            <a:r>
              <a:rPr lang="nl-NL" sz="2400" dirty="0" err="1" smtClean="0"/>
              <a:t>opposite</a:t>
            </a:r>
            <a:r>
              <a:rPr lang="nl-NL" sz="2400" dirty="0" smtClean="0"/>
              <a:t> the </a:t>
            </a:r>
            <a:r>
              <a:rPr lang="nl-NL" sz="2400" dirty="0" err="1" smtClean="0"/>
              <a:t>μ</a:t>
            </a:r>
            <a:r>
              <a:rPr lang="nl-NL" sz="2400" dirty="0" smtClean="0"/>
              <a:t>-pair;</a:t>
            </a:r>
          </a:p>
          <a:p>
            <a:r>
              <a:rPr lang="nl-NL" sz="2400" dirty="0" err="1" smtClean="0"/>
              <a:t>Requires</a:t>
            </a:r>
            <a:r>
              <a:rPr lang="nl-NL" sz="2400" dirty="0" smtClean="0"/>
              <a:t> excellent momentum </a:t>
            </a:r>
            <a:r>
              <a:rPr lang="nl-NL" sz="2400" dirty="0" err="1" smtClean="0"/>
              <a:t>resolution</a:t>
            </a:r>
            <a:endParaRPr lang="nl-NL" sz="2400" dirty="0" smtClean="0"/>
          </a:p>
        </p:txBody>
      </p:sp>
      <p:pic>
        <p:nvPicPr>
          <p:cNvPr id="6" name="Tijdelijke aanduiding voor inhoud 4"/>
          <p:cNvPicPr>
            <a:picLocks noChangeAspect="1"/>
          </p:cNvPicPr>
          <p:nvPr/>
        </p:nvPicPr>
        <p:blipFill>
          <a:blip r:embed="rId2"/>
          <a:srcRect t="1911" b="1911"/>
          <a:stretch>
            <a:fillRect/>
          </a:stretch>
        </p:blipFill>
        <p:spPr>
          <a:xfrm>
            <a:off x="3492534" y="3252381"/>
            <a:ext cx="5441915" cy="299284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94" y="1143000"/>
            <a:ext cx="3158671" cy="32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97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 err="1" smtClean="0"/>
              <a:t>Another</a:t>
            </a:r>
            <a:r>
              <a:rPr lang="nl-NL" sz="3600" dirty="0" smtClean="0"/>
              <a:t> </a:t>
            </a:r>
            <a:r>
              <a:rPr lang="nl-NL" sz="3600" dirty="0" err="1" smtClean="0"/>
              <a:t>example</a:t>
            </a:r>
            <a:r>
              <a:rPr lang="nl-NL" sz="3600" dirty="0" smtClean="0"/>
              <a:t> in SUSY</a:t>
            </a:r>
            <a:endParaRPr lang="nl-NL" sz="3600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12D8-72C3-7442-A999-2A07782C6D42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677885"/>
            <a:ext cx="4022271" cy="331565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947557" y="2677886"/>
            <a:ext cx="40201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Minimum </a:t>
            </a:r>
            <a:r>
              <a:rPr lang="nl-NL" sz="2400" dirty="0" err="1" smtClean="0"/>
              <a:t>and</a:t>
            </a:r>
            <a:r>
              <a:rPr lang="nl-NL" sz="2400" dirty="0" smtClean="0"/>
              <a:t> maximum </a:t>
            </a:r>
            <a:r>
              <a:rPr lang="nl-NL" sz="2400" dirty="0" err="1" smtClean="0"/>
              <a:t>energies</a:t>
            </a:r>
            <a:r>
              <a:rPr lang="nl-NL" sz="2400" dirty="0"/>
              <a:t> </a:t>
            </a:r>
            <a:r>
              <a:rPr lang="nl-NL" sz="2400" dirty="0" err="1" smtClean="0"/>
              <a:t>provide</a:t>
            </a:r>
            <a:r>
              <a:rPr lang="nl-NL" sz="2400" dirty="0" smtClean="0"/>
              <a:t> accurate </a:t>
            </a:r>
            <a:r>
              <a:rPr lang="nl-NL" sz="2400" dirty="0" err="1" smtClean="0"/>
              <a:t>determination</a:t>
            </a:r>
            <a:r>
              <a:rPr lang="nl-NL" sz="2400" dirty="0" smtClean="0"/>
              <a:t> of the </a:t>
            </a:r>
            <a:r>
              <a:rPr lang="nl-NL" sz="2400" dirty="0" err="1" smtClean="0"/>
              <a:t>masses</a:t>
            </a:r>
            <a:r>
              <a:rPr lang="nl-NL" sz="2400" dirty="0" smtClean="0"/>
              <a:t> of </a:t>
            </a:r>
            <a:r>
              <a:rPr lang="nl-NL" sz="2400" dirty="0" err="1" smtClean="0"/>
              <a:t>primary</a:t>
            </a:r>
            <a:r>
              <a:rPr lang="nl-NL" sz="2400" dirty="0" smtClean="0"/>
              <a:t> </a:t>
            </a:r>
            <a:r>
              <a:rPr lang="nl-NL" sz="2400" dirty="0" err="1" smtClean="0"/>
              <a:t>slepton</a:t>
            </a:r>
            <a:r>
              <a:rPr lang="nl-NL" sz="2400" dirty="0"/>
              <a:t> </a:t>
            </a:r>
            <a:r>
              <a:rPr lang="nl-NL" sz="2400" dirty="0" err="1" smtClean="0"/>
              <a:t>and</a:t>
            </a:r>
            <a:r>
              <a:rPr lang="nl-NL" sz="2400" dirty="0" smtClean="0"/>
              <a:t> </a:t>
            </a:r>
            <a:r>
              <a:rPr lang="nl-NL" sz="2400" dirty="0" err="1" smtClean="0"/>
              <a:t>secondary</a:t>
            </a:r>
            <a:r>
              <a:rPr lang="nl-NL" sz="2400" dirty="0" smtClean="0"/>
              <a:t> neutralino</a:t>
            </a:r>
            <a:endParaRPr lang="nl-NL" sz="24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561688"/>
              </p:ext>
            </p:extLst>
          </p:nvPr>
        </p:nvGraphicFramePr>
        <p:xfrm>
          <a:off x="1253671" y="1417638"/>
          <a:ext cx="64516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0" name="Vergelijking" r:id="rId4" imgW="1663700" imgH="228600" progId="Equation.3">
                  <p:embed/>
                </p:oleObj>
              </mc:Choice>
              <mc:Fallback>
                <p:oleObj name="Vergelijking" r:id="rId4" imgW="1663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53671" y="1417638"/>
                        <a:ext cx="6451600" cy="8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2166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7144"/>
            <a:ext cx="8229600" cy="1143000"/>
          </a:xfrm>
        </p:spPr>
        <p:txBody>
          <a:bodyPr/>
          <a:lstStyle/>
          <a:p>
            <a:r>
              <a:rPr lang="nl-NL" sz="3600" dirty="0" smtClean="0"/>
              <a:t>TPC in ILD</a:t>
            </a:r>
            <a:endParaRPr lang="nl-NL" sz="3600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12D8-72C3-7442-A999-2A07782C6D42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Afbeelding 3" descr="endplate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32448"/>
            <a:ext cx="3988159" cy="3934507"/>
          </a:xfrm>
          <a:prstGeom prst="rect">
            <a:avLst/>
          </a:prstGeom>
        </p:spPr>
      </p:pic>
      <p:pic>
        <p:nvPicPr>
          <p:cNvPr id="5" name="Afbeelding 4" descr="ILD_fieldcage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76" y="1190144"/>
            <a:ext cx="4526018" cy="343557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457200" y="5453181"/>
            <a:ext cx="6019046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nl-NL" sz="2400" dirty="0" err="1" smtClean="0">
                <a:solidFill>
                  <a:srgbClr val="0000FF"/>
                </a:solidFill>
              </a:rPr>
              <a:t>Current</a:t>
            </a:r>
            <a:r>
              <a:rPr lang="nl-NL" sz="2400" dirty="0" smtClean="0">
                <a:solidFill>
                  <a:srgbClr val="0000FF"/>
                </a:solidFill>
              </a:rPr>
              <a:t> design: 240 modules per </a:t>
            </a:r>
            <a:r>
              <a:rPr lang="nl-NL" sz="2400" dirty="0" err="1" smtClean="0">
                <a:solidFill>
                  <a:srgbClr val="0000FF"/>
                </a:solidFill>
              </a:rPr>
              <a:t>endplate</a:t>
            </a:r>
            <a:r>
              <a:rPr lang="nl-NL" sz="2400" dirty="0" smtClean="0">
                <a:solidFill>
                  <a:srgbClr val="0000FF"/>
                </a:solidFill>
              </a:rPr>
              <a:t>, </a:t>
            </a:r>
          </a:p>
          <a:p>
            <a:r>
              <a:rPr lang="nl-NL" sz="2400" dirty="0" err="1" smtClean="0">
                <a:solidFill>
                  <a:srgbClr val="0000FF"/>
                </a:solidFill>
              </a:rPr>
              <a:t>size</a:t>
            </a:r>
            <a:r>
              <a:rPr lang="nl-NL" sz="2400" dirty="0" smtClean="0">
                <a:solidFill>
                  <a:srgbClr val="0000FF"/>
                </a:solidFill>
              </a:rPr>
              <a:t> </a:t>
            </a:r>
            <a:r>
              <a:rPr lang="nl-NL" sz="2400" dirty="0" err="1" smtClean="0">
                <a:solidFill>
                  <a:srgbClr val="0000FF"/>
                </a:solidFill>
              </a:rPr>
              <a:t>approx</a:t>
            </a:r>
            <a:r>
              <a:rPr lang="nl-NL" sz="2400" dirty="0" smtClean="0">
                <a:solidFill>
                  <a:srgbClr val="0000FF"/>
                </a:solidFill>
              </a:rPr>
              <a:t>. 17 x 21 cm</a:t>
            </a:r>
            <a:r>
              <a:rPr lang="nl-NL" sz="2400" baseline="30000" dirty="0" smtClean="0">
                <a:solidFill>
                  <a:srgbClr val="0000FF"/>
                </a:solidFill>
              </a:rPr>
              <a:t>2</a:t>
            </a:r>
            <a:endParaRPr lang="nl-NL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11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914400"/>
            <a:ext cx="454183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1247775" y="0"/>
            <a:ext cx="6629400" cy="9144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32984" rIns="90000" bIns="46800"/>
          <a:lstStyle/>
          <a:p>
            <a: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TPC with MPGD</a:t>
            </a:r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>
            <a:off x="5076825" y="2565400"/>
            <a:ext cx="2016125" cy="93503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1309688"/>
            <a:ext cx="43084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7350" name="Line 6"/>
          <p:cNvSpPr>
            <a:spLocks noChangeShapeType="1"/>
          </p:cNvSpPr>
          <p:nvPr/>
        </p:nvSpPr>
        <p:spPr bwMode="auto">
          <a:xfrm>
            <a:off x="5003800" y="2565400"/>
            <a:ext cx="73025" cy="6477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5003800" y="3068638"/>
            <a:ext cx="1406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MicroMegas</a:t>
            </a:r>
          </a:p>
        </p:txBody>
      </p:sp>
      <p:grpSp>
        <p:nvGrpSpPr>
          <p:cNvPr id="57352" name="Group 8"/>
          <p:cNvGrpSpPr>
            <a:grpSpLocks/>
          </p:cNvGrpSpPr>
          <p:nvPr/>
        </p:nvGrpSpPr>
        <p:grpSpPr bwMode="auto">
          <a:xfrm>
            <a:off x="6985000" y="3141663"/>
            <a:ext cx="1835150" cy="3106737"/>
            <a:chOff x="4513" y="1598"/>
            <a:chExt cx="1047" cy="2526"/>
          </a:xfrm>
        </p:grpSpPr>
        <p:grpSp>
          <p:nvGrpSpPr>
            <p:cNvPr id="57353" name="Group 9"/>
            <p:cNvGrpSpPr>
              <a:grpSpLocks/>
            </p:cNvGrpSpPr>
            <p:nvPr/>
          </p:nvGrpSpPr>
          <p:grpSpPr bwMode="auto">
            <a:xfrm>
              <a:off x="4513" y="1933"/>
              <a:ext cx="1047" cy="2191"/>
              <a:chOff x="4513" y="1570"/>
              <a:chExt cx="1112" cy="2327"/>
            </a:xfrm>
          </p:grpSpPr>
          <p:graphicFrame>
            <p:nvGraphicFramePr>
              <p:cNvPr id="57354" name="Object 10"/>
              <p:cNvGraphicFramePr>
                <a:graphicFrameLocks noChangeAspect="1"/>
              </p:cNvGraphicFramePr>
              <p:nvPr/>
            </p:nvGraphicFramePr>
            <p:xfrm>
              <a:off x="4513" y="2795"/>
              <a:ext cx="1112" cy="110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" name="Photo Editor Photo" r:id="rId6" imgW="4952381" imgH="4915586" progId="MSPhotoEd.3">
                      <p:embed/>
                    </p:oleObj>
                  </mc:Choice>
                  <mc:Fallback>
                    <p:oleObj name="Photo Editor Photo" r:id="rId6" imgW="4952381" imgH="4915586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13" y="2795"/>
                            <a:ext cx="1112" cy="1102"/>
                          </a:xfrm>
                          <a:prstGeom prst="rect">
                            <a:avLst/>
                          </a:prstGeom>
                          <a:noFill/>
                          <a:ln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57355" name="Picture 11" descr="gem0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3" y="1570"/>
                <a:ext cx="1101" cy="1133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7356" name="Text Box 12"/>
            <p:cNvSpPr txBox="1">
              <a:spLocks noChangeArrowheads="1"/>
            </p:cNvSpPr>
            <p:nvPr/>
          </p:nvSpPr>
          <p:spPr bwMode="auto">
            <a:xfrm>
              <a:off x="4785" y="1598"/>
              <a:ext cx="366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1600" b="1">
                  <a:solidFill>
                    <a:srgbClr val="000000"/>
                  </a:solidFill>
                  <a:latin typeface="Tahoma" charset="0"/>
                  <a:ea typeface="ＭＳ Ｐゴシック" charset="0"/>
                  <a:cs typeface="Tahoma" charset="0"/>
                </a:rPr>
                <a:t>GEM</a:t>
              </a:r>
            </a:p>
          </p:txBody>
        </p:sp>
      </p:grp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323850" y="4149725"/>
            <a:ext cx="4032250" cy="2308324"/>
          </a:xfrm>
          <a:prstGeom prst="rect">
            <a:avLst/>
          </a:prstGeom>
          <a:noFill/>
          <a:ln w="38100">
            <a:solidFill>
              <a:srgbClr val="CC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l"/>
            </a:pPr>
            <a:r>
              <a:rPr kumimoji="1" lang="en-US" altLang="ja-JP" b="1" u="sng" dirty="0">
                <a:solidFill>
                  <a:srgbClr val="CC0099"/>
                </a:solidFill>
                <a:latin typeface="Arial" charset="0"/>
                <a:ea typeface="ＭＳ Ｐゴシック" charset="0"/>
                <a:cs typeface="Tahoma" charset="0"/>
              </a:rPr>
              <a:t>Two gas amplifications</a:t>
            </a:r>
            <a:r>
              <a:rPr kumimoji="1" lang="en-US" altLang="ja-JP" b="1" dirty="0">
                <a:solidFill>
                  <a:srgbClr val="CC0099"/>
                </a:solidFill>
                <a:latin typeface="Arial" charset="0"/>
                <a:ea typeface="ＭＳ Ｐゴシック" charset="0"/>
                <a:cs typeface="Tahoma" charset="0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b="1" dirty="0">
              <a:solidFill>
                <a:srgbClr val="CC0099"/>
              </a:solidFill>
              <a:latin typeface="Arial" charset="0"/>
              <a:ea typeface="ＭＳ Ｐゴシック" charset="0"/>
              <a:cs typeface="Tahom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l"/>
            </a:pPr>
            <a:r>
              <a:rPr kumimoji="1" lang="en-US" altLang="ja-JP" b="1" u="sng" dirty="0">
                <a:solidFill>
                  <a:srgbClr val="CC0099"/>
                </a:solidFill>
                <a:latin typeface="Arial" charset="0"/>
                <a:ea typeface="ＭＳ Ｐゴシック" charset="0"/>
                <a:cs typeface="Tahoma" charset="0"/>
              </a:rPr>
              <a:t> Analog TPC</a:t>
            </a:r>
            <a:r>
              <a:rPr kumimoji="1" lang="en-US" altLang="ja-JP" b="1" dirty="0">
                <a:solidFill>
                  <a:srgbClr val="CC0099"/>
                </a:solidFill>
                <a:latin typeface="Arial" charset="0"/>
                <a:ea typeface="ＭＳ Ｐゴシック" charset="0"/>
                <a:cs typeface="Tahoma" charset="0"/>
              </a:rPr>
              <a:t> </a:t>
            </a:r>
            <a:endParaRPr kumimoji="1" lang="en-US" altLang="ja-JP" b="1" dirty="0" smtClean="0">
              <a:solidFill>
                <a:srgbClr val="CC0099"/>
              </a:solidFill>
              <a:latin typeface="Arial" charset="0"/>
              <a:ea typeface="ＭＳ Ｐゴシック" charset="0"/>
              <a:cs typeface="Tahom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None/>
            </a:pPr>
            <a:r>
              <a:rPr kumimoji="1" lang="en-US" altLang="ja-JP" b="1" dirty="0">
                <a:solidFill>
                  <a:srgbClr val="CC0099"/>
                </a:solidFill>
                <a:latin typeface="Arial" charset="0"/>
                <a:ea typeface="ＭＳ Ｐゴシック" charset="0"/>
                <a:cs typeface="Tahoma" charset="0"/>
              </a:rPr>
              <a:t>	with standard pad readout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b="1" dirty="0">
                <a:solidFill>
                  <a:srgbClr val="CC0099"/>
                </a:solidFill>
                <a:latin typeface="Arial" charset="0"/>
                <a:ea typeface="ＭＳ Ｐゴシック" charset="0"/>
                <a:cs typeface="Tahoma" charset="0"/>
              </a:rPr>
              <a:t>	(need signal broadening)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b="1" dirty="0" smtClean="0">
              <a:solidFill>
                <a:srgbClr val="CC0099"/>
              </a:solidFill>
              <a:latin typeface="Arial" charset="0"/>
              <a:ea typeface="ＭＳ Ｐゴシック" charset="0"/>
              <a:cs typeface="Tahom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l"/>
            </a:pPr>
            <a:r>
              <a:rPr kumimoji="1" lang="en-US" altLang="ja-JP" b="1" dirty="0" smtClean="0">
                <a:solidFill>
                  <a:srgbClr val="CC0099"/>
                </a:solidFill>
                <a:latin typeface="Arial" charset="0"/>
                <a:ea typeface="ＭＳ Ｐゴシック" charset="0"/>
                <a:cs typeface="Tahoma" charset="0"/>
              </a:rPr>
              <a:t> </a:t>
            </a:r>
            <a:r>
              <a:rPr kumimoji="1" lang="en-US" altLang="ja-JP" b="1" u="sng" dirty="0" smtClean="0">
                <a:solidFill>
                  <a:srgbClr val="CC0099"/>
                </a:solidFill>
                <a:latin typeface="Arial" charset="0"/>
                <a:ea typeface="ＭＳ Ｐゴシック" charset="0"/>
                <a:cs typeface="Tahoma" charset="0"/>
              </a:rPr>
              <a:t>Digital TPC</a:t>
            </a:r>
            <a:endParaRPr kumimoji="1" lang="en-US" altLang="ja-JP" b="1" u="sng" dirty="0">
              <a:solidFill>
                <a:srgbClr val="CC0099"/>
              </a:solidFill>
              <a:latin typeface="Arial" charset="0"/>
              <a:ea typeface="ＭＳ Ｐゴシック" charset="0"/>
              <a:cs typeface="Tahom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None/>
            </a:pPr>
            <a:r>
              <a:rPr kumimoji="1" lang="en-US" altLang="ja-JP" b="1" dirty="0">
                <a:solidFill>
                  <a:srgbClr val="CC0099"/>
                </a:solidFill>
                <a:latin typeface="Arial" charset="0"/>
                <a:ea typeface="ＭＳ Ｐゴシック" charset="0"/>
                <a:cs typeface="Tahoma" charset="0"/>
              </a:rPr>
              <a:t>	with CMOS pixel readout</a:t>
            </a:r>
            <a:r>
              <a:rPr kumimoji="1" lang="en-US" altLang="ja-JP" sz="1600" b="1" dirty="0">
                <a:solidFill>
                  <a:srgbClr val="FFFF00"/>
                </a:solidFill>
                <a:latin typeface="Tahoma" charset="0"/>
                <a:ea typeface="ＭＳ Ｐゴシック" charset="0"/>
                <a:cs typeface="Tahoma" charset="0"/>
              </a:rPr>
              <a:t>  </a:t>
            </a:r>
            <a:endParaRPr kumimoji="1" lang="en-US" altLang="ja-JP" sz="1600" b="1" u="sng" dirty="0">
              <a:solidFill>
                <a:srgbClr val="FFFF00"/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pic>
        <p:nvPicPr>
          <p:cNvPr id="57359" name="Picture 15" descr="ingrid on medipix9"/>
          <p:cNvPicPr>
            <a:picLocks noChangeAspect="1" noChangeArrowheads="1"/>
          </p:cNvPicPr>
          <p:nvPr/>
        </p:nvPicPr>
        <p:blipFill>
          <a:blip r:embed="rId9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941888"/>
            <a:ext cx="1800225" cy="1333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60" name="Line 16"/>
          <p:cNvSpPr>
            <a:spLocks noChangeShapeType="1"/>
          </p:cNvSpPr>
          <p:nvPr/>
        </p:nvSpPr>
        <p:spPr bwMode="auto">
          <a:xfrm flipV="1">
            <a:off x="3851275" y="5805488"/>
            <a:ext cx="865188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2" name="Groeperen 1"/>
          <p:cNvGrpSpPr/>
          <p:nvPr/>
        </p:nvGrpSpPr>
        <p:grpSpPr>
          <a:xfrm>
            <a:off x="4788024" y="3573016"/>
            <a:ext cx="1795564" cy="1240682"/>
            <a:chOff x="184148" y="2889251"/>
            <a:chExt cx="3951283" cy="3076575"/>
          </a:xfrm>
        </p:grpSpPr>
        <p:pic>
          <p:nvPicPr>
            <p:cNvPr id="20" name="Picture 1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044" y="2889251"/>
              <a:ext cx="3940387" cy="30765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Line 14"/>
            <p:cNvSpPr>
              <a:spLocks noChangeShapeType="1"/>
            </p:cNvSpPr>
            <p:nvPr/>
          </p:nvSpPr>
          <p:spPr bwMode="auto">
            <a:xfrm>
              <a:off x="184148" y="5037138"/>
              <a:ext cx="31697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>
              <a:off x="2117691" y="5024438"/>
              <a:ext cx="36452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4090856" y="5011738"/>
              <a:ext cx="39622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F51F-1670-1648-9E03-CFCE5F75E563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sz="3600" dirty="0" smtClean="0"/>
              <a:t>Drift gas </a:t>
            </a:r>
            <a:r>
              <a:rPr lang="nl-NL" sz="3600" dirty="0" err="1" smtClean="0"/>
              <a:t>choice</a:t>
            </a:r>
            <a:endParaRPr lang="nl-NL" sz="3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F51F-1670-1648-9E03-CFCE5F75E563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05" y="1983696"/>
            <a:ext cx="8630325" cy="1978493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671962" y="1105652"/>
            <a:ext cx="588123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smtClean="0">
                <a:solidFill>
                  <a:srgbClr val="0000FF"/>
                </a:solidFill>
              </a:rPr>
              <a:t>T2K gas: Ar/CF4/iC4H10 in ratio 95/3/2 %</a:t>
            </a:r>
          </a:p>
          <a:p>
            <a:endParaRPr lang="nl-NL" sz="2400" dirty="0">
              <a:solidFill>
                <a:srgbClr val="0000FF"/>
              </a:solidFill>
            </a:endParaRPr>
          </a:p>
          <a:p>
            <a:r>
              <a:rPr lang="nl-NL" sz="2400" dirty="0" err="1" smtClean="0">
                <a:solidFill>
                  <a:srgbClr val="FF0000"/>
                </a:solidFill>
              </a:rPr>
              <a:t>Fast</a:t>
            </a:r>
            <a:r>
              <a:rPr lang="nl-NL" sz="2400" dirty="0" smtClean="0">
                <a:solidFill>
                  <a:srgbClr val="FF0000"/>
                </a:solidFill>
              </a:rPr>
              <a:t> </a:t>
            </a:r>
            <a:r>
              <a:rPr lang="nl-NL" sz="2400" dirty="0" smtClean="0">
                <a:solidFill>
                  <a:srgbClr val="0000FF"/>
                </a:solidFill>
              </a:rPr>
              <a:t>gas, </a:t>
            </a:r>
            <a:r>
              <a:rPr lang="nl-NL" sz="2400" dirty="0" err="1" smtClean="0">
                <a:solidFill>
                  <a:srgbClr val="0000FF"/>
                </a:solidFill>
              </a:rPr>
              <a:t>with</a:t>
            </a:r>
            <a:r>
              <a:rPr lang="nl-NL" sz="2400" dirty="0" smtClean="0">
                <a:solidFill>
                  <a:srgbClr val="0000FF"/>
                </a:solidFill>
              </a:rPr>
              <a:t> </a:t>
            </a:r>
            <a:r>
              <a:rPr lang="nl-NL" sz="2400" dirty="0" smtClean="0">
                <a:solidFill>
                  <a:srgbClr val="FF0000"/>
                </a:solidFill>
              </a:rPr>
              <a:t>large </a:t>
            </a:r>
            <a:r>
              <a:rPr lang="nl-NL" sz="2400" dirty="0" err="1" smtClean="0">
                <a:solidFill>
                  <a:srgbClr val="FF0000"/>
                </a:solidFill>
              </a:rPr>
              <a:t>value</a:t>
            </a:r>
            <a:r>
              <a:rPr lang="nl-NL" sz="2400" dirty="0" smtClean="0">
                <a:solidFill>
                  <a:srgbClr val="FF0000"/>
                </a:solidFill>
              </a:rPr>
              <a:t> </a:t>
            </a:r>
            <a:r>
              <a:rPr lang="nl-NL" sz="2400" dirty="0" err="1" smtClean="0">
                <a:solidFill>
                  <a:srgbClr val="FF0000"/>
                </a:solidFill>
              </a:rPr>
              <a:t>ωτ</a:t>
            </a:r>
            <a:endParaRPr lang="nl-NL" sz="24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373423"/>
              </p:ext>
            </p:extLst>
          </p:nvPr>
        </p:nvGraphicFramePr>
        <p:xfrm>
          <a:off x="834073" y="4951662"/>
          <a:ext cx="3254676" cy="1049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Vergelijking" r:id="rId4" imgW="787400" imgH="254000" progId="Equation.3">
                  <p:embed/>
                </p:oleObj>
              </mc:Choice>
              <mc:Fallback>
                <p:oleObj name="Vergelijking" r:id="rId4" imgW="787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4073" y="4951662"/>
                        <a:ext cx="3254676" cy="1049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347449"/>
              </p:ext>
            </p:extLst>
          </p:nvPr>
        </p:nvGraphicFramePr>
        <p:xfrm>
          <a:off x="4577402" y="5019615"/>
          <a:ext cx="4109398" cy="1225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Vergelijking" r:id="rId6" imgW="1447800" imgH="431800" progId="Equation.3">
                  <p:embed/>
                </p:oleObj>
              </mc:Choice>
              <mc:Fallback>
                <p:oleObj name="Vergelijking" r:id="rId6" imgW="1447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77402" y="5019615"/>
                        <a:ext cx="4109398" cy="1225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eperen 7"/>
          <p:cNvGrpSpPr/>
          <p:nvPr/>
        </p:nvGrpSpPr>
        <p:grpSpPr>
          <a:xfrm>
            <a:off x="834073" y="3803849"/>
            <a:ext cx="7225755" cy="685559"/>
            <a:chOff x="834073" y="3803849"/>
            <a:chExt cx="7225755" cy="685559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6900050"/>
                </p:ext>
              </p:extLst>
            </p:nvPr>
          </p:nvGraphicFramePr>
          <p:xfrm>
            <a:off x="834073" y="3803849"/>
            <a:ext cx="2162148" cy="6855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3" name="Vergelijking" r:id="rId8" imgW="520700" imgH="165100" progId="Equation.3">
                    <p:embed/>
                  </p:oleObj>
                </mc:Choice>
                <mc:Fallback>
                  <p:oleObj name="Vergelijking" r:id="rId8" imgW="5207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34073" y="3803849"/>
                          <a:ext cx="2162148" cy="6855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Tekstvak 1"/>
            <p:cNvSpPr txBox="1"/>
            <p:nvPr/>
          </p:nvSpPr>
          <p:spPr>
            <a:xfrm>
              <a:off x="2823058" y="3803849"/>
              <a:ext cx="523677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dirty="0" smtClean="0"/>
                <a:t> →  Drift is </a:t>
              </a:r>
              <a:r>
                <a:rPr lang="nl-NL" sz="3200" dirty="0" err="1" smtClean="0"/>
                <a:t>along</a:t>
              </a:r>
              <a:r>
                <a:rPr lang="nl-NL" sz="3200" dirty="0" smtClean="0"/>
                <a:t> B-</a:t>
              </a:r>
              <a:r>
                <a:rPr lang="nl-NL" sz="3200" dirty="0" err="1" smtClean="0"/>
                <a:t>fieldline</a:t>
              </a:r>
              <a:endParaRPr lang="nl-NL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02835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87325"/>
            <a:ext cx="6197600" cy="648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4716463" y="5445125"/>
            <a:ext cx="889680" cy="338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4 Tesla</a:t>
            </a:r>
          </a:p>
        </p:txBody>
      </p:sp>
      <p:sp>
        <p:nvSpPr>
          <p:cNvPr id="77828" name="Line 4"/>
          <p:cNvSpPr>
            <a:spLocks noChangeShapeType="1"/>
          </p:cNvSpPr>
          <p:nvPr/>
        </p:nvSpPr>
        <p:spPr bwMode="auto">
          <a:xfrm flipH="1" flipV="1">
            <a:off x="4211638" y="5516563"/>
            <a:ext cx="504825" cy="730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323850" y="4221163"/>
            <a:ext cx="16557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Transv. Diff.</a:t>
            </a: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7488238" y="3141663"/>
            <a:ext cx="13319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Long. Diff.</a:t>
            </a: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7488238" y="4508500"/>
            <a:ext cx="11160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Drift vel.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C1DF-0DB5-A84D-90E9-280993DC89BF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437720" y="4051886"/>
            <a:ext cx="889680" cy="338554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  <a:effectLst/>
          <a:extLst/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3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Tesla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170691" y="3522625"/>
            <a:ext cx="889680" cy="338554"/>
          </a:xfrm>
          <a:prstGeom prst="rect">
            <a:avLst/>
          </a:prstGeom>
          <a:noFill/>
          <a:ln w="28575" cmpd="sng">
            <a:solidFill>
              <a:srgbClr val="6BFF33"/>
            </a:solidFill>
          </a:ln>
          <a:effectLst/>
          <a:extLst/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6BFF33"/>
                </a:solidFill>
                <a:latin typeface="Arial" charset="0"/>
                <a:ea typeface="ＭＳ Ｐゴシック" charset="0"/>
              </a:rPr>
              <a:t>1</a:t>
            </a:r>
            <a:r>
              <a:rPr lang="en-US" sz="1600" b="1" dirty="0" smtClean="0">
                <a:solidFill>
                  <a:srgbClr val="6BFF33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1600" b="1" dirty="0">
                <a:solidFill>
                  <a:srgbClr val="6BFF33"/>
                </a:solidFill>
                <a:latin typeface="Arial" charset="0"/>
                <a:ea typeface="ＭＳ Ｐゴシック" charset="0"/>
              </a:rPr>
              <a:t>Tesla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716463" y="2364468"/>
            <a:ext cx="889680" cy="33855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  <a:extLst/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0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Tesla</a:t>
            </a:r>
          </a:p>
        </p:txBody>
      </p:sp>
    </p:spTree>
    <p:extLst>
      <p:ext uri="{BB962C8B-B14F-4D97-AF65-F5344CB8AC3E}">
        <p14:creationId xmlns:p14="http://schemas.microsoft.com/office/powerpoint/2010/main" val="202339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 smtClean="0"/>
              <a:t>LCTPC </a:t>
            </a:r>
            <a:r>
              <a:rPr lang="nl-NL" sz="3600" dirty="0" err="1" smtClean="0"/>
              <a:t>testbeam</a:t>
            </a:r>
            <a:r>
              <a:rPr lang="nl-NL" sz="3600" dirty="0" smtClean="0"/>
              <a:t> </a:t>
            </a:r>
            <a:r>
              <a:rPr lang="nl-NL" sz="3600" dirty="0" err="1" smtClean="0"/>
              <a:t>infrastructure</a:t>
            </a:r>
            <a:endParaRPr lang="nl-NL" sz="3600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nl-NL" sz="2000" dirty="0" smtClean="0"/>
              <a:t>DESY II </a:t>
            </a:r>
            <a:r>
              <a:rPr lang="nl-NL" sz="2000" dirty="0" err="1" smtClean="0"/>
              <a:t>testbeam</a:t>
            </a:r>
            <a:r>
              <a:rPr lang="nl-NL" sz="2000" dirty="0" smtClean="0"/>
              <a:t> area T24/1</a:t>
            </a:r>
          </a:p>
          <a:p>
            <a:r>
              <a:rPr lang="nl-NL" sz="2000" dirty="0" smtClean="0"/>
              <a:t>PCMAG ~1T </a:t>
            </a:r>
            <a:r>
              <a:rPr lang="nl-NL" sz="2000" dirty="0" err="1" smtClean="0"/>
              <a:t>solenoid</a:t>
            </a:r>
            <a:r>
              <a:rPr lang="nl-NL" sz="2000" dirty="0" smtClean="0"/>
              <a:t> (KEK)</a:t>
            </a:r>
          </a:p>
          <a:p>
            <a:r>
              <a:rPr lang="nl-NL" sz="2000" dirty="0" err="1" smtClean="0"/>
              <a:t>Fieldcage</a:t>
            </a:r>
            <a:r>
              <a:rPr lang="nl-NL" sz="2000" dirty="0" smtClean="0"/>
              <a:t> (DESY/EUDET)</a:t>
            </a:r>
          </a:p>
          <a:p>
            <a:r>
              <a:rPr lang="nl-NL" sz="2000" dirty="0" err="1" smtClean="0"/>
              <a:t>Endplate</a:t>
            </a:r>
            <a:r>
              <a:rPr lang="nl-NL" sz="2000" dirty="0" smtClean="0"/>
              <a:t>(s) (</a:t>
            </a:r>
            <a:r>
              <a:rPr lang="nl-NL" sz="2000" dirty="0" err="1" smtClean="0"/>
              <a:t>Cornell</a:t>
            </a:r>
            <a:r>
              <a:rPr lang="nl-NL" sz="2000" dirty="0" smtClean="0"/>
              <a:t>, NSF)</a:t>
            </a:r>
          </a:p>
          <a:p>
            <a:r>
              <a:rPr lang="nl-NL" sz="2000" dirty="0" smtClean="0"/>
              <a:t>3D </a:t>
            </a:r>
            <a:r>
              <a:rPr lang="nl-NL" sz="2000" dirty="0" err="1" smtClean="0"/>
              <a:t>lifting</a:t>
            </a:r>
            <a:r>
              <a:rPr lang="nl-NL" sz="2000" dirty="0" smtClean="0"/>
              <a:t> stage (DESY, EUDET, AIDA)</a:t>
            </a:r>
          </a:p>
          <a:p>
            <a:r>
              <a:rPr lang="nl-NL" sz="2000" dirty="0" smtClean="0"/>
              <a:t>Upgrade PCMAG (KEK, DESY, AIDA)</a:t>
            </a:r>
          </a:p>
          <a:p>
            <a:r>
              <a:rPr lang="nl-NL" sz="2000" dirty="0" smtClean="0"/>
              <a:t>HV, gas, slow control (DESY, EUDET)</a:t>
            </a:r>
          </a:p>
          <a:p>
            <a:r>
              <a:rPr lang="nl-NL" sz="2000" dirty="0" smtClean="0"/>
              <a:t>Beam/</a:t>
            </a:r>
            <a:r>
              <a:rPr lang="nl-NL" sz="2000" dirty="0" err="1" smtClean="0"/>
              <a:t>cosmic</a:t>
            </a:r>
            <a:r>
              <a:rPr lang="nl-NL" sz="2000" dirty="0" smtClean="0"/>
              <a:t> trigger (NIKHEF, </a:t>
            </a:r>
            <a:r>
              <a:rPr lang="nl-NL" sz="2000" dirty="0" err="1" smtClean="0"/>
              <a:t>Saclay</a:t>
            </a:r>
            <a:r>
              <a:rPr lang="nl-NL" sz="2000" dirty="0" smtClean="0"/>
              <a:t>)</a:t>
            </a:r>
          </a:p>
          <a:p>
            <a:r>
              <a:rPr lang="nl-NL" sz="2000" dirty="0" smtClean="0"/>
              <a:t>Laser </a:t>
            </a:r>
            <a:r>
              <a:rPr lang="nl-NL" sz="2000" dirty="0" err="1" smtClean="0"/>
              <a:t>calibration</a:t>
            </a:r>
            <a:r>
              <a:rPr lang="nl-NL" sz="2000" dirty="0" smtClean="0"/>
              <a:t> (Victoria, DESY)</a:t>
            </a:r>
          </a:p>
          <a:p>
            <a:r>
              <a:rPr lang="nl-NL" sz="2000" dirty="0" smtClean="0"/>
              <a:t>DAQ (</a:t>
            </a:r>
            <a:r>
              <a:rPr lang="nl-NL" sz="2000" dirty="0" err="1" smtClean="0"/>
              <a:t>Lund</a:t>
            </a:r>
            <a:r>
              <a:rPr lang="nl-NL" sz="2000" dirty="0" smtClean="0"/>
              <a:t>, Brussels, </a:t>
            </a:r>
            <a:r>
              <a:rPr lang="nl-NL" sz="2000" dirty="0" err="1" smtClean="0"/>
              <a:t>Saclay</a:t>
            </a:r>
            <a:r>
              <a:rPr lang="nl-NL" sz="2000" dirty="0" smtClean="0"/>
              <a:t>, </a:t>
            </a:r>
            <a:r>
              <a:rPr lang="nl-NL" sz="2000" dirty="0" err="1" smtClean="0"/>
              <a:t>Medipix</a:t>
            </a:r>
            <a:r>
              <a:rPr lang="nl-NL" sz="2000" dirty="0" smtClean="0"/>
              <a:t> Coll.)</a:t>
            </a:r>
          </a:p>
          <a:p>
            <a:r>
              <a:rPr lang="nl-NL" sz="2000" dirty="0" smtClean="0"/>
              <a:t>CO2 </a:t>
            </a:r>
            <a:r>
              <a:rPr lang="nl-NL" sz="2000" dirty="0" err="1" smtClean="0"/>
              <a:t>cooling</a:t>
            </a:r>
            <a:r>
              <a:rPr lang="nl-NL" sz="2000" dirty="0" smtClean="0"/>
              <a:t> system (KEK, NIKHEF)</a:t>
            </a:r>
          </a:p>
          <a:p>
            <a:r>
              <a:rPr lang="nl-NL" sz="2000" dirty="0" smtClean="0"/>
              <a:t>Laser </a:t>
            </a:r>
            <a:r>
              <a:rPr lang="nl-NL" sz="2000" dirty="0" err="1" smtClean="0"/>
              <a:t>beams</a:t>
            </a:r>
            <a:r>
              <a:rPr lang="nl-NL" sz="2000" dirty="0" smtClean="0"/>
              <a:t> (</a:t>
            </a:r>
            <a:r>
              <a:rPr lang="nl-NL" sz="2000" dirty="0" err="1" smtClean="0"/>
              <a:t>under</a:t>
            </a:r>
            <a:r>
              <a:rPr lang="nl-NL" sz="2000" dirty="0" smtClean="0"/>
              <a:t> </a:t>
            </a:r>
            <a:r>
              <a:rPr lang="nl-NL" sz="2000" dirty="0" err="1" smtClean="0"/>
              <a:t>development</a:t>
            </a:r>
            <a:r>
              <a:rPr lang="nl-NL" sz="2000" dirty="0" smtClean="0"/>
              <a:t>) (BNL)</a:t>
            </a:r>
          </a:p>
          <a:p>
            <a:r>
              <a:rPr lang="nl-NL" sz="2000" dirty="0" smtClean="0"/>
              <a:t>Software (MANY </a:t>
            </a:r>
            <a:r>
              <a:rPr lang="nl-NL" sz="2000" dirty="0" err="1" smtClean="0"/>
              <a:t>groups</a:t>
            </a:r>
            <a:r>
              <a:rPr lang="nl-NL" sz="2000" dirty="0" smtClean="0"/>
              <a:t>)</a:t>
            </a:r>
            <a:endParaRPr lang="nl-NL" sz="2000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12D8-72C3-7442-A999-2A07782C6D42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5" descr="logo_eudet_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0"/>
            <a:ext cx="12700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AID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32" y="1584547"/>
            <a:ext cx="1551068" cy="597186"/>
          </a:xfrm>
          <a:prstGeom prst="rect">
            <a:avLst/>
          </a:prstGeom>
        </p:spPr>
      </p:pic>
      <p:pic>
        <p:nvPicPr>
          <p:cNvPr id="6" name="Picture 7" descr="LCTPC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932" y="2250892"/>
            <a:ext cx="1551068" cy="88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48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sz="3600" dirty="0" smtClean="0"/>
              <a:t>Test </a:t>
            </a:r>
            <a:r>
              <a:rPr lang="nl-NL" sz="3600" dirty="0" err="1" smtClean="0"/>
              <a:t>beam</a:t>
            </a:r>
            <a:r>
              <a:rPr lang="nl-NL" sz="3600" dirty="0" smtClean="0"/>
              <a:t> area</a:t>
            </a:r>
            <a:endParaRPr lang="nl-NL" sz="3600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457200" y="1123599"/>
            <a:ext cx="8229600" cy="4525963"/>
          </a:xfrm>
        </p:spPr>
        <p:txBody>
          <a:bodyPr/>
          <a:lstStyle/>
          <a:p>
            <a:r>
              <a:rPr lang="nl-NL" sz="2400" dirty="0" err="1" smtClean="0"/>
              <a:t>Usually</a:t>
            </a:r>
            <a:r>
              <a:rPr lang="nl-NL" sz="2400" dirty="0" smtClean="0"/>
              <a:t> e</a:t>
            </a:r>
            <a:r>
              <a:rPr lang="nl-NL" sz="2400" baseline="30000" dirty="0" smtClean="0"/>
              <a:t>-</a:t>
            </a:r>
            <a:r>
              <a:rPr lang="nl-NL" sz="2400" dirty="0" smtClean="0"/>
              <a:t> </a:t>
            </a:r>
            <a:r>
              <a:rPr lang="nl-NL" sz="2400" dirty="0" err="1" smtClean="0"/>
              <a:t>beam</a:t>
            </a:r>
            <a:r>
              <a:rPr lang="nl-NL" sz="2400" dirty="0" smtClean="0"/>
              <a:t> 1-5 </a:t>
            </a:r>
            <a:r>
              <a:rPr lang="nl-NL" sz="2400" dirty="0" err="1" smtClean="0"/>
              <a:t>GeV</a:t>
            </a:r>
            <a:endParaRPr lang="nl-NL" sz="2400" dirty="0" smtClean="0"/>
          </a:p>
          <a:p>
            <a:r>
              <a:rPr lang="nl-NL" sz="2400" dirty="0" smtClean="0"/>
              <a:t>PCMAG ~1T </a:t>
            </a:r>
            <a:r>
              <a:rPr lang="nl-NL" sz="2400" dirty="0" err="1" smtClean="0"/>
              <a:t>solenoid</a:t>
            </a:r>
            <a:r>
              <a:rPr lang="nl-NL" sz="2400" dirty="0" smtClean="0"/>
              <a:t>. </a:t>
            </a:r>
            <a:r>
              <a:rPr lang="nl-NL" sz="2400" dirty="0" err="1" smtClean="0"/>
              <a:t>Initially</a:t>
            </a:r>
            <a:r>
              <a:rPr lang="nl-NL" sz="2400" dirty="0" smtClean="0"/>
              <a:t> manual </a:t>
            </a:r>
            <a:r>
              <a:rPr lang="nl-NL" sz="2400" dirty="0" err="1" smtClean="0"/>
              <a:t>filling</a:t>
            </a:r>
            <a:r>
              <a:rPr lang="nl-NL" sz="2400" dirty="0" smtClean="0"/>
              <a:t> of </a:t>
            </a:r>
            <a:r>
              <a:rPr lang="nl-NL" sz="2400" dirty="0" err="1" smtClean="0"/>
              <a:t>liq.He</a:t>
            </a:r>
            <a:r>
              <a:rPr lang="nl-NL" sz="2400" dirty="0" smtClean="0"/>
              <a:t> </a:t>
            </a:r>
            <a:r>
              <a:rPr lang="nl-NL" sz="2400" dirty="0" err="1" smtClean="0"/>
              <a:t>from</a:t>
            </a:r>
            <a:r>
              <a:rPr lang="nl-NL" sz="2400" dirty="0" smtClean="0"/>
              <a:t> </a:t>
            </a:r>
            <a:r>
              <a:rPr lang="nl-NL" sz="2400" dirty="0" err="1" smtClean="0"/>
              <a:t>dewar</a:t>
            </a:r>
            <a:r>
              <a:rPr lang="nl-NL" sz="2400" dirty="0" smtClean="0"/>
              <a:t>. </a:t>
            </a:r>
            <a:r>
              <a:rPr lang="nl-NL" sz="2400" dirty="0" err="1" smtClean="0"/>
              <a:t>From</a:t>
            </a:r>
            <a:r>
              <a:rPr lang="nl-NL" sz="2400" dirty="0" smtClean="0"/>
              <a:t>  6/2012 </a:t>
            </a:r>
            <a:r>
              <a:rPr lang="nl-NL" sz="2400" dirty="0" err="1" smtClean="0"/>
              <a:t>closed</a:t>
            </a:r>
            <a:r>
              <a:rPr lang="nl-NL" sz="2400" dirty="0" smtClean="0"/>
              <a:t> system </a:t>
            </a:r>
            <a:r>
              <a:rPr lang="nl-NL" sz="2400" dirty="0" err="1" smtClean="0"/>
              <a:t>with</a:t>
            </a:r>
            <a:r>
              <a:rPr lang="nl-NL" sz="2400" dirty="0" smtClean="0"/>
              <a:t> 2 cryo </a:t>
            </a:r>
            <a:r>
              <a:rPr lang="nl-NL" sz="2400" dirty="0" err="1" smtClean="0"/>
              <a:t>coolers</a:t>
            </a:r>
            <a:r>
              <a:rPr lang="nl-NL" sz="2400" dirty="0" smtClean="0"/>
              <a:t> </a:t>
            </a:r>
            <a:r>
              <a:rPr lang="nl-NL" sz="2400" dirty="0" err="1" smtClean="0"/>
              <a:t>and</a:t>
            </a:r>
            <a:r>
              <a:rPr lang="nl-NL" sz="2400" dirty="0" smtClean="0"/>
              <a:t> 2 He gas compressors</a:t>
            </a:r>
          </a:p>
          <a:p>
            <a:r>
              <a:rPr lang="nl-NL" sz="2400" dirty="0" smtClean="0"/>
              <a:t>3D </a:t>
            </a:r>
            <a:r>
              <a:rPr lang="nl-NL" sz="2400" dirty="0" err="1" smtClean="0"/>
              <a:t>lifting</a:t>
            </a:r>
            <a:r>
              <a:rPr lang="nl-NL" sz="2400" dirty="0" smtClean="0"/>
              <a:t> stage</a:t>
            </a:r>
            <a:endParaRPr lang="nl-NL" sz="24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F51F-1670-1648-9E03-CFCE5F75E563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Afbeelding 5" descr="pcmag_set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337" y="3394435"/>
            <a:ext cx="4262863" cy="285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1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sz="3600" dirty="0" smtClean="0"/>
              <a:t>TPC in PCMAG</a:t>
            </a:r>
            <a:endParaRPr lang="nl-NL" sz="3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F51F-1670-1648-9E03-CFCE5F75E563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Tijdelijke aanduiding voor inhoud 7" descr="MM_7modul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582" r="-28582"/>
          <a:stretch>
            <a:fillRect/>
          </a:stretch>
        </p:blipFill>
        <p:spPr>
          <a:xfrm>
            <a:off x="1790992" y="3822550"/>
            <a:ext cx="5553660" cy="2650256"/>
          </a:xfrm>
        </p:spPr>
      </p:pic>
      <p:sp>
        <p:nvSpPr>
          <p:cNvPr id="9" name="Tekstvak 8"/>
          <p:cNvSpPr txBox="1"/>
          <p:nvPr/>
        </p:nvSpPr>
        <p:spPr>
          <a:xfrm>
            <a:off x="975604" y="957037"/>
            <a:ext cx="77111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dirty="0" err="1" smtClean="0"/>
              <a:t>Lightweight</a:t>
            </a:r>
            <a:r>
              <a:rPr lang="nl-NL" sz="2400" dirty="0" smtClean="0"/>
              <a:t> </a:t>
            </a:r>
            <a:r>
              <a:rPr lang="nl-NL" sz="2400" dirty="0" err="1" smtClean="0"/>
              <a:t>fieldcage</a:t>
            </a:r>
            <a:r>
              <a:rPr lang="nl-NL" sz="2400" dirty="0" smtClean="0"/>
              <a:t>, </a:t>
            </a:r>
            <a:r>
              <a:rPr lang="nl-NL" sz="2400" dirty="0" err="1" smtClean="0"/>
              <a:t>cathode</a:t>
            </a:r>
            <a:r>
              <a:rPr lang="nl-NL" sz="2400" dirty="0" smtClean="0"/>
              <a:t>, </a:t>
            </a:r>
            <a:r>
              <a:rPr lang="nl-NL" sz="2400" dirty="0" err="1" smtClean="0"/>
              <a:t>endplate</a:t>
            </a:r>
            <a:r>
              <a:rPr lang="nl-NL" sz="2400" dirty="0" smtClean="0"/>
              <a:t> anode </a:t>
            </a:r>
            <a:r>
              <a:rPr lang="nl-NL" sz="2400" dirty="0" err="1" smtClean="0"/>
              <a:t>structure</a:t>
            </a:r>
            <a:r>
              <a:rPr lang="nl-NL" sz="2400" dirty="0" smtClean="0"/>
              <a:t>:</a:t>
            </a:r>
          </a:p>
          <a:p>
            <a:pPr marL="800100" lvl="1" indent="-342900">
              <a:buFont typeface="Arial"/>
              <a:buChar char="•"/>
            </a:pPr>
            <a:r>
              <a:rPr lang="nl-NL" sz="2400" dirty="0" smtClean="0"/>
              <a:t>7 modules ~17x22 cm</a:t>
            </a:r>
            <a:r>
              <a:rPr lang="nl-NL" sz="2400" baseline="30000" dirty="0" smtClean="0"/>
              <a:t>2</a:t>
            </a:r>
            <a:r>
              <a:rPr lang="nl-NL" sz="2400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Diameter 72 cm, maximum drift </a:t>
            </a:r>
            <a:r>
              <a:rPr lang="nl-NL" sz="2400" dirty="0" err="1" smtClean="0"/>
              <a:t>distance</a:t>
            </a:r>
            <a:r>
              <a:rPr lang="nl-NL" sz="2400" dirty="0" smtClean="0"/>
              <a:t> ~57 cm</a:t>
            </a:r>
          </a:p>
          <a:p>
            <a:pPr marL="342900" indent="-342900">
              <a:buFont typeface="Arial"/>
              <a:buChar char="•"/>
            </a:pPr>
            <a:r>
              <a:rPr lang="nl-NL" sz="2400" dirty="0" smtClean="0"/>
              <a:t>Dummy modules + </a:t>
            </a:r>
            <a:r>
              <a:rPr lang="nl-NL" sz="2400" dirty="0" err="1" smtClean="0"/>
              <a:t>endplate</a:t>
            </a:r>
            <a:r>
              <a:rPr lang="nl-NL" sz="2400" dirty="0" smtClean="0"/>
              <a:t> </a:t>
            </a:r>
            <a:r>
              <a:rPr lang="nl-NL" sz="2400" dirty="0" err="1" smtClean="0"/>
              <a:t>guard</a:t>
            </a:r>
            <a:r>
              <a:rPr lang="nl-NL" sz="2400" dirty="0" smtClean="0"/>
              <a:t> </a:t>
            </a:r>
            <a:r>
              <a:rPr lang="nl-NL" sz="2400" dirty="0" err="1" smtClean="0"/>
              <a:t>structure</a:t>
            </a:r>
            <a:endParaRPr lang="nl-NL" sz="2400" dirty="0" smtClean="0"/>
          </a:p>
          <a:p>
            <a:pPr marL="342900" indent="-342900">
              <a:buFont typeface="Arial"/>
              <a:buChar char="•"/>
            </a:pPr>
            <a:r>
              <a:rPr lang="nl-NL" sz="2400" dirty="0" smtClean="0">
                <a:solidFill>
                  <a:srgbClr val="008000"/>
                </a:solidFill>
              </a:rPr>
              <a:t>(</a:t>
            </a:r>
            <a:r>
              <a:rPr lang="nl-NL" sz="2400" dirty="0" err="1" smtClean="0">
                <a:solidFill>
                  <a:srgbClr val="008000"/>
                </a:solidFill>
              </a:rPr>
              <a:t>External</a:t>
            </a:r>
            <a:r>
              <a:rPr lang="nl-NL" sz="2400" dirty="0" smtClean="0">
                <a:solidFill>
                  <a:srgbClr val="008000"/>
                </a:solidFill>
              </a:rPr>
              <a:t>) Si </a:t>
            </a:r>
            <a:r>
              <a:rPr lang="nl-NL" sz="2400" dirty="0" err="1" smtClean="0">
                <a:solidFill>
                  <a:srgbClr val="008000"/>
                </a:solidFill>
              </a:rPr>
              <a:t>layers</a:t>
            </a:r>
            <a:r>
              <a:rPr lang="nl-NL" sz="2400" dirty="0" smtClean="0">
                <a:solidFill>
                  <a:srgbClr val="008000"/>
                </a:solidFill>
              </a:rPr>
              <a:t> in </a:t>
            </a:r>
            <a:r>
              <a:rPr lang="nl-NL" sz="2400" dirty="0" err="1" smtClean="0">
                <a:solidFill>
                  <a:srgbClr val="008000"/>
                </a:solidFill>
              </a:rPr>
              <a:t>between</a:t>
            </a:r>
            <a:r>
              <a:rPr lang="nl-NL" sz="2400" dirty="0" smtClean="0">
                <a:solidFill>
                  <a:srgbClr val="008000"/>
                </a:solidFill>
              </a:rPr>
              <a:t> TPC </a:t>
            </a:r>
            <a:r>
              <a:rPr lang="nl-NL" sz="2400" dirty="0" err="1" smtClean="0">
                <a:solidFill>
                  <a:srgbClr val="008000"/>
                </a:solidFill>
              </a:rPr>
              <a:t>and</a:t>
            </a:r>
            <a:r>
              <a:rPr lang="nl-NL" sz="2400" dirty="0" smtClean="0">
                <a:solidFill>
                  <a:srgbClr val="008000"/>
                </a:solidFill>
              </a:rPr>
              <a:t> </a:t>
            </a:r>
            <a:r>
              <a:rPr lang="nl-NL" sz="2400" dirty="0" err="1" smtClean="0">
                <a:solidFill>
                  <a:srgbClr val="008000"/>
                </a:solidFill>
              </a:rPr>
              <a:t>inner</a:t>
            </a:r>
            <a:r>
              <a:rPr lang="nl-NL" sz="2400" dirty="0" smtClean="0">
                <a:solidFill>
                  <a:srgbClr val="008000"/>
                </a:solidFill>
              </a:rPr>
              <a:t> </a:t>
            </a:r>
            <a:r>
              <a:rPr lang="nl-NL" sz="2400" dirty="0" err="1" smtClean="0">
                <a:solidFill>
                  <a:srgbClr val="008000"/>
                </a:solidFill>
              </a:rPr>
              <a:t>wall</a:t>
            </a:r>
            <a:r>
              <a:rPr lang="nl-NL" sz="2400" dirty="0" smtClean="0">
                <a:solidFill>
                  <a:srgbClr val="008000"/>
                </a:solidFill>
              </a:rPr>
              <a:t> of PCMAG </a:t>
            </a:r>
            <a:r>
              <a:rPr lang="nl-NL" sz="2400" dirty="0" err="1" smtClean="0">
                <a:solidFill>
                  <a:srgbClr val="008000"/>
                </a:solidFill>
              </a:rPr>
              <a:t>under</a:t>
            </a:r>
            <a:r>
              <a:rPr lang="nl-NL" sz="2400" dirty="0" smtClean="0">
                <a:solidFill>
                  <a:srgbClr val="008000"/>
                </a:solidFill>
              </a:rPr>
              <a:t> </a:t>
            </a:r>
            <a:r>
              <a:rPr lang="nl-NL" sz="2400" dirty="0" err="1" smtClean="0">
                <a:solidFill>
                  <a:srgbClr val="008000"/>
                </a:solidFill>
              </a:rPr>
              <a:t>consideration</a:t>
            </a:r>
            <a:r>
              <a:rPr lang="nl-NL" sz="2400" dirty="0" smtClean="0">
                <a:solidFill>
                  <a:srgbClr val="008000"/>
                </a:solidFill>
              </a:rPr>
              <a:t>; 4 cm </a:t>
            </a:r>
            <a:r>
              <a:rPr lang="nl-NL" sz="2400" dirty="0" err="1" smtClean="0">
                <a:solidFill>
                  <a:srgbClr val="008000"/>
                </a:solidFill>
              </a:rPr>
              <a:t>space</a:t>
            </a:r>
            <a:r>
              <a:rPr lang="nl-NL" sz="2400" dirty="0" smtClean="0">
                <a:solidFill>
                  <a:srgbClr val="008000"/>
                </a:solidFill>
              </a:rPr>
              <a:t> </a:t>
            </a:r>
            <a:r>
              <a:rPr lang="nl-NL" sz="2400" dirty="0" err="1" smtClean="0">
                <a:solidFill>
                  <a:srgbClr val="008000"/>
                </a:solidFill>
              </a:rPr>
              <a:t>radially</a:t>
            </a:r>
            <a:endParaRPr lang="nl-NL" sz="2400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79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974"/>
            <a:ext cx="8229600" cy="1143000"/>
          </a:xfrm>
        </p:spPr>
        <p:txBody>
          <a:bodyPr/>
          <a:lstStyle/>
          <a:p>
            <a:r>
              <a:rPr lang="nl-NL" sz="3600" dirty="0" smtClean="0"/>
              <a:t>2PCO2 </a:t>
            </a:r>
            <a:r>
              <a:rPr lang="nl-NL" sz="3600" dirty="0" err="1" smtClean="0"/>
              <a:t>cooling</a:t>
            </a:r>
            <a:r>
              <a:rPr lang="nl-NL" sz="3600" dirty="0" smtClean="0"/>
              <a:t> system in </a:t>
            </a:r>
            <a:r>
              <a:rPr lang="nl-NL" sz="3600" dirty="0" err="1" smtClean="0"/>
              <a:t>preparation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 err="1" smtClean="0"/>
              <a:t>Purchased</a:t>
            </a:r>
            <a:r>
              <a:rPr lang="nl-NL" sz="2400" dirty="0" smtClean="0"/>
              <a:t> </a:t>
            </a:r>
            <a:r>
              <a:rPr lang="nl-NL" sz="2400" dirty="0" err="1" smtClean="0"/>
              <a:t>by</a:t>
            </a:r>
            <a:r>
              <a:rPr lang="nl-NL" sz="2400" dirty="0" smtClean="0"/>
              <a:t> KEK</a:t>
            </a:r>
          </a:p>
          <a:p>
            <a:r>
              <a:rPr lang="nl-NL" sz="2400" dirty="0" err="1" smtClean="0"/>
              <a:t>Tuning</a:t>
            </a:r>
            <a:r>
              <a:rPr lang="nl-NL" sz="2400" dirty="0" smtClean="0"/>
              <a:t> tests at NIKHEF </a:t>
            </a:r>
            <a:r>
              <a:rPr lang="nl-NL" sz="2400" dirty="0" err="1" smtClean="0"/>
              <a:t>almost</a:t>
            </a:r>
            <a:r>
              <a:rPr lang="nl-NL" sz="2400" dirty="0" smtClean="0"/>
              <a:t> </a:t>
            </a:r>
          </a:p>
          <a:p>
            <a:pPr marL="0" indent="0">
              <a:buNone/>
            </a:pPr>
            <a:r>
              <a:rPr lang="nl-NL" sz="2400" dirty="0"/>
              <a:t> </a:t>
            </a:r>
            <a:r>
              <a:rPr lang="nl-NL" sz="2400" dirty="0" smtClean="0"/>
              <a:t>   </a:t>
            </a:r>
            <a:r>
              <a:rPr lang="nl-NL" sz="2400" dirty="0" err="1" smtClean="0"/>
              <a:t>finished</a:t>
            </a:r>
            <a:endParaRPr lang="nl-NL" sz="2400" dirty="0" smtClean="0"/>
          </a:p>
          <a:p>
            <a:r>
              <a:rPr lang="nl-NL" sz="2400" dirty="0" smtClean="0"/>
              <a:t>Module test </a:t>
            </a:r>
            <a:r>
              <a:rPr lang="nl-NL" sz="2400" dirty="0" err="1" smtClean="0"/>
              <a:t>foreseen</a:t>
            </a:r>
            <a:r>
              <a:rPr lang="nl-NL" sz="2400" dirty="0" smtClean="0"/>
              <a:t> at NIKHEF </a:t>
            </a:r>
          </a:p>
          <a:p>
            <a:pPr marL="0" indent="0">
              <a:buNone/>
            </a:pPr>
            <a:r>
              <a:rPr lang="nl-NL" sz="2400" dirty="0"/>
              <a:t> </a:t>
            </a:r>
            <a:r>
              <a:rPr lang="nl-NL" sz="2400" dirty="0" smtClean="0"/>
              <a:t>   in December</a:t>
            </a:r>
          </a:p>
          <a:p>
            <a:r>
              <a:rPr lang="nl-NL" sz="2400" dirty="0" smtClean="0"/>
              <a:t>Transport </a:t>
            </a:r>
            <a:r>
              <a:rPr lang="nl-NL" sz="2400" dirty="0" err="1" smtClean="0"/>
              <a:t>to</a:t>
            </a:r>
            <a:r>
              <a:rPr lang="nl-NL" sz="2400" dirty="0" smtClean="0"/>
              <a:t> DESY </a:t>
            </a:r>
            <a:r>
              <a:rPr lang="nl-NL" sz="2400" dirty="0" err="1" smtClean="0"/>
              <a:t>early</a:t>
            </a:r>
            <a:r>
              <a:rPr lang="nl-NL" sz="2400" dirty="0" smtClean="0"/>
              <a:t> 2014 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F51F-1670-1648-9E03-CFCE5F75E563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347" y="809625"/>
            <a:ext cx="28702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5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0479"/>
            <a:ext cx="8229600" cy="1143000"/>
          </a:xfrm>
        </p:spPr>
        <p:txBody>
          <a:bodyPr/>
          <a:lstStyle/>
          <a:p>
            <a:r>
              <a:rPr lang="nl-NL" sz="3600" dirty="0" smtClean="0"/>
              <a:t>LCTPC </a:t>
            </a:r>
            <a:r>
              <a:rPr lang="nl-NL" sz="3600" dirty="0" err="1" smtClean="0"/>
              <a:t>Collaboration</a:t>
            </a:r>
            <a:r>
              <a:rPr lang="nl-NL" sz="3600" dirty="0" smtClean="0"/>
              <a:t> (1)</a:t>
            </a:r>
            <a:endParaRPr lang="nl-NL" sz="3600" dirty="0"/>
          </a:p>
        </p:txBody>
      </p:sp>
      <p:pic>
        <p:nvPicPr>
          <p:cNvPr id="6" name="Tijdelijke aanduiding voor inhoud 5" descr="large_LCTPC_WorlMap_Institutes_wObserver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15" b="836"/>
          <a:stretch/>
        </p:blipFill>
        <p:spPr>
          <a:xfrm>
            <a:off x="1419339" y="1153480"/>
            <a:ext cx="6405704" cy="4485290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F51F-1670-1648-9E03-CFCE5F75E563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877749" y="5826265"/>
            <a:ext cx="749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smtClean="0"/>
              <a:t>27 </a:t>
            </a:r>
            <a:r>
              <a:rPr lang="nl-NL" sz="2400" dirty="0" err="1" smtClean="0"/>
              <a:t>signatories</a:t>
            </a:r>
            <a:r>
              <a:rPr lang="nl-NL" sz="2400" dirty="0" smtClean="0"/>
              <a:t>; 5 </a:t>
            </a:r>
            <a:r>
              <a:rPr lang="nl-NL" sz="2400" dirty="0" err="1" smtClean="0"/>
              <a:t>pending</a:t>
            </a:r>
            <a:r>
              <a:rPr lang="nl-NL" sz="2400" dirty="0" smtClean="0"/>
              <a:t>; 13 </a:t>
            </a:r>
            <a:r>
              <a:rPr lang="nl-NL" sz="2400" dirty="0" err="1" smtClean="0"/>
              <a:t>groups</a:t>
            </a:r>
            <a:r>
              <a:rPr lang="nl-NL" sz="2400" dirty="0" smtClean="0"/>
              <a:t> ‘</a:t>
            </a:r>
            <a:r>
              <a:rPr lang="nl-NL" sz="2400" dirty="0" err="1" smtClean="0"/>
              <a:t>observer</a:t>
            </a:r>
            <a:r>
              <a:rPr lang="nl-NL" sz="2400" dirty="0" smtClean="0"/>
              <a:t>’ status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678980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F51F-1670-1648-9E03-CFCE5F75E563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84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sz="3600" dirty="0" smtClean="0"/>
              <a:t>Next </a:t>
            </a:r>
            <a:r>
              <a:rPr lang="nl-NL" sz="3600" dirty="0" err="1" smtClean="0"/>
              <a:t>talks</a:t>
            </a:r>
            <a:endParaRPr lang="nl-NL" sz="360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nl-NL" sz="2800" dirty="0" smtClean="0"/>
              <a:t>Technologies – </a:t>
            </a:r>
            <a:r>
              <a:rPr lang="nl-NL" sz="2800" dirty="0" err="1" smtClean="0"/>
              <a:t>Jochen</a:t>
            </a:r>
            <a:r>
              <a:rPr lang="nl-NL" sz="2800" dirty="0" smtClean="0"/>
              <a:t> </a:t>
            </a:r>
            <a:r>
              <a:rPr lang="nl-NL" sz="2800" dirty="0" err="1" smtClean="0"/>
              <a:t>Kaminski</a:t>
            </a:r>
            <a:endParaRPr lang="nl-NL" sz="2800" dirty="0" smtClean="0"/>
          </a:p>
          <a:p>
            <a:r>
              <a:rPr lang="nl-NL" sz="2800" dirty="0" smtClean="0"/>
              <a:t>Ion feed back – Philippe Gros</a:t>
            </a:r>
          </a:p>
          <a:p>
            <a:r>
              <a:rPr lang="nl-NL" sz="2800" dirty="0" smtClean="0"/>
              <a:t>Electronics – Paul </a:t>
            </a:r>
            <a:r>
              <a:rPr lang="nl-NL" sz="2800" dirty="0" err="1" smtClean="0"/>
              <a:t>Colas</a:t>
            </a:r>
            <a:endParaRPr lang="nl-NL" sz="2800" dirty="0" smtClean="0"/>
          </a:p>
          <a:p>
            <a:r>
              <a:rPr lang="nl-NL" sz="2800" dirty="0" err="1" smtClean="0"/>
              <a:t>Mechanics</a:t>
            </a:r>
            <a:r>
              <a:rPr lang="nl-NL" sz="2800" dirty="0" smtClean="0"/>
              <a:t> – </a:t>
            </a:r>
            <a:r>
              <a:rPr lang="nl-NL" sz="2800" dirty="0" err="1" smtClean="0"/>
              <a:t>Jochen</a:t>
            </a:r>
            <a:r>
              <a:rPr lang="nl-NL" sz="2800" dirty="0" smtClean="0"/>
              <a:t> </a:t>
            </a:r>
            <a:r>
              <a:rPr lang="nl-NL" sz="2800" dirty="0" err="1" smtClean="0"/>
              <a:t>Kaminski</a:t>
            </a:r>
            <a:endParaRPr lang="nl-NL" sz="2800" dirty="0" smtClean="0"/>
          </a:p>
          <a:p>
            <a:r>
              <a:rPr lang="nl-NL" sz="2800" dirty="0" smtClean="0"/>
              <a:t>Software/</a:t>
            </a:r>
            <a:r>
              <a:rPr lang="nl-NL" sz="2800" dirty="0" err="1" smtClean="0"/>
              <a:t>simulations</a:t>
            </a:r>
            <a:r>
              <a:rPr lang="nl-NL" sz="2800" dirty="0" smtClean="0"/>
              <a:t> – Astrid </a:t>
            </a:r>
            <a:r>
              <a:rPr lang="nl-NL" sz="2800" dirty="0" err="1" smtClean="0"/>
              <a:t>Muennich</a:t>
            </a:r>
            <a:endParaRPr lang="nl-NL" sz="2800" dirty="0" smtClean="0"/>
          </a:p>
          <a:p>
            <a:r>
              <a:rPr lang="nl-NL" sz="2800" dirty="0" smtClean="0"/>
              <a:t>Outlook – </a:t>
            </a:r>
            <a:r>
              <a:rPr lang="nl-NL" sz="2800" dirty="0" err="1" smtClean="0"/>
              <a:t>Takeshi</a:t>
            </a:r>
            <a:r>
              <a:rPr lang="nl-NL" sz="2800" dirty="0" smtClean="0"/>
              <a:t> </a:t>
            </a:r>
            <a:r>
              <a:rPr lang="nl-NL" sz="2800" dirty="0" err="1" smtClean="0"/>
              <a:t>Matsuda</a:t>
            </a:r>
            <a:endParaRPr lang="nl-NL" sz="2800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C1DF-0DB5-A84D-90E9-280993DC89BF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21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 smtClean="0"/>
              <a:t>Backup</a:t>
            </a:r>
            <a:r>
              <a:rPr lang="nl-NL" dirty="0" smtClean="0"/>
              <a:t> slides</a:t>
            </a:r>
            <a:endParaRPr lang="nl-NL" dirty="0"/>
          </a:p>
        </p:txBody>
      </p:sp>
      <p:sp>
        <p:nvSpPr>
          <p:cNvPr id="5" name="Sub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12D8-72C3-7442-A999-2A07782C6D42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5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12D8-72C3-7442-A999-2A07782C6D42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50800"/>
            <a:ext cx="90932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69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12D8-72C3-7442-A999-2A07782C6D42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905000"/>
            <a:ext cx="5943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95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12D8-72C3-7442-A999-2A07782C6D42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41500"/>
            <a:ext cx="59436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32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12D8-72C3-7442-A999-2A07782C6D42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1993900"/>
            <a:ext cx="60198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84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12D8-72C3-7442-A999-2A07782C6D42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1828800"/>
            <a:ext cx="58928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2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12D8-72C3-7442-A999-2A07782C6D42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1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30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sz="3600" dirty="0" smtClean="0"/>
              <a:t>LCTPC </a:t>
            </a:r>
            <a:r>
              <a:rPr lang="nl-NL" sz="3600" dirty="0" err="1" smtClean="0"/>
              <a:t>Collaboration</a:t>
            </a:r>
            <a:r>
              <a:rPr lang="nl-NL" sz="3600" dirty="0" smtClean="0"/>
              <a:t> (2)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02225"/>
          </a:xfrm>
        </p:spPr>
        <p:txBody>
          <a:bodyPr/>
          <a:lstStyle/>
          <a:p>
            <a:r>
              <a:rPr lang="nl-NL" sz="2400" dirty="0" smtClean="0"/>
              <a:t>TPC as </a:t>
            </a:r>
            <a:r>
              <a:rPr lang="nl-NL" sz="2400" dirty="0" err="1" smtClean="0"/>
              <a:t>central</a:t>
            </a:r>
            <a:r>
              <a:rPr lang="nl-NL" sz="2400" dirty="0" smtClean="0"/>
              <a:t> </a:t>
            </a:r>
            <a:r>
              <a:rPr lang="nl-NL" sz="2400" dirty="0" err="1" smtClean="0"/>
              <a:t>tracker</a:t>
            </a:r>
            <a:r>
              <a:rPr lang="nl-NL" sz="2400" dirty="0" smtClean="0"/>
              <a:t> </a:t>
            </a:r>
            <a:r>
              <a:rPr lang="nl-NL" sz="2400" dirty="0" err="1" smtClean="0"/>
              <a:t>already</a:t>
            </a:r>
            <a:r>
              <a:rPr lang="nl-NL" sz="2400" dirty="0" smtClean="0"/>
              <a:t> in TESLA LC (2001)</a:t>
            </a:r>
          </a:p>
          <a:p>
            <a:r>
              <a:rPr lang="nl-NL" sz="2400" dirty="0" err="1" smtClean="0">
                <a:solidFill>
                  <a:srgbClr val="FF0000"/>
                </a:solidFill>
              </a:rPr>
              <a:t>October</a:t>
            </a:r>
            <a:r>
              <a:rPr lang="nl-NL" sz="2400" dirty="0" smtClean="0">
                <a:solidFill>
                  <a:srgbClr val="FF0000"/>
                </a:solidFill>
              </a:rPr>
              <a:t> 2001: TPC R&amp;D </a:t>
            </a:r>
            <a:r>
              <a:rPr lang="nl-NL" sz="2400" dirty="0" err="1" smtClean="0">
                <a:solidFill>
                  <a:srgbClr val="FF0000"/>
                </a:solidFill>
              </a:rPr>
              <a:t>proposal</a:t>
            </a:r>
            <a:r>
              <a:rPr lang="nl-NL" sz="2400" dirty="0" smtClean="0">
                <a:solidFill>
                  <a:srgbClr val="FF0000"/>
                </a:solidFill>
              </a:rPr>
              <a:t> </a:t>
            </a:r>
            <a:r>
              <a:rPr lang="nl-NL" sz="2400" dirty="0" err="1" smtClean="0">
                <a:solidFill>
                  <a:srgbClr val="FF0000"/>
                </a:solidFill>
              </a:rPr>
              <a:t>to</a:t>
            </a:r>
            <a:r>
              <a:rPr lang="nl-NL" sz="2400" dirty="0" smtClean="0">
                <a:solidFill>
                  <a:srgbClr val="FF0000"/>
                </a:solidFill>
              </a:rPr>
              <a:t> DESY PRC</a:t>
            </a:r>
          </a:p>
          <a:p>
            <a:pPr lvl="1"/>
            <a:r>
              <a:rPr lang="nl-NL" sz="2000" dirty="0" smtClean="0">
                <a:solidFill>
                  <a:srgbClr val="FF0000"/>
                </a:solidFill>
              </a:rPr>
              <a:t>~bi-</a:t>
            </a:r>
            <a:r>
              <a:rPr lang="nl-NL" sz="2000" dirty="0" err="1" smtClean="0">
                <a:solidFill>
                  <a:srgbClr val="FF0000"/>
                </a:solidFill>
              </a:rPr>
              <a:t>yearly</a:t>
            </a:r>
            <a:r>
              <a:rPr lang="nl-NL" sz="2000" dirty="0" smtClean="0">
                <a:solidFill>
                  <a:srgbClr val="FF0000"/>
                </a:solidFill>
              </a:rPr>
              <a:t> reviews </a:t>
            </a:r>
            <a:r>
              <a:rPr lang="nl-NL" sz="2000" dirty="0" err="1" smtClean="0">
                <a:solidFill>
                  <a:srgbClr val="FF0000"/>
                </a:solidFill>
              </a:rPr>
              <a:t>by</a:t>
            </a:r>
            <a:r>
              <a:rPr lang="nl-NL" sz="2000" dirty="0" smtClean="0">
                <a:solidFill>
                  <a:srgbClr val="FF0000"/>
                </a:solidFill>
              </a:rPr>
              <a:t> PRC; last </a:t>
            </a:r>
            <a:r>
              <a:rPr lang="nl-NL" sz="2000" dirty="0" err="1" smtClean="0">
                <a:solidFill>
                  <a:srgbClr val="FF0000"/>
                </a:solidFill>
              </a:rPr>
              <a:t>one</a:t>
            </a:r>
            <a:r>
              <a:rPr lang="nl-NL" sz="2000" dirty="0" smtClean="0">
                <a:solidFill>
                  <a:srgbClr val="FF0000"/>
                </a:solidFill>
              </a:rPr>
              <a:t> </a:t>
            </a:r>
            <a:r>
              <a:rPr lang="nl-NL" sz="2000" dirty="0" err="1" smtClean="0">
                <a:solidFill>
                  <a:srgbClr val="FF0000"/>
                </a:solidFill>
              </a:rPr>
              <a:t>Oct</a:t>
            </a:r>
            <a:r>
              <a:rPr lang="nl-NL" sz="2000" dirty="0" smtClean="0">
                <a:solidFill>
                  <a:srgbClr val="FF0000"/>
                </a:solidFill>
              </a:rPr>
              <a:t> 2010</a:t>
            </a:r>
          </a:p>
          <a:p>
            <a:r>
              <a:rPr lang="nl-NL" sz="2400" dirty="0" smtClean="0">
                <a:solidFill>
                  <a:srgbClr val="008000"/>
                </a:solidFill>
              </a:rPr>
              <a:t>2007/08: </a:t>
            </a:r>
            <a:r>
              <a:rPr lang="nl-NL" sz="2400" dirty="0" err="1" smtClean="0">
                <a:solidFill>
                  <a:srgbClr val="008000"/>
                </a:solidFill>
              </a:rPr>
              <a:t>formal</a:t>
            </a:r>
            <a:r>
              <a:rPr lang="nl-NL" sz="2400" dirty="0" smtClean="0">
                <a:solidFill>
                  <a:srgbClr val="008000"/>
                </a:solidFill>
              </a:rPr>
              <a:t> start </a:t>
            </a:r>
            <a:r>
              <a:rPr lang="nl-NL" sz="2400" dirty="0" err="1" smtClean="0">
                <a:solidFill>
                  <a:srgbClr val="008000"/>
                </a:solidFill>
              </a:rPr>
              <a:t>global</a:t>
            </a:r>
            <a:r>
              <a:rPr lang="nl-NL" sz="2400" dirty="0" smtClean="0">
                <a:solidFill>
                  <a:srgbClr val="008000"/>
                </a:solidFill>
              </a:rPr>
              <a:t> LCTPC </a:t>
            </a:r>
            <a:r>
              <a:rPr lang="nl-NL" sz="2400" dirty="0" err="1" smtClean="0">
                <a:solidFill>
                  <a:srgbClr val="008000"/>
                </a:solidFill>
              </a:rPr>
              <a:t>collaboration</a:t>
            </a:r>
            <a:endParaRPr lang="nl-NL" sz="2400" dirty="0" smtClean="0">
              <a:solidFill>
                <a:srgbClr val="008000"/>
              </a:solidFill>
            </a:endParaRPr>
          </a:p>
          <a:p>
            <a:pPr lvl="1"/>
            <a:r>
              <a:rPr lang="nl-NL" sz="2000" dirty="0" smtClean="0">
                <a:solidFill>
                  <a:srgbClr val="008000"/>
                </a:solidFill>
              </a:rPr>
              <a:t>Memorandum of Agreement (MOA); </a:t>
            </a:r>
            <a:r>
              <a:rPr lang="nl-NL" sz="2000" dirty="0" err="1" smtClean="0">
                <a:solidFill>
                  <a:srgbClr val="008000"/>
                </a:solidFill>
              </a:rPr>
              <a:t>defining</a:t>
            </a:r>
            <a:r>
              <a:rPr lang="nl-NL" sz="2000" dirty="0" smtClean="0">
                <a:solidFill>
                  <a:srgbClr val="008000"/>
                </a:solidFill>
              </a:rPr>
              <a:t> </a:t>
            </a:r>
            <a:r>
              <a:rPr lang="nl-NL" sz="2000" dirty="0" err="1" smtClean="0">
                <a:solidFill>
                  <a:srgbClr val="008000"/>
                </a:solidFill>
              </a:rPr>
              <a:t>Work</a:t>
            </a:r>
            <a:r>
              <a:rPr lang="nl-NL" sz="2000" dirty="0" smtClean="0">
                <a:solidFill>
                  <a:srgbClr val="008000"/>
                </a:solidFill>
              </a:rPr>
              <a:t> Packages</a:t>
            </a:r>
          </a:p>
          <a:p>
            <a:pPr lvl="1"/>
            <a:r>
              <a:rPr lang="nl-NL" sz="2000" dirty="0" err="1" smtClean="0">
                <a:solidFill>
                  <a:srgbClr val="008000"/>
                </a:solidFill>
              </a:rPr>
              <a:t>Yearly</a:t>
            </a:r>
            <a:r>
              <a:rPr lang="nl-NL" sz="2000" dirty="0" smtClean="0">
                <a:solidFill>
                  <a:srgbClr val="008000"/>
                </a:solidFill>
              </a:rPr>
              <a:t> Addendum, updating (</a:t>
            </a:r>
            <a:r>
              <a:rPr lang="nl-NL" sz="2000" dirty="0" err="1" smtClean="0">
                <a:solidFill>
                  <a:srgbClr val="008000"/>
                </a:solidFill>
              </a:rPr>
              <a:t>general</a:t>
            </a:r>
            <a:r>
              <a:rPr lang="nl-NL" sz="2000" dirty="0" smtClean="0">
                <a:solidFill>
                  <a:srgbClr val="008000"/>
                </a:solidFill>
              </a:rPr>
              <a:t>) information</a:t>
            </a:r>
          </a:p>
          <a:p>
            <a:pPr lvl="1"/>
            <a:r>
              <a:rPr lang="nl-NL" sz="2000" dirty="0" err="1" smtClean="0">
                <a:solidFill>
                  <a:srgbClr val="008000"/>
                </a:solidFill>
              </a:rPr>
              <a:t>Work</a:t>
            </a:r>
            <a:r>
              <a:rPr lang="nl-NL" sz="2000" dirty="0" smtClean="0">
                <a:solidFill>
                  <a:srgbClr val="008000"/>
                </a:solidFill>
              </a:rPr>
              <a:t> Package (#5) </a:t>
            </a:r>
            <a:r>
              <a:rPr lang="nl-NL" sz="2000" dirty="0" err="1" smtClean="0">
                <a:solidFill>
                  <a:srgbClr val="008000"/>
                </a:solidFill>
              </a:rPr>
              <a:t>overseeing</a:t>
            </a:r>
            <a:r>
              <a:rPr lang="nl-NL" sz="2000" dirty="0" smtClean="0">
                <a:solidFill>
                  <a:srgbClr val="008000"/>
                </a:solidFill>
              </a:rPr>
              <a:t> the R&amp;D </a:t>
            </a:r>
            <a:r>
              <a:rPr lang="nl-NL" sz="2000" dirty="0" err="1" smtClean="0">
                <a:solidFill>
                  <a:srgbClr val="008000"/>
                </a:solidFill>
              </a:rPr>
              <a:t>after</a:t>
            </a:r>
            <a:r>
              <a:rPr lang="nl-NL" sz="2000" dirty="0" smtClean="0">
                <a:solidFill>
                  <a:srgbClr val="008000"/>
                </a:solidFill>
              </a:rPr>
              <a:t> the ILD DBD</a:t>
            </a:r>
          </a:p>
          <a:p>
            <a:r>
              <a:rPr lang="nl-NL" sz="2400" dirty="0" err="1" smtClean="0">
                <a:solidFill>
                  <a:srgbClr val="0000FF"/>
                </a:solidFill>
              </a:rPr>
              <a:t>Organisation</a:t>
            </a:r>
            <a:r>
              <a:rPr lang="nl-NL" sz="2400" dirty="0" smtClean="0">
                <a:solidFill>
                  <a:srgbClr val="0000FF"/>
                </a:solidFill>
              </a:rPr>
              <a:t>:</a:t>
            </a:r>
          </a:p>
          <a:p>
            <a:pPr lvl="1"/>
            <a:r>
              <a:rPr lang="nl-NL" sz="2000" dirty="0" err="1" smtClean="0">
                <a:solidFill>
                  <a:srgbClr val="0000FF"/>
                </a:solidFill>
              </a:rPr>
              <a:t>Collaboration</a:t>
            </a:r>
            <a:r>
              <a:rPr lang="nl-NL" sz="2000" dirty="0" smtClean="0">
                <a:solidFill>
                  <a:srgbClr val="0000FF"/>
                </a:solidFill>
              </a:rPr>
              <a:t> Board, </a:t>
            </a:r>
            <a:r>
              <a:rPr lang="nl-NL" sz="2000" dirty="0" err="1" smtClean="0">
                <a:solidFill>
                  <a:srgbClr val="0000FF"/>
                </a:solidFill>
              </a:rPr>
              <a:t>one</a:t>
            </a:r>
            <a:r>
              <a:rPr lang="nl-NL" sz="2000" dirty="0" smtClean="0">
                <a:solidFill>
                  <a:srgbClr val="0000FF"/>
                </a:solidFill>
              </a:rPr>
              <a:t> member/</a:t>
            </a:r>
            <a:r>
              <a:rPr lang="nl-NL" sz="2000" dirty="0" err="1" smtClean="0">
                <a:solidFill>
                  <a:srgbClr val="0000FF"/>
                </a:solidFill>
              </a:rPr>
              <a:t>institute</a:t>
            </a:r>
            <a:r>
              <a:rPr lang="nl-NL" sz="2000" dirty="0" smtClean="0">
                <a:solidFill>
                  <a:srgbClr val="0000FF"/>
                </a:solidFill>
              </a:rPr>
              <a:t>; </a:t>
            </a:r>
            <a:r>
              <a:rPr lang="nl-NL" sz="2000" dirty="0" err="1" smtClean="0">
                <a:solidFill>
                  <a:srgbClr val="0000FF"/>
                </a:solidFill>
              </a:rPr>
              <a:t>chair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  <a:r>
              <a:rPr lang="nl-NL" sz="2000" dirty="0" err="1" smtClean="0">
                <a:solidFill>
                  <a:srgbClr val="0000FF"/>
                </a:solidFill>
              </a:rPr>
              <a:t>Leif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  <a:r>
              <a:rPr lang="nl-NL" sz="2000" dirty="0" err="1" smtClean="0">
                <a:solidFill>
                  <a:srgbClr val="0000FF"/>
                </a:solidFill>
              </a:rPr>
              <a:t>Jonssen</a:t>
            </a:r>
            <a:endParaRPr lang="nl-NL" sz="2000" dirty="0" smtClean="0">
              <a:solidFill>
                <a:srgbClr val="0000FF"/>
              </a:solidFill>
            </a:endParaRPr>
          </a:p>
          <a:p>
            <a:pPr lvl="1"/>
            <a:r>
              <a:rPr lang="nl-NL" sz="2000" dirty="0" smtClean="0">
                <a:solidFill>
                  <a:srgbClr val="0000FF"/>
                </a:solidFill>
              </a:rPr>
              <a:t>3 </a:t>
            </a:r>
            <a:r>
              <a:rPr lang="nl-NL" sz="2000" dirty="0" err="1" smtClean="0">
                <a:solidFill>
                  <a:srgbClr val="0000FF"/>
                </a:solidFill>
              </a:rPr>
              <a:t>Regional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  <a:r>
              <a:rPr lang="nl-NL" sz="2000" dirty="0" err="1" smtClean="0">
                <a:solidFill>
                  <a:srgbClr val="0000FF"/>
                </a:solidFill>
              </a:rPr>
              <a:t>Coordinators</a:t>
            </a:r>
            <a:r>
              <a:rPr lang="nl-NL" sz="2000" dirty="0" smtClean="0">
                <a:solidFill>
                  <a:srgbClr val="0000FF"/>
                </a:solidFill>
              </a:rPr>
              <a:t> (</a:t>
            </a:r>
            <a:r>
              <a:rPr lang="nl-NL" sz="2000" dirty="0" err="1" smtClean="0">
                <a:solidFill>
                  <a:srgbClr val="0000FF"/>
                </a:solidFill>
              </a:rPr>
              <a:t>Americas</a:t>
            </a:r>
            <a:r>
              <a:rPr lang="nl-NL" sz="2000" dirty="0" smtClean="0">
                <a:solidFill>
                  <a:srgbClr val="0000FF"/>
                </a:solidFill>
              </a:rPr>
              <a:t>, </a:t>
            </a:r>
            <a:r>
              <a:rPr lang="nl-NL" sz="2000" dirty="0" err="1" smtClean="0">
                <a:solidFill>
                  <a:srgbClr val="0000FF"/>
                </a:solidFill>
              </a:rPr>
              <a:t>Asia</a:t>
            </a:r>
            <a:r>
              <a:rPr lang="nl-NL" sz="2000" dirty="0" smtClean="0">
                <a:solidFill>
                  <a:srgbClr val="0000FF"/>
                </a:solidFill>
              </a:rPr>
              <a:t>, Europe): </a:t>
            </a:r>
            <a:r>
              <a:rPr lang="nl-NL" sz="2000" dirty="0" err="1" smtClean="0">
                <a:solidFill>
                  <a:srgbClr val="0000FF"/>
                </a:solidFill>
              </a:rPr>
              <a:t>one</a:t>
            </a:r>
            <a:r>
              <a:rPr lang="nl-NL" sz="2000" dirty="0" smtClean="0">
                <a:solidFill>
                  <a:srgbClr val="0000FF"/>
                </a:solidFill>
              </a:rPr>
              <a:t> is </a:t>
            </a:r>
            <a:r>
              <a:rPr lang="nl-NL" sz="2000" dirty="0" err="1" smtClean="0">
                <a:solidFill>
                  <a:srgbClr val="0000FF"/>
                </a:solidFill>
              </a:rPr>
              <a:t>chosen</a:t>
            </a:r>
            <a:r>
              <a:rPr lang="nl-NL" sz="2000" dirty="0" smtClean="0">
                <a:solidFill>
                  <a:srgbClr val="0000FF"/>
                </a:solidFill>
              </a:rPr>
              <a:t> as </a:t>
            </a:r>
            <a:r>
              <a:rPr lang="nl-NL" sz="2000" dirty="0" err="1" smtClean="0">
                <a:solidFill>
                  <a:srgbClr val="0000FF"/>
                </a:solidFill>
              </a:rPr>
              <a:t>Spokesperson</a:t>
            </a:r>
            <a:r>
              <a:rPr lang="nl-NL" sz="2000" dirty="0" smtClean="0">
                <a:solidFill>
                  <a:srgbClr val="0000FF"/>
                </a:solidFill>
              </a:rPr>
              <a:t>, </a:t>
            </a:r>
            <a:r>
              <a:rPr lang="nl-NL" sz="2000" dirty="0" err="1" smtClean="0">
                <a:solidFill>
                  <a:srgbClr val="0000FF"/>
                </a:solidFill>
              </a:rPr>
              <a:t>currently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  <a:r>
              <a:rPr lang="nl-NL" sz="2000" dirty="0" err="1" smtClean="0">
                <a:solidFill>
                  <a:srgbClr val="0000FF"/>
                </a:solidFill>
              </a:rPr>
              <a:t>Jochen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  <a:r>
              <a:rPr lang="nl-NL" sz="2000" dirty="0" err="1" smtClean="0">
                <a:solidFill>
                  <a:srgbClr val="0000FF"/>
                </a:solidFill>
              </a:rPr>
              <a:t>Kaminski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nl-NL" sz="2000" dirty="0" smtClean="0">
                <a:solidFill>
                  <a:srgbClr val="0000FF"/>
                </a:solidFill>
              </a:rPr>
              <a:t>Speakersbureau, Editorial Board</a:t>
            </a:r>
          </a:p>
          <a:p>
            <a:r>
              <a:rPr lang="nl-NL" sz="2400" dirty="0" smtClean="0"/>
              <a:t>Cooperation </a:t>
            </a:r>
            <a:r>
              <a:rPr lang="nl-NL" sz="2400" dirty="0" err="1" smtClean="0"/>
              <a:t>with</a:t>
            </a:r>
            <a:r>
              <a:rPr lang="nl-NL" sz="2400" dirty="0" smtClean="0"/>
              <a:t> </a:t>
            </a:r>
            <a:r>
              <a:rPr lang="nl-NL" sz="2400" dirty="0" err="1" smtClean="0"/>
              <a:t>other</a:t>
            </a:r>
            <a:r>
              <a:rPr lang="nl-NL" sz="2400" dirty="0" smtClean="0"/>
              <a:t> TPC &amp; MPGD </a:t>
            </a:r>
            <a:r>
              <a:rPr lang="nl-NL" sz="2400" dirty="0" err="1" smtClean="0"/>
              <a:t>groups</a:t>
            </a:r>
            <a:r>
              <a:rPr lang="nl-NL" sz="2400" dirty="0" smtClean="0"/>
              <a:t>: T2K, RD51, …</a:t>
            </a:r>
          </a:p>
          <a:p>
            <a:pPr lvl="1"/>
            <a:endParaRPr lang="nl-NL" sz="200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F51F-1670-1648-9E03-CFCE5F75E563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1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sz="3600" dirty="0" smtClean="0"/>
              <a:t>LCTPC </a:t>
            </a:r>
            <a:r>
              <a:rPr lang="nl-NL" sz="3600" dirty="0" err="1" smtClean="0"/>
              <a:t>Collaboration</a:t>
            </a:r>
            <a:r>
              <a:rPr lang="nl-NL" sz="3600" dirty="0" smtClean="0"/>
              <a:t> (3)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1146629"/>
            <a:ext cx="8414657" cy="5098596"/>
          </a:xfrm>
        </p:spPr>
        <p:txBody>
          <a:bodyPr/>
          <a:lstStyle/>
          <a:p>
            <a:r>
              <a:rPr lang="nl-NL" dirty="0" err="1" smtClean="0"/>
              <a:t>Workpackage</a:t>
            </a:r>
            <a:r>
              <a:rPr lang="nl-NL" dirty="0" smtClean="0"/>
              <a:t>(5):</a:t>
            </a:r>
          </a:p>
          <a:p>
            <a:pPr lvl="1"/>
            <a:r>
              <a:rPr lang="nl-NL" dirty="0" smtClean="0"/>
              <a:t>Advanced </a:t>
            </a:r>
            <a:r>
              <a:rPr lang="nl-NL" dirty="0" err="1" smtClean="0"/>
              <a:t>endcap</a:t>
            </a:r>
            <a:r>
              <a:rPr lang="nl-NL" dirty="0" smtClean="0"/>
              <a:t>: </a:t>
            </a:r>
            <a:r>
              <a:rPr lang="nl-NL" dirty="0" err="1" smtClean="0"/>
              <a:t>mechanics</a:t>
            </a:r>
            <a:r>
              <a:rPr lang="nl-NL" dirty="0" smtClean="0"/>
              <a:t>/</a:t>
            </a:r>
            <a:r>
              <a:rPr lang="nl-NL" dirty="0" err="1" smtClean="0"/>
              <a:t>alignment</a:t>
            </a:r>
            <a:endParaRPr lang="nl-NL" dirty="0" smtClean="0"/>
          </a:p>
          <a:p>
            <a:pPr lvl="1"/>
            <a:r>
              <a:rPr lang="nl-NL" dirty="0" smtClean="0"/>
              <a:t>Advanced </a:t>
            </a:r>
            <a:r>
              <a:rPr lang="nl-NL" dirty="0" err="1" smtClean="0"/>
              <a:t>endcap</a:t>
            </a:r>
            <a:r>
              <a:rPr lang="nl-NL" dirty="0" smtClean="0"/>
              <a:t>: electronics </a:t>
            </a:r>
            <a:r>
              <a:rPr lang="nl-NL" dirty="0" err="1" smtClean="0"/>
              <a:t>development</a:t>
            </a:r>
            <a:endParaRPr lang="nl-NL" dirty="0" smtClean="0"/>
          </a:p>
          <a:p>
            <a:pPr lvl="1"/>
            <a:r>
              <a:rPr lang="nl-NL" dirty="0" smtClean="0"/>
              <a:t>Advanced </a:t>
            </a:r>
            <a:r>
              <a:rPr lang="nl-NL" dirty="0" err="1" smtClean="0"/>
              <a:t>endcap</a:t>
            </a:r>
            <a:r>
              <a:rPr lang="nl-NL" dirty="0" smtClean="0"/>
              <a:t>: </a:t>
            </a:r>
            <a:r>
              <a:rPr lang="nl-NL" dirty="0" err="1" smtClean="0"/>
              <a:t>cooling</a:t>
            </a:r>
            <a:endParaRPr lang="nl-NL" dirty="0" smtClean="0"/>
          </a:p>
          <a:p>
            <a:pPr lvl="1"/>
            <a:r>
              <a:rPr lang="nl-NL" dirty="0" smtClean="0"/>
              <a:t>Advanced </a:t>
            </a:r>
            <a:r>
              <a:rPr lang="nl-NL" dirty="0" err="1" smtClean="0"/>
              <a:t>endcap</a:t>
            </a:r>
            <a:r>
              <a:rPr lang="nl-NL" dirty="0" smtClean="0"/>
              <a:t>: power </a:t>
            </a:r>
            <a:r>
              <a:rPr lang="nl-NL" dirty="0" err="1" smtClean="0"/>
              <a:t>pulsing</a:t>
            </a:r>
            <a:endParaRPr lang="nl-NL" dirty="0" smtClean="0"/>
          </a:p>
          <a:p>
            <a:pPr lvl="1"/>
            <a:r>
              <a:rPr lang="nl-NL" dirty="0" err="1" smtClean="0"/>
              <a:t>Gating</a:t>
            </a:r>
            <a:r>
              <a:rPr lang="nl-NL" dirty="0" smtClean="0"/>
              <a:t> device</a:t>
            </a:r>
          </a:p>
          <a:p>
            <a:pPr lvl="1"/>
            <a:r>
              <a:rPr lang="nl-NL" dirty="0" err="1" smtClean="0"/>
              <a:t>Fieldcage</a:t>
            </a:r>
            <a:endParaRPr lang="nl-NL" dirty="0" smtClean="0"/>
          </a:p>
          <a:p>
            <a:pPr lvl="1"/>
            <a:r>
              <a:rPr lang="nl-NL" dirty="0" smtClean="0"/>
              <a:t>ILD TPC </a:t>
            </a:r>
            <a:r>
              <a:rPr lang="nl-NL" dirty="0" err="1" smtClean="0"/>
              <a:t>integration</a:t>
            </a:r>
            <a:r>
              <a:rPr lang="nl-NL" dirty="0" smtClean="0"/>
              <a:t>/machine-detector interface</a:t>
            </a:r>
          </a:p>
          <a:p>
            <a:pPr lvl="1"/>
            <a:r>
              <a:rPr lang="nl-NL" dirty="0" smtClean="0"/>
              <a:t>LCTPC software/</a:t>
            </a:r>
            <a:r>
              <a:rPr lang="nl-NL" dirty="0" err="1" smtClean="0"/>
              <a:t>correction</a:t>
            </a:r>
            <a:r>
              <a:rPr lang="nl-NL" dirty="0" smtClean="0"/>
              <a:t> </a:t>
            </a:r>
            <a:r>
              <a:rPr lang="nl-NL" dirty="0" err="1" smtClean="0"/>
              <a:t>methods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F51F-1670-1648-9E03-CFCE5F75E563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11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sz="3600" dirty="0" smtClean="0"/>
              <a:t>LCTPC </a:t>
            </a:r>
            <a:r>
              <a:rPr lang="nl-NL" sz="3600" dirty="0" err="1" smtClean="0"/>
              <a:t>and</a:t>
            </a:r>
            <a:r>
              <a:rPr lang="nl-NL" sz="3600" dirty="0" smtClean="0"/>
              <a:t> </a:t>
            </a:r>
            <a:r>
              <a:rPr lang="nl-NL" sz="3600" dirty="0" err="1" smtClean="0"/>
              <a:t>Linear</a:t>
            </a:r>
            <a:r>
              <a:rPr lang="nl-NL" sz="3600" dirty="0" smtClean="0"/>
              <a:t> Collider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02225"/>
          </a:xfrm>
        </p:spPr>
        <p:txBody>
          <a:bodyPr/>
          <a:lstStyle/>
          <a:p>
            <a:r>
              <a:rPr lang="nl-NL" sz="2400" dirty="0" smtClean="0"/>
              <a:t>TPC as </a:t>
            </a:r>
            <a:r>
              <a:rPr lang="nl-NL" sz="2400" dirty="0" err="1" smtClean="0"/>
              <a:t>central</a:t>
            </a:r>
            <a:r>
              <a:rPr lang="nl-NL" sz="2400" dirty="0" smtClean="0"/>
              <a:t> </a:t>
            </a:r>
            <a:r>
              <a:rPr lang="nl-NL" sz="2400" dirty="0" err="1" smtClean="0"/>
              <a:t>tracker</a:t>
            </a:r>
            <a:r>
              <a:rPr lang="nl-NL" sz="2400" dirty="0" smtClean="0"/>
              <a:t> in ILD concept detector </a:t>
            </a:r>
            <a:r>
              <a:rPr lang="nl-NL" sz="2400" dirty="0" err="1" smtClean="0"/>
              <a:t>for</a:t>
            </a:r>
            <a:r>
              <a:rPr lang="nl-NL" sz="2400" dirty="0" smtClean="0"/>
              <a:t> ILC </a:t>
            </a:r>
          </a:p>
          <a:p>
            <a:r>
              <a:rPr lang="nl-NL" sz="2400" dirty="0" smtClean="0">
                <a:solidFill>
                  <a:srgbClr val="FF0000"/>
                </a:solidFill>
              </a:rPr>
              <a:t>High </a:t>
            </a:r>
            <a:r>
              <a:rPr lang="nl-NL" sz="2400" dirty="0" err="1" smtClean="0">
                <a:solidFill>
                  <a:srgbClr val="FF0000"/>
                </a:solidFill>
              </a:rPr>
              <a:t>occupancy</a:t>
            </a:r>
            <a:r>
              <a:rPr lang="nl-NL" sz="2400" dirty="0" smtClean="0">
                <a:solidFill>
                  <a:srgbClr val="FF0000"/>
                </a:solidFill>
              </a:rPr>
              <a:t> in </a:t>
            </a:r>
            <a:r>
              <a:rPr lang="nl-NL" sz="2400" dirty="0" err="1" smtClean="0">
                <a:solidFill>
                  <a:srgbClr val="FF0000"/>
                </a:solidFill>
              </a:rPr>
              <a:t>inner</a:t>
            </a:r>
            <a:r>
              <a:rPr lang="nl-NL" sz="2400" dirty="0" smtClean="0">
                <a:solidFill>
                  <a:srgbClr val="FF0000"/>
                </a:solidFill>
              </a:rPr>
              <a:t> part of a TPC at CLIC @ 3 </a:t>
            </a:r>
            <a:r>
              <a:rPr lang="nl-NL" sz="2400" dirty="0" err="1" smtClean="0">
                <a:solidFill>
                  <a:srgbClr val="FF0000"/>
                </a:solidFill>
              </a:rPr>
              <a:t>TeV</a:t>
            </a:r>
            <a:r>
              <a:rPr lang="nl-NL" sz="2400" dirty="0" smtClean="0">
                <a:solidFill>
                  <a:srgbClr val="FF0000"/>
                </a:solidFill>
              </a:rPr>
              <a:t>; </a:t>
            </a:r>
            <a:r>
              <a:rPr lang="nl-NL" sz="2400" dirty="0" err="1" smtClean="0">
                <a:solidFill>
                  <a:srgbClr val="FF0000"/>
                </a:solidFill>
              </a:rPr>
              <a:t>would</a:t>
            </a:r>
            <a:r>
              <a:rPr lang="nl-NL" sz="2400" dirty="0" smtClean="0">
                <a:solidFill>
                  <a:srgbClr val="FF0000"/>
                </a:solidFill>
              </a:rPr>
              <a:t> </a:t>
            </a:r>
            <a:r>
              <a:rPr lang="nl-NL" sz="2400" dirty="0" err="1" smtClean="0">
                <a:solidFill>
                  <a:srgbClr val="FF0000"/>
                </a:solidFill>
              </a:rPr>
              <a:t>need</a:t>
            </a:r>
            <a:r>
              <a:rPr lang="nl-NL" sz="2400" dirty="0" smtClean="0">
                <a:solidFill>
                  <a:srgbClr val="FF0000"/>
                </a:solidFill>
              </a:rPr>
              <a:t> </a:t>
            </a:r>
            <a:r>
              <a:rPr lang="nl-NL" sz="2400" dirty="0" err="1" smtClean="0">
                <a:solidFill>
                  <a:srgbClr val="FF0000"/>
                </a:solidFill>
              </a:rPr>
              <a:t>very</a:t>
            </a:r>
            <a:r>
              <a:rPr lang="nl-NL" sz="2400" dirty="0" smtClean="0">
                <a:solidFill>
                  <a:srgbClr val="FF0000"/>
                </a:solidFill>
              </a:rPr>
              <a:t> small </a:t>
            </a:r>
            <a:r>
              <a:rPr lang="nl-NL" sz="2400" dirty="0" err="1" smtClean="0">
                <a:solidFill>
                  <a:srgbClr val="FF0000"/>
                </a:solidFill>
              </a:rPr>
              <a:t>pads</a:t>
            </a:r>
            <a:r>
              <a:rPr lang="nl-NL" sz="2400" dirty="0" smtClean="0">
                <a:solidFill>
                  <a:srgbClr val="FF0000"/>
                </a:solidFill>
              </a:rPr>
              <a:t> (1 x 1 mm</a:t>
            </a:r>
            <a:r>
              <a:rPr lang="nl-NL" sz="2400" baseline="30000" dirty="0" smtClean="0">
                <a:solidFill>
                  <a:srgbClr val="FF0000"/>
                </a:solidFill>
              </a:rPr>
              <a:t>2</a:t>
            </a:r>
            <a:r>
              <a:rPr lang="nl-NL" sz="2400" dirty="0" smtClean="0">
                <a:solidFill>
                  <a:srgbClr val="FF0000"/>
                </a:solidFill>
              </a:rPr>
              <a:t>) or </a:t>
            </a:r>
            <a:r>
              <a:rPr lang="nl-NL" sz="2400" dirty="0" err="1" smtClean="0">
                <a:solidFill>
                  <a:srgbClr val="FF0000"/>
                </a:solidFill>
              </a:rPr>
              <a:t>pixelised</a:t>
            </a:r>
            <a:r>
              <a:rPr lang="nl-NL" sz="2400" dirty="0" smtClean="0">
                <a:solidFill>
                  <a:srgbClr val="FF0000"/>
                </a:solidFill>
              </a:rPr>
              <a:t> </a:t>
            </a:r>
            <a:r>
              <a:rPr lang="nl-NL" sz="2400" dirty="0" err="1" smtClean="0">
                <a:solidFill>
                  <a:srgbClr val="FF0000"/>
                </a:solidFill>
              </a:rPr>
              <a:t>readout</a:t>
            </a:r>
            <a:r>
              <a:rPr lang="nl-NL" sz="24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nl-NL" sz="2400" dirty="0" smtClean="0">
                <a:solidFill>
                  <a:srgbClr val="008000"/>
                </a:solidFill>
              </a:rPr>
              <a:t>ILC </a:t>
            </a:r>
            <a:r>
              <a:rPr lang="nl-NL" sz="2400" dirty="0" err="1" smtClean="0">
                <a:solidFill>
                  <a:srgbClr val="008000"/>
                </a:solidFill>
              </a:rPr>
              <a:t>possibly</a:t>
            </a:r>
            <a:r>
              <a:rPr lang="nl-NL" sz="2400" dirty="0" smtClean="0">
                <a:solidFill>
                  <a:srgbClr val="008000"/>
                </a:solidFill>
              </a:rPr>
              <a:t> (</a:t>
            </a:r>
            <a:r>
              <a:rPr lang="nl-NL" sz="2400" dirty="0" err="1" smtClean="0">
                <a:solidFill>
                  <a:srgbClr val="008000"/>
                </a:solidFill>
              </a:rPr>
              <a:t>hopefully</a:t>
            </a:r>
            <a:r>
              <a:rPr lang="nl-NL" sz="2400" dirty="0" smtClean="0">
                <a:solidFill>
                  <a:srgbClr val="008000"/>
                </a:solidFill>
              </a:rPr>
              <a:t> </a:t>
            </a:r>
            <a:r>
              <a:rPr lang="nl-NL" sz="2400" dirty="0" err="1" smtClean="0">
                <a:solidFill>
                  <a:srgbClr val="008000"/>
                </a:solidFill>
              </a:rPr>
              <a:t>likely</a:t>
            </a:r>
            <a:r>
              <a:rPr lang="nl-NL" sz="2400" dirty="0" smtClean="0">
                <a:solidFill>
                  <a:srgbClr val="008000"/>
                </a:solidFill>
              </a:rPr>
              <a:t>) </a:t>
            </a:r>
            <a:r>
              <a:rPr lang="nl-NL" sz="2400" dirty="0" err="1" smtClean="0">
                <a:solidFill>
                  <a:srgbClr val="008000"/>
                </a:solidFill>
              </a:rPr>
              <a:t>to</a:t>
            </a:r>
            <a:r>
              <a:rPr lang="nl-NL" sz="2400" dirty="0" smtClean="0">
                <a:solidFill>
                  <a:srgbClr val="008000"/>
                </a:solidFill>
              </a:rPr>
              <a:t> </a:t>
            </a:r>
            <a:r>
              <a:rPr lang="nl-NL" sz="2400" dirty="0" err="1" smtClean="0">
                <a:solidFill>
                  <a:srgbClr val="008000"/>
                </a:solidFill>
              </a:rPr>
              <a:t>be</a:t>
            </a:r>
            <a:r>
              <a:rPr lang="nl-NL" sz="2400" dirty="0" smtClean="0">
                <a:solidFill>
                  <a:srgbClr val="008000"/>
                </a:solidFill>
              </a:rPr>
              <a:t> built in Japan. </a:t>
            </a:r>
            <a:r>
              <a:rPr lang="nl-NL" sz="2400" dirty="0" err="1" smtClean="0">
                <a:solidFill>
                  <a:srgbClr val="008000"/>
                </a:solidFill>
              </a:rPr>
              <a:t>Preferred</a:t>
            </a:r>
            <a:r>
              <a:rPr lang="nl-NL" sz="2400" dirty="0" smtClean="0">
                <a:solidFill>
                  <a:srgbClr val="008000"/>
                </a:solidFill>
              </a:rPr>
              <a:t> site has </a:t>
            </a:r>
            <a:r>
              <a:rPr lang="nl-NL" sz="2400" dirty="0" err="1" smtClean="0">
                <a:solidFill>
                  <a:srgbClr val="008000"/>
                </a:solidFill>
              </a:rPr>
              <a:t>recently</a:t>
            </a:r>
            <a:r>
              <a:rPr lang="nl-NL" sz="2400" dirty="0" smtClean="0">
                <a:solidFill>
                  <a:srgbClr val="008000"/>
                </a:solidFill>
              </a:rPr>
              <a:t> been </a:t>
            </a:r>
            <a:r>
              <a:rPr lang="nl-NL" sz="2400" dirty="0" err="1" smtClean="0">
                <a:solidFill>
                  <a:srgbClr val="008000"/>
                </a:solidFill>
              </a:rPr>
              <a:t>selected</a:t>
            </a:r>
            <a:r>
              <a:rPr lang="nl-NL" sz="2400" dirty="0" smtClean="0">
                <a:solidFill>
                  <a:srgbClr val="008000"/>
                </a:solidFill>
              </a:rPr>
              <a:t>.</a:t>
            </a:r>
          </a:p>
          <a:p>
            <a:r>
              <a:rPr lang="nl-NL" sz="2400" dirty="0" smtClean="0">
                <a:solidFill>
                  <a:srgbClr val="0000FF"/>
                </a:solidFill>
              </a:rPr>
              <a:t>First stage of ILC @ 250 </a:t>
            </a:r>
            <a:r>
              <a:rPr lang="nl-NL" sz="2400" dirty="0" err="1" smtClean="0">
                <a:solidFill>
                  <a:srgbClr val="0000FF"/>
                </a:solidFill>
              </a:rPr>
              <a:t>GeV</a:t>
            </a:r>
            <a:r>
              <a:rPr lang="nl-NL" sz="2400" dirty="0" smtClean="0">
                <a:solidFill>
                  <a:srgbClr val="0000FF"/>
                </a:solidFill>
              </a:rPr>
              <a:t> (</a:t>
            </a:r>
            <a:r>
              <a:rPr lang="nl-NL" sz="2400" dirty="0" err="1" smtClean="0">
                <a:solidFill>
                  <a:srgbClr val="0000FF"/>
                </a:solidFill>
              </a:rPr>
              <a:t>Higgs</a:t>
            </a:r>
            <a:r>
              <a:rPr lang="nl-NL" sz="2400" dirty="0" smtClean="0">
                <a:solidFill>
                  <a:srgbClr val="0000FF"/>
                </a:solidFill>
              </a:rPr>
              <a:t> “</a:t>
            </a:r>
            <a:r>
              <a:rPr lang="nl-NL" sz="2400" dirty="0" err="1" smtClean="0">
                <a:solidFill>
                  <a:srgbClr val="0000FF"/>
                </a:solidFill>
              </a:rPr>
              <a:t>factory</a:t>
            </a:r>
            <a:r>
              <a:rPr lang="nl-NL" sz="2400" dirty="0" smtClean="0">
                <a:solidFill>
                  <a:srgbClr val="0000FF"/>
                </a:solidFill>
              </a:rPr>
              <a:t>”)</a:t>
            </a:r>
          </a:p>
          <a:p>
            <a:r>
              <a:rPr lang="nl-NL" sz="2400" dirty="0" smtClean="0">
                <a:solidFill>
                  <a:srgbClr val="0000FF"/>
                </a:solidFill>
              </a:rPr>
              <a:t>2nd stage extension </a:t>
            </a:r>
            <a:r>
              <a:rPr lang="nl-NL" sz="2400" dirty="0" err="1" smtClean="0">
                <a:solidFill>
                  <a:srgbClr val="0000FF"/>
                </a:solidFill>
              </a:rPr>
              <a:t>to</a:t>
            </a:r>
            <a:r>
              <a:rPr lang="nl-NL" sz="2400" dirty="0" smtClean="0">
                <a:solidFill>
                  <a:srgbClr val="0000FF"/>
                </a:solidFill>
              </a:rPr>
              <a:t> 500 </a:t>
            </a:r>
            <a:r>
              <a:rPr lang="nl-NL" sz="2400" dirty="0" err="1" smtClean="0">
                <a:solidFill>
                  <a:srgbClr val="0000FF"/>
                </a:solidFill>
              </a:rPr>
              <a:t>GeV</a:t>
            </a:r>
            <a:r>
              <a:rPr lang="nl-NL" sz="2400" dirty="0" smtClean="0">
                <a:solidFill>
                  <a:srgbClr val="0000FF"/>
                </a:solidFill>
              </a:rPr>
              <a:t> (top, </a:t>
            </a:r>
            <a:r>
              <a:rPr lang="nl-NL" sz="2400" dirty="0" err="1" smtClean="0">
                <a:solidFill>
                  <a:srgbClr val="0000FF"/>
                </a:solidFill>
              </a:rPr>
              <a:t>Higgs</a:t>
            </a:r>
            <a:r>
              <a:rPr lang="nl-NL" sz="2400" dirty="0" smtClean="0">
                <a:solidFill>
                  <a:srgbClr val="0000FF"/>
                </a:solidFill>
              </a:rPr>
              <a:t> </a:t>
            </a:r>
            <a:r>
              <a:rPr lang="nl-NL" sz="2400" dirty="0" err="1" smtClean="0">
                <a:solidFill>
                  <a:srgbClr val="0000FF"/>
                </a:solidFill>
              </a:rPr>
              <a:t>self</a:t>
            </a:r>
            <a:r>
              <a:rPr lang="nl-NL" sz="2400" dirty="0" smtClean="0">
                <a:solidFill>
                  <a:srgbClr val="0000FF"/>
                </a:solidFill>
              </a:rPr>
              <a:t> </a:t>
            </a:r>
            <a:r>
              <a:rPr lang="nl-NL" sz="2400" dirty="0" err="1" smtClean="0">
                <a:solidFill>
                  <a:srgbClr val="0000FF"/>
                </a:solidFill>
              </a:rPr>
              <a:t>coupling</a:t>
            </a:r>
            <a:r>
              <a:rPr lang="nl-NL" sz="2400" dirty="0">
                <a:solidFill>
                  <a:srgbClr val="0000FF"/>
                </a:solidFill>
              </a:rPr>
              <a:t> </a:t>
            </a:r>
            <a:r>
              <a:rPr lang="nl-NL" sz="2400" dirty="0" err="1" smtClean="0">
                <a:solidFill>
                  <a:srgbClr val="0000FF"/>
                </a:solidFill>
              </a:rPr>
              <a:t>and</a:t>
            </a:r>
            <a:r>
              <a:rPr lang="nl-NL" sz="2400" dirty="0" smtClean="0">
                <a:solidFill>
                  <a:srgbClr val="0000FF"/>
                </a:solidFill>
              </a:rPr>
              <a:t> </a:t>
            </a:r>
            <a:r>
              <a:rPr lang="nl-NL" sz="2400" dirty="0" err="1" smtClean="0">
                <a:solidFill>
                  <a:srgbClr val="0000FF"/>
                </a:solidFill>
              </a:rPr>
              <a:t>other</a:t>
            </a:r>
            <a:r>
              <a:rPr lang="nl-NL" sz="2400" dirty="0">
                <a:solidFill>
                  <a:srgbClr val="0000FF"/>
                </a:solidFill>
              </a:rPr>
              <a:t> </a:t>
            </a:r>
            <a:r>
              <a:rPr lang="nl-NL" sz="2400" dirty="0" err="1" smtClean="0">
                <a:solidFill>
                  <a:srgbClr val="0000FF"/>
                </a:solidFill>
              </a:rPr>
              <a:t>precision</a:t>
            </a:r>
            <a:r>
              <a:rPr lang="nl-NL" sz="2400" dirty="0" smtClean="0">
                <a:solidFill>
                  <a:srgbClr val="0000FF"/>
                </a:solidFill>
              </a:rPr>
              <a:t>/new </a:t>
            </a:r>
            <a:r>
              <a:rPr lang="nl-NL" sz="2400" dirty="0" err="1" smtClean="0">
                <a:solidFill>
                  <a:srgbClr val="0000FF"/>
                </a:solidFill>
              </a:rPr>
              <a:t>physics</a:t>
            </a:r>
            <a:r>
              <a:rPr lang="nl-NL" sz="2400" dirty="0" smtClean="0">
                <a:solidFill>
                  <a:srgbClr val="0000FF"/>
                </a:solidFill>
              </a:rPr>
              <a:t> studies)</a:t>
            </a:r>
          </a:p>
          <a:p>
            <a:r>
              <a:rPr lang="nl-NL" sz="2400" dirty="0" err="1" smtClean="0">
                <a:solidFill>
                  <a:srgbClr val="0000FF"/>
                </a:solidFill>
              </a:rPr>
              <a:t>Possible</a:t>
            </a:r>
            <a:r>
              <a:rPr lang="nl-NL" sz="2400" dirty="0" smtClean="0">
                <a:solidFill>
                  <a:srgbClr val="0000FF"/>
                </a:solidFill>
              </a:rPr>
              <a:t> </a:t>
            </a:r>
            <a:r>
              <a:rPr lang="nl-NL" sz="2400" dirty="0" err="1" smtClean="0">
                <a:solidFill>
                  <a:srgbClr val="0000FF"/>
                </a:solidFill>
              </a:rPr>
              <a:t>final</a:t>
            </a:r>
            <a:r>
              <a:rPr lang="nl-NL" sz="2400" dirty="0" smtClean="0">
                <a:solidFill>
                  <a:srgbClr val="0000FF"/>
                </a:solidFill>
              </a:rPr>
              <a:t> upgrade </a:t>
            </a:r>
            <a:r>
              <a:rPr lang="nl-NL" sz="2400" dirty="0" err="1" smtClean="0">
                <a:solidFill>
                  <a:srgbClr val="0000FF"/>
                </a:solidFill>
              </a:rPr>
              <a:t>to</a:t>
            </a:r>
            <a:r>
              <a:rPr lang="nl-NL" sz="2400" dirty="0" smtClean="0">
                <a:solidFill>
                  <a:srgbClr val="0000FF"/>
                </a:solidFill>
              </a:rPr>
              <a:t>  1 </a:t>
            </a:r>
            <a:r>
              <a:rPr lang="nl-NL" sz="2400" dirty="0" err="1" smtClean="0">
                <a:solidFill>
                  <a:srgbClr val="0000FF"/>
                </a:solidFill>
              </a:rPr>
              <a:t>TeV</a:t>
            </a:r>
            <a:endParaRPr lang="nl-NL" sz="2400" dirty="0" smtClean="0">
              <a:solidFill>
                <a:srgbClr val="0000FF"/>
              </a:solidFill>
            </a:endParaRPr>
          </a:p>
          <a:p>
            <a:r>
              <a:rPr lang="nl-NL" sz="2400" dirty="0" smtClean="0">
                <a:solidFill>
                  <a:srgbClr val="FF3084"/>
                </a:solidFill>
              </a:rPr>
              <a:t>Both ILC </a:t>
            </a:r>
            <a:r>
              <a:rPr lang="nl-NL" sz="2400" dirty="0" err="1" smtClean="0">
                <a:solidFill>
                  <a:srgbClr val="FF3084"/>
                </a:solidFill>
              </a:rPr>
              <a:t>and</a:t>
            </a:r>
            <a:r>
              <a:rPr lang="nl-NL" sz="2400" dirty="0" smtClean="0">
                <a:solidFill>
                  <a:srgbClr val="FF3084"/>
                </a:solidFill>
              </a:rPr>
              <a:t> CLIC </a:t>
            </a:r>
            <a:r>
              <a:rPr lang="nl-NL" sz="2400" dirty="0" err="1" smtClean="0">
                <a:solidFill>
                  <a:srgbClr val="FF3084"/>
                </a:solidFill>
              </a:rPr>
              <a:t>incorporated</a:t>
            </a:r>
            <a:r>
              <a:rPr lang="nl-NL" sz="2400" dirty="0" smtClean="0">
                <a:solidFill>
                  <a:srgbClr val="FF3084"/>
                </a:solidFill>
              </a:rPr>
              <a:t> in new </a:t>
            </a:r>
            <a:r>
              <a:rPr lang="nl-NL" sz="2400" dirty="0" err="1" smtClean="0">
                <a:solidFill>
                  <a:srgbClr val="FF3084"/>
                </a:solidFill>
              </a:rPr>
              <a:t>global</a:t>
            </a:r>
            <a:r>
              <a:rPr lang="nl-NL" sz="2400" dirty="0" smtClean="0">
                <a:solidFill>
                  <a:srgbClr val="FF3084"/>
                </a:solidFill>
              </a:rPr>
              <a:t> </a:t>
            </a:r>
            <a:r>
              <a:rPr lang="nl-NL" sz="2400" dirty="0" err="1" smtClean="0">
                <a:solidFill>
                  <a:srgbClr val="FF3084"/>
                </a:solidFill>
              </a:rPr>
              <a:t>Linear</a:t>
            </a:r>
            <a:r>
              <a:rPr lang="nl-NL" sz="2400" dirty="0" smtClean="0">
                <a:solidFill>
                  <a:srgbClr val="FF3084"/>
                </a:solidFill>
              </a:rPr>
              <a:t> Collider </a:t>
            </a:r>
            <a:r>
              <a:rPr lang="nl-NL" sz="2400" dirty="0" err="1" smtClean="0">
                <a:solidFill>
                  <a:srgbClr val="FF3084"/>
                </a:solidFill>
              </a:rPr>
              <a:t>Collaboration</a:t>
            </a:r>
            <a:endParaRPr lang="nl-NL" sz="2400" dirty="0" smtClean="0">
              <a:solidFill>
                <a:srgbClr val="FF3084"/>
              </a:solidFill>
            </a:endParaRPr>
          </a:p>
          <a:p>
            <a:pPr marL="0" indent="0">
              <a:buNone/>
            </a:pPr>
            <a:endParaRPr lang="nl-NL" sz="2400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F51F-1670-1648-9E03-CFCE5F75E563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55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345"/>
            <a:ext cx="8229600" cy="1143000"/>
          </a:xfrm>
        </p:spPr>
        <p:txBody>
          <a:bodyPr/>
          <a:lstStyle/>
          <a:p>
            <a:r>
              <a:rPr lang="nl-NL" sz="3600" dirty="0" smtClean="0"/>
              <a:t>Extra </a:t>
            </a:r>
            <a:r>
              <a:rPr lang="nl-NL" sz="3600" dirty="0" err="1" smtClean="0"/>
              <a:t>challenges</a:t>
            </a:r>
            <a:r>
              <a:rPr lang="nl-NL" sz="3600" dirty="0" smtClean="0"/>
              <a:t> at CLIC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49345"/>
            <a:ext cx="8229600" cy="5095880"/>
          </a:xfrm>
        </p:spPr>
        <p:txBody>
          <a:bodyPr/>
          <a:lstStyle/>
          <a:p>
            <a:r>
              <a:rPr lang="nl-NL" sz="2400" dirty="0" smtClean="0">
                <a:solidFill>
                  <a:srgbClr val="FF0000"/>
                </a:solidFill>
              </a:rPr>
              <a:t>Beam </a:t>
            </a:r>
            <a:r>
              <a:rPr lang="nl-NL" sz="2400" dirty="0" err="1" smtClean="0">
                <a:solidFill>
                  <a:srgbClr val="FF0000"/>
                </a:solidFill>
              </a:rPr>
              <a:t>structure</a:t>
            </a:r>
            <a:r>
              <a:rPr lang="nl-NL" sz="2400" dirty="0" smtClean="0">
                <a:solidFill>
                  <a:srgbClr val="FF0000"/>
                </a:solidFill>
              </a:rPr>
              <a:t>: 50 </a:t>
            </a:r>
            <a:r>
              <a:rPr lang="nl-NL" sz="2400" dirty="0" err="1" smtClean="0">
                <a:solidFill>
                  <a:srgbClr val="FF0000"/>
                </a:solidFill>
              </a:rPr>
              <a:t>bunch</a:t>
            </a:r>
            <a:r>
              <a:rPr lang="nl-NL" sz="2400" dirty="0" smtClean="0">
                <a:solidFill>
                  <a:srgbClr val="FF0000"/>
                </a:solidFill>
              </a:rPr>
              <a:t> </a:t>
            </a:r>
            <a:r>
              <a:rPr lang="nl-NL" sz="2400" dirty="0" err="1" smtClean="0">
                <a:solidFill>
                  <a:srgbClr val="FF0000"/>
                </a:solidFill>
              </a:rPr>
              <a:t>trains</a:t>
            </a:r>
            <a:r>
              <a:rPr lang="nl-NL" sz="2400" dirty="0" smtClean="0">
                <a:solidFill>
                  <a:srgbClr val="FF0000"/>
                </a:solidFill>
              </a:rPr>
              <a:t> per second; </a:t>
            </a:r>
            <a:r>
              <a:rPr lang="nl-NL" sz="2400" dirty="0" err="1" smtClean="0">
                <a:solidFill>
                  <a:srgbClr val="FF0000"/>
                </a:solidFill>
              </a:rPr>
              <a:t>length</a:t>
            </a:r>
            <a:r>
              <a:rPr lang="nl-NL" sz="2400" dirty="0" smtClean="0">
                <a:solidFill>
                  <a:srgbClr val="FF0000"/>
                </a:solidFill>
              </a:rPr>
              <a:t> of train is ~180 ns </a:t>
            </a:r>
            <a:r>
              <a:rPr lang="nl-NL" sz="2400" dirty="0" smtClean="0"/>
              <a:t>(ILC: 5 Hz, 1 </a:t>
            </a:r>
            <a:r>
              <a:rPr lang="nl-NL" sz="2400" dirty="0" err="1" smtClean="0"/>
              <a:t>ms</a:t>
            </a:r>
            <a:r>
              <a:rPr lang="nl-NL" sz="2400" dirty="0" smtClean="0"/>
              <a:t> train </a:t>
            </a:r>
            <a:r>
              <a:rPr lang="nl-NL" sz="2400" dirty="0" err="1" smtClean="0"/>
              <a:t>length</a:t>
            </a:r>
            <a:r>
              <a:rPr lang="nl-NL" sz="2400" dirty="0" smtClean="0"/>
              <a:t>)</a:t>
            </a:r>
          </a:p>
          <a:p>
            <a:r>
              <a:rPr lang="nl-NL" sz="2400" dirty="0" err="1" smtClean="0">
                <a:solidFill>
                  <a:srgbClr val="0000FF"/>
                </a:solidFill>
              </a:rPr>
              <a:t>Separation</a:t>
            </a:r>
            <a:r>
              <a:rPr lang="nl-NL" sz="2400" dirty="0" smtClean="0">
                <a:solidFill>
                  <a:srgbClr val="0000FF"/>
                </a:solidFill>
              </a:rPr>
              <a:t> </a:t>
            </a:r>
            <a:r>
              <a:rPr lang="nl-NL" sz="2400" dirty="0" err="1" smtClean="0">
                <a:solidFill>
                  <a:srgbClr val="0000FF"/>
                </a:solidFill>
              </a:rPr>
              <a:t>between</a:t>
            </a:r>
            <a:r>
              <a:rPr lang="nl-NL" sz="2400" dirty="0" smtClean="0">
                <a:solidFill>
                  <a:srgbClr val="0000FF"/>
                </a:solidFill>
              </a:rPr>
              <a:t> </a:t>
            </a:r>
            <a:r>
              <a:rPr lang="nl-NL" sz="2400" dirty="0" err="1" smtClean="0">
                <a:solidFill>
                  <a:srgbClr val="0000FF"/>
                </a:solidFill>
              </a:rPr>
              <a:t>bunches</a:t>
            </a:r>
            <a:r>
              <a:rPr lang="nl-NL" sz="2400" dirty="0" smtClean="0">
                <a:solidFill>
                  <a:srgbClr val="0000FF"/>
                </a:solidFill>
              </a:rPr>
              <a:t> in train: 0.5 ns. Time stamping </a:t>
            </a:r>
            <a:r>
              <a:rPr lang="nl-NL" sz="2400" dirty="0" err="1" smtClean="0">
                <a:solidFill>
                  <a:srgbClr val="0000FF"/>
                </a:solidFill>
              </a:rPr>
              <a:t>becomes</a:t>
            </a:r>
            <a:r>
              <a:rPr lang="nl-NL" sz="2400" dirty="0" smtClean="0">
                <a:solidFill>
                  <a:srgbClr val="0000FF"/>
                </a:solidFill>
              </a:rPr>
              <a:t> issue (but </a:t>
            </a:r>
            <a:r>
              <a:rPr lang="nl-NL" sz="2400" dirty="0" err="1" smtClean="0">
                <a:solidFill>
                  <a:srgbClr val="0000FF"/>
                </a:solidFill>
              </a:rPr>
              <a:t>still</a:t>
            </a:r>
            <a:r>
              <a:rPr lang="nl-NL" sz="2400" dirty="0" smtClean="0">
                <a:solidFill>
                  <a:srgbClr val="0000FF"/>
                </a:solidFill>
              </a:rPr>
              <a:t> </a:t>
            </a:r>
            <a:r>
              <a:rPr lang="nl-NL" sz="2400" dirty="0" err="1" smtClean="0">
                <a:solidFill>
                  <a:srgbClr val="0000FF"/>
                </a:solidFill>
              </a:rPr>
              <a:t>seems</a:t>
            </a:r>
            <a:r>
              <a:rPr lang="nl-NL" sz="2400" dirty="0" smtClean="0">
                <a:solidFill>
                  <a:srgbClr val="0000FF"/>
                </a:solidFill>
              </a:rPr>
              <a:t> </a:t>
            </a:r>
            <a:r>
              <a:rPr lang="nl-NL" sz="2400" dirty="0" err="1" smtClean="0">
                <a:solidFill>
                  <a:srgbClr val="0000FF"/>
                </a:solidFill>
              </a:rPr>
              <a:t>possible</a:t>
            </a:r>
            <a:r>
              <a:rPr lang="nl-NL" sz="2400" dirty="0" smtClean="0">
                <a:solidFill>
                  <a:srgbClr val="0000FF"/>
                </a:solidFill>
              </a:rPr>
              <a:t>).</a:t>
            </a:r>
            <a:r>
              <a:rPr lang="nl-NL" sz="2400" dirty="0" smtClean="0"/>
              <a:t> At ILC time </a:t>
            </a:r>
            <a:r>
              <a:rPr lang="nl-NL" sz="2400" dirty="0" err="1" smtClean="0"/>
              <a:t>between</a:t>
            </a:r>
            <a:r>
              <a:rPr lang="nl-NL" sz="2400" dirty="0" smtClean="0"/>
              <a:t> </a:t>
            </a:r>
            <a:r>
              <a:rPr lang="nl-NL" sz="2400" dirty="0" err="1" smtClean="0"/>
              <a:t>bunches</a:t>
            </a:r>
            <a:r>
              <a:rPr lang="nl-NL" sz="2400" dirty="0" smtClean="0"/>
              <a:t> ~300 ns</a:t>
            </a:r>
          </a:p>
          <a:p>
            <a:r>
              <a:rPr lang="nl-NL" sz="2400" dirty="0">
                <a:solidFill>
                  <a:srgbClr val="FF0000"/>
                </a:solidFill>
              </a:rPr>
              <a:t>A</a:t>
            </a:r>
            <a:r>
              <a:rPr lang="nl-NL" sz="2400" dirty="0" smtClean="0">
                <a:solidFill>
                  <a:srgbClr val="FF0000"/>
                </a:solidFill>
              </a:rPr>
              <a:t>t high energy </a:t>
            </a:r>
            <a:r>
              <a:rPr lang="nl-NL" sz="2400" dirty="0" err="1" smtClean="0">
                <a:solidFill>
                  <a:srgbClr val="FF0000"/>
                </a:solidFill>
              </a:rPr>
              <a:t>occupancy</a:t>
            </a:r>
            <a:r>
              <a:rPr lang="nl-NL" sz="2400" dirty="0" smtClean="0">
                <a:solidFill>
                  <a:srgbClr val="FF0000"/>
                </a:solidFill>
              </a:rPr>
              <a:t> </a:t>
            </a:r>
            <a:r>
              <a:rPr lang="nl-NL" sz="2400" dirty="0" err="1" smtClean="0">
                <a:solidFill>
                  <a:srgbClr val="FF0000"/>
                </a:solidFill>
              </a:rPr>
              <a:t>too</a:t>
            </a:r>
            <a:r>
              <a:rPr lang="nl-NL" sz="2400" dirty="0" smtClean="0">
                <a:solidFill>
                  <a:srgbClr val="FF0000"/>
                </a:solidFill>
              </a:rPr>
              <a:t> high in </a:t>
            </a:r>
            <a:r>
              <a:rPr lang="nl-NL" sz="2400" dirty="0" err="1" smtClean="0">
                <a:solidFill>
                  <a:srgbClr val="FF0000"/>
                </a:solidFill>
              </a:rPr>
              <a:t>inner</a:t>
            </a:r>
            <a:r>
              <a:rPr lang="nl-NL" sz="2400" dirty="0" smtClean="0">
                <a:solidFill>
                  <a:srgbClr val="FF0000"/>
                </a:solidFill>
              </a:rPr>
              <a:t> part of TPC, </a:t>
            </a:r>
            <a:r>
              <a:rPr lang="nl-NL" sz="2400" dirty="0" err="1" smtClean="0">
                <a:solidFill>
                  <a:srgbClr val="FF0000"/>
                </a:solidFill>
              </a:rPr>
              <a:t>due</a:t>
            </a:r>
            <a:r>
              <a:rPr lang="nl-NL" sz="2400" dirty="0" smtClean="0">
                <a:solidFill>
                  <a:srgbClr val="FF0000"/>
                </a:solidFill>
              </a:rPr>
              <a:t> </a:t>
            </a:r>
            <a:r>
              <a:rPr lang="nl-NL" sz="2400" dirty="0" err="1" smtClean="0">
                <a:solidFill>
                  <a:srgbClr val="FF0000"/>
                </a:solidFill>
              </a:rPr>
              <a:t>to</a:t>
            </a:r>
            <a:r>
              <a:rPr lang="nl-NL" sz="2400" dirty="0" smtClean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nl-NL" sz="2000" dirty="0" smtClean="0"/>
              <a:t>High cross-</a:t>
            </a:r>
            <a:r>
              <a:rPr lang="nl-NL" sz="2000" dirty="0" err="1" smtClean="0"/>
              <a:t>section</a:t>
            </a:r>
            <a:r>
              <a:rPr lang="nl-NL" sz="2000" dirty="0" smtClean="0"/>
              <a:t> of </a:t>
            </a:r>
            <a:r>
              <a:rPr lang="nl-NL" sz="2000" dirty="0" err="1" smtClean="0"/>
              <a:t>hadronic</a:t>
            </a:r>
            <a:r>
              <a:rPr lang="nl-NL" sz="2000" dirty="0" smtClean="0"/>
              <a:t> 2-photon </a:t>
            </a:r>
            <a:r>
              <a:rPr lang="nl-NL" sz="2000" dirty="0" err="1" smtClean="0"/>
              <a:t>process</a:t>
            </a:r>
            <a:endParaRPr lang="nl-NL" sz="2000" dirty="0" smtClean="0"/>
          </a:p>
          <a:p>
            <a:pPr lvl="1"/>
            <a:r>
              <a:rPr lang="nl-NL" sz="2000" dirty="0" smtClean="0"/>
              <a:t>High pair background </a:t>
            </a:r>
            <a:r>
              <a:rPr lang="nl-NL" sz="2000" dirty="0" err="1" smtClean="0"/>
              <a:t>due</a:t>
            </a:r>
            <a:r>
              <a:rPr lang="nl-NL" sz="2000" dirty="0" smtClean="0"/>
              <a:t> </a:t>
            </a:r>
            <a:r>
              <a:rPr lang="nl-NL" sz="2000" dirty="0" err="1" smtClean="0"/>
              <a:t>to</a:t>
            </a:r>
            <a:r>
              <a:rPr lang="nl-NL" sz="2000" dirty="0" smtClean="0"/>
              <a:t> </a:t>
            </a:r>
            <a:r>
              <a:rPr lang="nl-NL" sz="2000" dirty="0" err="1" smtClean="0"/>
              <a:t>beam</a:t>
            </a:r>
            <a:r>
              <a:rPr lang="nl-NL" sz="2000" dirty="0" smtClean="0"/>
              <a:t> </a:t>
            </a:r>
            <a:r>
              <a:rPr lang="nl-NL" sz="2000" dirty="0" err="1" smtClean="0"/>
              <a:t>strahlung</a:t>
            </a:r>
            <a:endParaRPr lang="nl-NL" sz="2000" dirty="0" smtClean="0"/>
          </a:p>
          <a:p>
            <a:pPr marL="457200" lvl="1" indent="0">
              <a:buNone/>
            </a:pPr>
            <a:r>
              <a:rPr lang="nl-NL" sz="2400" dirty="0" err="1" smtClean="0">
                <a:solidFill>
                  <a:srgbClr val="008000"/>
                </a:solidFill>
              </a:rPr>
              <a:t>Would</a:t>
            </a:r>
            <a:r>
              <a:rPr lang="nl-NL" sz="2400" dirty="0" smtClean="0">
                <a:solidFill>
                  <a:srgbClr val="008000"/>
                </a:solidFill>
              </a:rPr>
              <a:t> </a:t>
            </a:r>
            <a:r>
              <a:rPr lang="nl-NL" sz="2400" dirty="0" err="1" smtClean="0">
                <a:solidFill>
                  <a:srgbClr val="008000"/>
                </a:solidFill>
              </a:rPr>
              <a:t>need</a:t>
            </a:r>
            <a:r>
              <a:rPr lang="nl-NL" sz="2400" dirty="0" smtClean="0">
                <a:solidFill>
                  <a:srgbClr val="008000"/>
                </a:solidFill>
              </a:rPr>
              <a:t> </a:t>
            </a:r>
            <a:r>
              <a:rPr lang="nl-NL" sz="2400" dirty="0" err="1" smtClean="0">
                <a:solidFill>
                  <a:srgbClr val="008000"/>
                </a:solidFill>
              </a:rPr>
              <a:t>pixelised</a:t>
            </a:r>
            <a:r>
              <a:rPr lang="nl-NL" sz="2400" dirty="0" smtClean="0">
                <a:solidFill>
                  <a:srgbClr val="008000"/>
                </a:solidFill>
              </a:rPr>
              <a:t> </a:t>
            </a:r>
            <a:r>
              <a:rPr lang="nl-NL" sz="2400" dirty="0" err="1" smtClean="0">
                <a:solidFill>
                  <a:srgbClr val="008000"/>
                </a:solidFill>
              </a:rPr>
              <a:t>readout</a:t>
            </a:r>
            <a:endParaRPr lang="nl-NL" sz="2400" dirty="0" smtClean="0">
              <a:solidFill>
                <a:srgbClr val="008000"/>
              </a:solidFill>
            </a:endParaRPr>
          </a:p>
          <a:p>
            <a:r>
              <a:rPr lang="nl-NL" sz="2400" dirty="0" smtClean="0">
                <a:solidFill>
                  <a:srgbClr val="FF0000"/>
                </a:solidFill>
              </a:rPr>
              <a:t>High </a:t>
            </a:r>
            <a:r>
              <a:rPr lang="nl-NL" sz="2400" dirty="0" err="1" smtClean="0">
                <a:solidFill>
                  <a:srgbClr val="FF0000"/>
                </a:solidFill>
              </a:rPr>
              <a:t>occupancy</a:t>
            </a:r>
            <a:r>
              <a:rPr lang="nl-NL" sz="2400" dirty="0" smtClean="0">
                <a:solidFill>
                  <a:srgbClr val="FF0000"/>
                </a:solidFill>
              </a:rPr>
              <a:t> </a:t>
            </a:r>
            <a:r>
              <a:rPr lang="nl-NL" sz="2400" dirty="0" err="1" smtClean="0">
                <a:solidFill>
                  <a:srgbClr val="FF0000"/>
                </a:solidFill>
              </a:rPr>
              <a:t>also</a:t>
            </a:r>
            <a:r>
              <a:rPr lang="nl-NL" sz="2400" dirty="0" smtClean="0">
                <a:solidFill>
                  <a:srgbClr val="FF0000"/>
                </a:solidFill>
              </a:rPr>
              <a:t> </a:t>
            </a:r>
            <a:r>
              <a:rPr lang="nl-NL" sz="2400" dirty="0" err="1" smtClean="0">
                <a:solidFill>
                  <a:srgbClr val="FF0000"/>
                </a:solidFill>
              </a:rPr>
              <a:t>implies</a:t>
            </a:r>
            <a:r>
              <a:rPr lang="nl-NL" sz="2400" dirty="0" smtClean="0">
                <a:solidFill>
                  <a:srgbClr val="FF0000"/>
                </a:solidFill>
              </a:rPr>
              <a:t> high </a:t>
            </a:r>
            <a:r>
              <a:rPr lang="nl-NL" sz="2400" dirty="0" err="1" smtClean="0">
                <a:solidFill>
                  <a:srgbClr val="FF0000"/>
                </a:solidFill>
              </a:rPr>
              <a:t>primary</a:t>
            </a:r>
            <a:r>
              <a:rPr lang="nl-NL" sz="2400" dirty="0" smtClean="0">
                <a:solidFill>
                  <a:srgbClr val="FF0000"/>
                </a:solidFill>
              </a:rPr>
              <a:t> ion </a:t>
            </a:r>
            <a:r>
              <a:rPr lang="nl-NL" sz="2400" dirty="0" err="1" smtClean="0">
                <a:solidFill>
                  <a:srgbClr val="FF0000"/>
                </a:solidFill>
              </a:rPr>
              <a:t>density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F51F-1670-1648-9E03-CFCE5F75E563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9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sz="3600" dirty="0" smtClean="0"/>
              <a:t>In </a:t>
            </a:r>
            <a:r>
              <a:rPr lang="nl-NL" sz="3600" dirty="0" err="1"/>
              <a:t>r</a:t>
            </a:r>
            <a:r>
              <a:rPr lang="nl-NL" sz="3600" dirty="0" err="1" smtClean="0"/>
              <a:t>elation</a:t>
            </a:r>
            <a:r>
              <a:rPr lang="nl-NL" sz="3600" dirty="0" smtClean="0"/>
              <a:t> </a:t>
            </a:r>
            <a:r>
              <a:rPr lang="nl-NL" sz="3600" dirty="0" err="1" smtClean="0"/>
              <a:t>to</a:t>
            </a:r>
            <a:r>
              <a:rPr lang="nl-NL" sz="3600" dirty="0" smtClean="0"/>
              <a:t> ILD detector </a:t>
            </a:r>
            <a:endParaRPr lang="nl-NL" sz="3600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02225"/>
          </a:xfrm>
        </p:spPr>
        <p:txBody>
          <a:bodyPr/>
          <a:lstStyle/>
          <a:p>
            <a:r>
              <a:rPr lang="nl-NL" sz="2400" dirty="0" err="1"/>
              <a:t>B</a:t>
            </a:r>
            <a:r>
              <a:rPr lang="nl-NL" sz="2400" dirty="0" err="1" smtClean="0"/>
              <a:t>ased</a:t>
            </a:r>
            <a:r>
              <a:rPr lang="nl-NL" sz="2400" dirty="0" smtClean="0"/>
              <a:t> </a:t>
            </a:r>
            <a:r>
              <a:rPr lang="nl-NL" sz="2400" dirty="0" err="1" smtClean="0"/>
              <a:t>particle</a:t>
            </a:r>
            <a:r>
              <a:rPr lang="nl-NL" sz="2400" dirty="0" smtClean="0"/>
              <a:t> flow concept; </a:t>
            </a:r>
            <a:r>
              <a:rPr lang="nl-NL" sz="2400" dirty="0" err="1" smtClean="0"/>
              <a:t>topological</a:t>
            </a:r>
            <a:r>
              <a:rPr lang="nl-NL" sz="2400" dirty="0" smtClean="0"/>
              <a:t> </a:t>
            </a:r>
            <a:r>
              <a:rPr lang="nl-NL" sz="2400" dirty="0" err="1" smtClean="0"/>
              <a:t>reconstruction</a:t>
            </a:r>
            <a:r>
              <a:rPr lang="nl-NL" sz="2400" dirty="0" smtClean="0"/>
              <a:t> of events:</a:t>
            </a:r>
          </a:p>
          <a:p>
            <a:pPr lvl="1"/>
            <a:r>
              <a:rPr lang="nl-NL" sz="2000" dirty="0" err="1" smtClean="0"/>
              <a:t>Efficient</a:t>
            </a:r>
            <a:r>
              <a:rPr lang="nl-NL" sz="2000" dirty="0" smtClean="0"/>
              <a:t> </a:t>
            </a:r>
            <a:r>
              <a:rPr lang="nl-NL" sz="2000" dirty="0" err="1" smtClean="0"/>
              <a:t>separation</a:t>
            </a:r>
            <a:r>
              <a:rPr lang="nl-NL" sz="2000" dirty="0" smtClean="0"/>
              <a:t> of </a:t>
            </a:r>
            <a:r>
              <a:rPr lang="nl-NL" sz="2000" dirty="0" err="1" smtClean="0"/>
              <a:t>charged</a:t>
            </a:r>
            <a:r>
              <a:rPr lang="nl-NL" sz="2000" dirty="0" smtClean="0"/>
              <a:t> </a:t>
            </a:r>
            <a:r>
              <a:rPr lang="nl-NL" sz="2000" dirty="0" err="1" smtClean="0"/>
              <a:t>and</a:t>
            </a:r>
            <a:r>
              <a:rPr lang="nl-NL" sz="2000" dirty="0" smtClean="0"/>
              <a:t> </a:t>
            </a:r>
            <a:r>
              <a:rPr lang="nl-NL" sz="2000" dirty="0" err="1" smtClean="0"/>
              <a:t>neutral</a:t>
            </a:r>
            <a:r>
              <a:rPr lang="nl-NL" sz="2000" dirty="0" smtClean="0"/>
              <a:t> </a:t>
            </a:r>
            <a:r>
              <a:rPr lang="nl-NL" sz="2000" dirty="0" err="1" smtClean="0"/>
              <a:t>particles</a:t>
            </a:r>
            <a:endParaRPr lang="nl-NL" sz="2000" dirty="0" smtClean="0"/>
          </a:p>
          <a:p>
            <a:pPr lvl="1"/>
            <a:r>
              <a:rPr lang="nl-NL" sz="2000" dirty="0" smtClean="0"/>
              <a:t>High </a:t>
            </a:r>
            <a:r>
              <a:rPr lang="nl-NL" sz="2000" dirty="0" err="1" smtClean="0"/>
              <a:t>granularity</a:t>
            </a:r>
            <a:r>
              <a:rPr lang="nl-NL" sz="2000" dirty="0" smtClean="0"/>
              <a:t>/high </a:t>
            </a:r>
            <a:r>
              <a:rPr lang="nl-NL" sz="2000" dirty="0" err="1" smtClean="0"/>
              <a:t>spatial</a:t>
            </a:r>
            <a:r>
              <a:rPr lang="nl-NL" sz="2000" dirty="0" smtClean="0"/>
              <a:t> </a:t>
            </a:r>
            <a:r>
              <a:rPr lang="nl-NL" sz="2000" dirty="0" err="1" smtClean="0"/>
              <a:t>resolution</a:t>
            </a:r>
            <a:r>
              <a:rPr lang="nl-NL" sz="2000" dirty="0" smtClean="0"/>
              <a:t> </a:t>
            </a:r>
            <a:r>
              <a:rPr lang="nl-NL" sz="2000" dirty="0" err="1" smtClean="0"/>
              <a:t>subdetectors</a:t>
            </a:r>
            <a:endParaRPr lang="nl-NL" sz="2000" dirty="0" smtClean="0"/>
          </a:p>
          <a:p>
            <a:pPr lvl="1"/>
            <a:r>
              <a:rPr lang="nl-NL" sz="2000" dirty="0" smtClean="0"/>
              <a:t>High </a:t>
            </a:r>
            <a:r>
              <a:rPr lang="nl-NL" sz="2000" dirty="0" err="1" smtClean="0"/>
              <a:t>redundancy</a:t>
            </a:r>
            <a:r>
              <a:rPr lang="nl-NL" sz="2000" dirty="0" smtClean="0"/>
              <a:t> </a:t>
            </a:r>
            <a:r>
              <a:rPr lang="nl-NL" sz="2000" dirty="0" err="1" smtClean="0"/>
              <a:t>and</a:t>
            </a:r>
            <a:r>
              <a:rPr lang="nl-NL" sz="2000" dirty="0" smtClean="0"/>
              <a:t> efficiency</a:t>
            </a:r>
          </a:p>
          <a:p>
            <a:pPr lvl="1"/>
            <a:r>
              <a:rPr lang="nl-NL" sz="2000" dirty="0" smtClean="0"/>
              <a:t>Strong </a:t>
            </a:r>
            <a:r>
              <a:rPr lang="nl-NL" sz="2000" dirty="0" err="1" smtClean="0"/>
              <a:t>magnetic</a:t>
            </a:r>
            <a:r>
              <a:rPr lang="nl-NL" sz="2000" dirty="0" smtClean="0"/>
              <a:t> field 3.5 T</a:t>
            </a:r>
          </a:p>
          <a:p>
            <a:r>
              <a:rPr lang="nl-NL" sz="2400" dirty="0" err="1" smtClean="0"/>
              <a:t>Efficient</a:t>
            </a:r>
            <a:r>
              <a:rPr lang="nl-NL" sz="2400" dirty="0" smtClean="0"/>
              <a:t> </a:t>
            </a:r>
            <a:r>
              <a:rPr lang="nl-NL" sz="2400" dirty="0" err="1" smtClean="0"/>
              <a:t>reconstruction</a:t>
            </a:r>
            <a:r>
              <a:rPr lang="nl-NL" sz="2400" dirty="0" smtClean="0"/>
              <a:t> of</a:t>
            </a:r>
          </a:p>
          <a:p>
            <a:pPr marL="0" indent="0">
              <a:buNone/>
            </a:pPr>
            <a:r>
              <a:rPr lang="nl-NL" sz="2400" dirty="0"/>
              <a:t> </a:t>
            </a:r>
            <a:r>
              <a:rPr lang="nl-NL" sz="2400" dirty="0" smtClean="0"/>
              <a:t>   </a:t>
            </a:r>
            <a:r>
              <a:rPr lang="nl-NL" sz="2400" dirty="0" err="1" smtClean="0"/>
              <a:t>secondary</a:t>
            </a:r>
            <a:r>
              <a:rPr lang="nl-NL" sz="2400" dirty="0" smtClean="0"/>
              <a:t> </a:t>
            </a:r>
            <a:r>
              <a:rPr lang="nl-NL" sz="2400" dirty="0" err="1" smtClean="0"/>
              <a:t>vertices</a:t>
            </a:r>
            <a:endParaRPr lang="nl-NL" sz="2400" dirty="0" smtClean="0"/>
          </a:p>
          <a:p>
            <a:r>
              <a:rPr lang="nl-NL" sz="2400" dirty="0" err="1" smtClean="0"/>
              <a:t>Very</a:t>
            </a:r>
            <a:r>
              <a:rPr lang="nl-NL" sz="2400" dirty="0" smtClean="0"/>
              <a:t> </a:t>
            </a:r>
            <a:r>
              <a:rPr lang="nl-NL" sz="2400" dirty="0" err="1" smtClean="0"/>
              <a:t>good</a:t>
            </a:r>
            <a:r>
              <a:rPr lang="nl-NL" sz="2400" dirty="0" smtClean="0"/>
              <a:t> momentum </a:t>
            </a:r>
          </a:p>
          <a:p>
            <a:pPr marL="0" indent="0">
              <a:buNone/>
            </a:pPr>
            <a:r>
              <a:rPr lang="nl-NL" sz="2400" dirty="0"/>
              <a:t> </a:t>
            </a:r>
            <a:r>
              <a:rPr lang="nl-NL" sz="2400" dirty="0" smtClean="0"/>
              <a:t>   </a:t>
            </a:r>
            <a:r>
              <a:rPr lang="nl-NL" sz="2400" dirty="0" err="1" smtClean="0"/>
              <a:t>resolution</a:t>
            </a:r>
            <a:r>
              <a:rPr lang="nl-NL" sz="2400" dirty="0" smtClean="0"/>
              <a:t> </a:t>
            </a:r>
            <a:r>
              <a:rPr lang="nl-NL" sz="2400" dirty="0" err="1" smtClean="0"/>
              <a:t>charged</a:t>
            </a:r>
            <a:r>
              <a:rPr lang="nl-NL" sz="2400" dirty="0" smtClean="0"/>
              <a:t> </a:t>
            </a:r>
            <a:r>
              <a:rPr lang="nl-NL" sz="2400" dirty="0" err="1" smtClean="0"/>
              <a:t>particles</a:t>
            </a:r>
            <a:endParaRPr lang="nl-NL" sz="2400" dirty="0" smtClean="0"/>
          </a:p>
          <a:p>
            <a:r>
              <a:rPr lang="nl-NL" sz="2400" dirty="0" err="1" smtClean="0"/>
              <a:t>Very</a:t>
            </a:r>
            <a:r>
              <a:rPr lang="nl-NL" sz="2400" dirty="0" smtClean="0"/>
              <a:t> </a:t>
            </a:r>
            <a:r>
              <a:rPr lang="nl-NL" sz="2400" dirty="0" err="1" smtClean="0"/>
              <a:t>good</a:t>
            </a:r>
            <a:r>
              <a:rPr lang="nl-NL" sz="2400" dirty="0" smtClean="0"/>
              <a:t> jet energy </a:t>
            </a:r>
            <a:r>
              <a:rPr lang="nl-NL" sz="2400" dirty="0" err="1" smtClean="0"/>
              <a:t>resolution</a:t>
            </a:r>
            <a:r>
              <a:rPr lang="nl-NL" sz="2400" dirty="0" smtClean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F51F-1670-1648-9E03-CFCE5F75E563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688" y="3084286"/>
            <a:ext cx="3524112" cy="316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96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sz="3600" dirty="0" smtClean="0"/>
              <a:t>TPC performance/design </a:t>
            </a:r>
            <a:r>
              <a:rPr lang="nl-NL" sz="3600" dirty="0" err="1" smtClean="0"/>
              <a:t>parms</a:t>
            </a:r>
            <a:endParaRPr lang="nl-NL" sz="3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F51F-1670-1648-9E03-CFCE5F75E563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71" y="925285"/>
            <a:ext cx="7498987" cy="465197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101091" y="5613496"/>
            <a:ext cx="6920735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rgbClr val="0000FF"/>
                </a:solidFill>
              </a:rPr>
              <a:t>Continuous</a:t>
            </a:r>
            <a:r>
              <a:rPr lang="nl-NL" dirty="0" smtClean="0">
                <a:solidFill>
                  <a:srgbClr val="0000FF"/>
                </a:solidFill>
              </a:rPr>
              <a:t> tracking is </a:t>
            </a:r>
            <a:r>
              <a:rPr lang="nl-NL" dirty="0" err="1" smtClean="0">
                <a:solidFill>
                  <a:srgbClr val="0000FF"/>
                </a:solidFill>
              </a:rPr>
              <a:t>key</a:t>
            </a:r>
            <a:r>
              <a:rPr lang="nl-NL" dirty="0" smtClean="0">
                <a:solidFill>
                  <a:srgbClr val="0000FF"/>
                </a:solidFill>
              </a:rPr>
              <a:t> </a:t>
            </a:r>
            <a:r>
              <a:rPr lang="nl-NL" dirty="0" err="1" smtClean="0">
                <a:solidFill>
                  <a:srgbClr val="0000FF"/>
                </a:solidFill>
              </a:rPr>
              <a:t>to</a:t>
            </a:r>
            <a:r>
              <a:rPr lang="nl-NL" dirty="0" smtClean="0">
                <a:solidFill>
                  <a:srgbClr val="0000FF"/>
                </a:solidFill>
              </a:rPr>
              <a:t> </a:t>
            </a:r>
            <a:r>
              <a:rPr lang="nl-NL" dirty="0" err="1" smtClean="0">
                <a:solidFill>
                  <a:srgbClr val="0000FF"/>
                </a:solidFill>
              </a:rPr>
              <a:t>reconstruction</a:t>
            </a:r>
            <a:r>
              <a:rPr lang="nl-NL" dirty="0" smtClean="0">
                <a:solidFill>
                  <a:srgbClr val="0000FF"/>
                </a:solidFill>
              </a:rPr>
              <a:t> of non-</a:t>
            </a:r>
            <a:r>
              <a:rPr lang="nl-NL" dirty="0" err="1" smtClean="0">
                <a:solidFill>
                  <a:srgbClr val="0000FF"/>
                </a:solidFill>
              </a:rPr>
              <a:t>pointing</a:t>
            </a:r>
            <a:r>
              <a:rPr lang="nl-NL" dirty="0" smtClean="0">
                <a:solidFill>
                  <a:srgbClr val="0000FF"/>
                </a:solidFill>
              </a:rPr>
              <a:t> tracks</a:t>
            </a:r>
          </a:p>
          <a:p>
            <a:r>
              <a:rPr lang="nl-NL" dirty="0" smtClean="0">
                <a:solidFill>
                  <a:srgbClr val="0000FF"/>
                </a:solidFill>
              </a:rPr>
              <a:t> (</a:t>
            </a:r>
            <a:r>
              <a:rPr lang="nl-NL" dirty="0" err="1" smtClean="0">
                <a:solidFill>
                  <a:srgbClr val="0000FF"/>
                </a:solidFill>
              </a:rPr>
              <a:t>signature</a:t>
            </a:r>
            <a:r>
              <a:rPr lang="nl-NL" dirty="0" smtClean="0">
                <a:solidFill>
                  <a:srgbClr val="0000FF"/>
                </a:solidFill>
              </a:rPr>
              <a:t> in </a:t>
            </a:r>
            <a:r>
              <a:rPr lang="nl-NL" dirty="0" err="1" smtClean="0">
                <a:solidFill>
                  <a:srgbClr val="0000FF"/>
                </a:solidFill>
              </a:rPr>
              <a:t>several</a:t>
            </a:r>
            <a:r>
              <a:rPr lang="nl-NL" dirty="0" smtClean="0">
                <a:solidFill>
                  <a:srgbClr val="0000FF"/>
                </a:solidFill>
              </a:rPr>
              <a:t> new </a:t>
            </a:r>
            <a:r>
              <a:rPr lang="nl-NL" dirty="0" err="1" smtClean="0">
                <a:solidFill>
                  <a:srgbClr val="0000FF"/>
                </a:solidFill>
              </a:rPr>
              <a:t>physics</a:t>
            </a:r>
            <a:r>
              <a:rPr lang="nl-NL" dirty="0" smtClean="0">
                <a:solidFill>
                  <a:srgbClr val="0000FF"/>
                </a:solidFill>
              </a:rPr>
              <a:t> </a:t>
            </a:r>
            <a:r>
              <a:rPr lang="nl-NL" dirty="0" err="1" smtClean="0">
                <a:solidFill>
                  <a:srgbClr val="0000FF"/>
                </a:solidFill>
              </a:rPr>
              <a:t>scenarios</a:t>
            </a:r>
            <a:r>
              <a:rPr lang="nl-NL" dirty="0" smtClean="0">
                <a:solidFill>
                  <a:srgbClr val="0000FF"/>
                </a:solidFill>
              </a:rPr>
              <a:t> </a:t>
            </a:r>
            <a:endParaRPr lang="nl-NL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302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latin typeface="Tahoma" charset="0"/>
              <a:ea typeface="ＭＳ Ｐゴシック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latin typeface="Tahoma" charset="0"/>
              <a:ea typeface="ＭＳ Ｐゴシック" charset="0"/>
            </a:endParaRPr>
          </a:p>
        </p:txBody>
      </p:sp>
      <p:sp>
        <p:nvSpPr>
          <p:cNvPr id="4608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88557C40-B685-1845-BF7C-5B705015AF52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en-US" altLang="ja-JP">
              <a:solidFill>
                <a:srgbClr val="FFFFFF"/>
              </a:solidFill>
            </a:endParaRPr>
          </a:p>
        </p:txBody>
      </p:sp>
      <p:grpSp>
        <p:nvGrpSpPr>
          <p:cNvPr id="81924" name="Group 5"/>
          <p:cNvGrpSpPr>
            <a:grpSpLocks noChangeAspect="1"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1925" name="AutoShape 4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nl-NL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81926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7" cy="4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2669</TotalTime>
  <Words>935</Words>
  <Application>Microsoft Macintosh PowerPoint</Application>
  <PresentationFormat>Diavoorstelling (4:3)</PresentationFormat>
  <Paragraphs>160</Paragraphs>
  <Slides>28</Slides>
  <Notes>1</Notes>
  <HiddenSlides>0</HiddenSlides>
  <MMClips>0</MMClips>
  <ScaleCrop>false</ScaleCrop>
  <HeadingPairs>
    <vt:vector size="6" baseType="variant">
      <vt:variant>
        <vt:lpstr>Thema</vt:lpstr>
      </vt:variant>
      <vt:variant>
        <vt:i4>4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28</vt:i4>
      </vt:variant>
    </vt:vector>
  </HeadingPairs>
  <TitlesOfParts>
    <vt:vector size="34" baseType="lpstr">
      <vt:lpstr>Office-thema</vt:lpstr>
      <vt:lpstr>Default Design</vt:lpstr>
      <vt:lpstr>Compass</vt:lpstr>
      <vt:lpstr>1_Default Design</vt:lpstr>
      <vt:lpstr>Vergelijking</vt:lpstr>
      <vt:lpstr>Photo Editor Photo</vt:lpstr>
      <vt:lpstr>A TPC for the Linear Collider</vt:lpstr>
      <vt:lpstr>LCTPC Collaboration (1)</vt:lpstr>
      <vt:lpstr>LCTPC Collaboration (2)</vt:lpstr>
      <vt:lpstr>LCTPC Collaboration (3)</vt:lpstr>
      <vt:lpstr>LCTPC and Linear Collider</vt:lpstr>
      <vt:lpstr>Extra challenges at CLIC</vt:lpstr>
      <vt:lpstr>In relation to ILD detector </vt:lpstr>
      <vt:lpstr>TPC performance/design parms</vt:lpstr>
      <vt:lpstr>PowerPoint-presentatie</vt:lpstr>
      <vt:lpstr>Example: Higgs recoil measurement</vt:lpstr>
      <vt:lpstr>Another example in SUSY</vt:lpstr>
      <vt:lpstr>TPC in ILD</vt:lpstr>
      <vt:lpstr>TPC with MPGD</vt:lpstr>
      <vt:lpstr>Drift gas choice</vt:lpstr>
      <vt:lpstr>PowerPoint-presentatie</vt:lpstr>
      <vt:lpstr>LCTPC testbeam infrastructure</vt:lpstr>
      <vt:lpstr>Test beam area</vt:lpstr>
      <vt:lpstr>TPC in PCMAG</vt:lpstr>
      <vt:lpstr>2PCO2 cooling system in preparation</vt:lpstr>
      <vt:lpstr>PowerPoint-presentatie</vt:lpstr>
      <vt:lpstr>Next talks</vt:lpstr>
      <vt:lpstr>Backup slides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TPC for the Linear Collider</dc:title>
  <dc:creator>Jan Timmermans</dc:creator>
  <cp:lastModifiedBy>Jan Timmermans</cp:lastModifiedBy>
  <cp:revision>58</cp:revision>
  <cp:lastPrinted>2013-10-28T16:22:28Z</cp:lastPrinted>
  <dcterms:created xsi:type="dcterms:W3CDTF">2013-10-28T14:59:57Z</dcterms:created>
  <dcterms:modified xsi:type="dcterms:W3CDTF">2013-11-03T00:22:38Z</dcterms:modified>
</cp:coreProperties>
</file>