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7" r:id="rId3"/>
  </p:sldMasterIdLst>
  <p:notesMasterIdLst>
    <p:notesMasterId r:id="rId11"/>
  </p:notesMasterIdLst>
  <p:sldIdLst>
    <p:sldId id="256" r:id="rId4"/>
    <p:sldId id="267" r:id="rId5"/>
    <p:sldId id="269" r:id="rId6"/>
    <p:sldId id="268" r:id="rId7"/>
    <p:sldId id="270" r:id="rId8"/>
    <p:sldId id="265" r:id="rId9"/>
    <p:sldId id="266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5" autoAdjust="0"/>
  </p:normalViewPr>
  <p:slideViewPr>
    <p:cSldViewPr showGuides="1"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8882-9948-4541-B0E8-B30C74A932F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28576-41FB-4072-9A69-3F6A34C070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pic>
        <p:nvPicPr>
          <p:cNvPr id="4104" name="Picture 8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97752-9E5E-444F-98FB-6FD415A82EB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5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3CF9DB-10DD-46D8-BBD1-0BC50BB41FA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h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235075"/>
            <a:ext cx="8928100" cy="510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algn="ctr"/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12763"/>
            <a:ext cx="8928100" cy="760412"/>
          </a:xfrm>
          <a:prstGeom prst="rect">
            <a:avLst/>
          </a:prstGeom>
          <a:solidFill>
            <a:srgbClr val="FFB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defTabSz="438150">
              <a:lnSpc>
                <a:spcPts val="2188"/>
              </a:lnSpc>
            </a:pPr>
            <a:endParaRPr lang="en-US" sz="1900">
              <a:solidFill>
                <a:srgbClr val="26004D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" y="14573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This is the title of the presentation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9725" y="3570288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smtClean="0"/>
              <a:t>Enter subtitle here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6408738" y="25400"/>
            <a:ext cx="2505075" cy="463550"/>
            <a:chOff x="4037" y="16"/>
            <a:chExt cx="1578" cy="292"/>
          </a:xfrm>
        </p:grpSpPr>
        <p:sp>
          <p:nvSpPr>
            <p:cNvPr id="8200" name="Text Box 8"/>
            <p:cNvSpPr txBox="1">
              <a:spLocks noChangeArrowheads="1"/>
            </p:cNvSpPr>
            <p:nvPr userDrawn="1"/>
          </p:nvSpPr>
          <p:spPr bwMode="auto">
            <a:xfrm>
              <a:off x="4964" y="16"/>
              <a:ext cx="65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2200">
                  <a:solidFill>
                    <a:schemeClr val="bg1"/>
                  </a:solidFill>
                  <a:latin typeface="Arial Black" pitchFamily="34" charset="0"/>
                </a:rPr>
                <a:t>XFEL</a:t>
              </a:r>
              <a:endParaRPr lang="en-US" sz="2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 userDrawn="1"/>
          </p:nvSpPr>
          <p:spPr bwMode="auto">
            <a:xfrm>
              <a:off x="4037" y="42"/>
              <a:ext cx="114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The European</a:t>
              </a:r>
            </a:p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X-Ray Laser Project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 userDrawn="1"/>
          </p:nvSpPr>
          <p:spPr bwMode="auto">
            <a:xfrm>
              <a:off x="4961" y="192"/>
              <a:ext cx="65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500" b="1">
                  <a:solidFill>
                    <a:schemeClr val="bg1"/>
                  </a:solidFill>
                </a:rPr>
                <a:t>X-Ray Free-Electron Laser</a:t>
              </a:r>
              <a:endParaRPr lang="en-US" sz="500" b="1">
                <a:solidFill>
                  <a:schemeClr val="bg1"/>
                </a:solidFill>
              </a:endParaRPr>
            </a:p>
          </p:txBody>
        </p:sp>
      </p:grp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63538" y="6408738"/>
            <a:ext cx="72691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Joachim Pflueger, XFEL</a:t>
            </a:r>
          </a:p>
          <a:p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7088188" y="6416675"/>
            <a:ext cx="1660525" cy="400050"/>
            <a:chOff x="4465" y="4042"/>
            <a:chExt cx="1046" cy="252"/>
          </a:xfrm>
        </p:grpSpPr>
        <p:pic>
          <p:nvPicPr>
            <p:cNvPr id="8205" name="Picture 13" descr="DESY-Logo-whit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4042"/>
              <a:ext cx="252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HG_LOGO_S_W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4042"/>
              <a:ext cx="703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42313" y="6381750"/>
            <a:ext cx="801687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400"/>
            </a:lvl1pPr>
          </a:lstStyle>
          <a:p>
            <a:fld id="{49836026-6469-497E-8522-61B3AE5CDEF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1053BA-1343-4FF5-8763-DE358E20B1E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6F7746-50B4-4C8F-A04D-D9E5FA65F5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70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11310E-7705-443F-8EDF-A2532F4C776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07B51-DAE6-44BE-BFD0-27B2F824A5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439E48-79CF-4D84-BB6C-A16605B514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AD9787-4D00-4059-A783-AA2DA724F47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2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17391-EAD4-4387-8D27-77BE1B14F1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CBC64-9545-4CD0-9A77-4D474E46A71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AC9774-E687-494D-96CC-21B1648CDAC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20E7A7-466D-47CA-BA17-DD31742BA27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97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8275" y="469900"/>
            <a:ext cx="2057400" cy="56562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6075" y="469900"/>
            <a:ext cx="6019800" cy="56562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1F284-DBCA-4A15-B111-CA841831310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F603C-A115-4DA2-A7BC-787C89BD09DA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836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8BDB1-BA60-472D-8B72-A8439BD68EEC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512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F2B0-E2AF-4D53-9673-4E989B1E045B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685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1FC8-5070-4A4A-8C9E-CE2A89626021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266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E0B1-60BC-4900-B1E1-E08801F93D95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572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1EA8-3C70-4E33-82A5-990CF27DC522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54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8A52-0E38-4920-A60C-B8B2C2FC0DA2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832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C2B40-2398-4581-8EAC-B4E6F0826B6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B50A-0BB5-4C86-A84B-FF2EB52F08A1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530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1A3B-8431-48FD-A875-B43CCC4549E0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403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92C3-F220-416D-A7D0-8D023092673C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567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D8BB5-9C62-4C92-B026-892D33F67CDA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33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F507D7-6FA8-4FE6-BEBF-4585549655C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B14FD-8DFB-41F5-806F-A3F5A9EC8D5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1F96F4-CDC8-4A1E-A676-F7901CD3F4B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00F1B-7D26-4D6A-BC4F-707BD7037BD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A08FC-77BA-45B1-B129-64482C25F06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2E717-1924-4116-A763-A94AAD2F636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fld id="{862BB285-0AD4-4664-ADEF-EF2C619DDE0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75413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defRPr sz="800">
                <a:solidFill>
                  <a:srgbClr val="000000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112" charset="-12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US" sz="1000">
              <a:solidFill>
                <a:schemeClr val="bg1"/>
              </a:solidFill>
              <a:ea typeface="ＭＳ Ｐゴシック" pitchFamily="112" charset="-128"/>
            </a:endParaRPr>
          </a:p>
        </p:txBody>
      </p:sp>
      <p:pic>
        <p:nvPicPr>
          <p:cNvPr id="3080" name="Picture 8" descr="logo-XFEL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title: Don’t edit here!</a:t>
            </a:r>
          </a:p>
        </p:txBody>
      </p:sp>
      <p:sp>
        <p:nvSpPr>
          <p:cNvPr id="3082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format – don’t edit!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hm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35075"/>
            <a:ext cx="8928100" cy="510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algn="ctr"/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12763"/>
            <a:ext cx="8928100" cy="760412"/>
          </a:xfrm>
          <a:prstGeom prst="rect">
            <a:avLst/>
          </a:prstGeom>
          <a:solidFill>
            <a:srgbClr val="FFB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defTabSz="438150">
              <a:lnSpc>
                <a:spcPts val="2188"/>
              </a:lnSpc>
            </a:pPr>
            <a:endParaRPr lang="en-US" sz="1900">
              <a:solidFill>
                <a:srgbClr val="26004D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469900"/>
            <a:ext cx="8229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the title of the slide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Enter text here</a:t>
            </a:r>
          </a:p>
          <a:p>
            <a:pPr lvl="1"/>
            <a:r>
              <a:rPr lang="en-US" smtClean="0"/>
              <a:t>Hjk</a:t>
            </a:r>
          </a:p>
          <a:p>
            <a:pPr lvl="2"/>
            <a:r>
              <a:rPr lang="en-US" smtClean="0"/>
              <a:t>klö</a:t>
            </a:r>
          </a:p>
          <a:p>
            <a:pPr lvl="2"/>
            <a:endParaRPr lang="en-US" smtClean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3538" y="6408738"/>
            <a:ext cx="72691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Joachim Pflueger, XFEL</a:t>
            </a:r>
          </a:p>
          <a:p>
            <a:r>
              <a:rPr lang="de-DE" sz="1000">
                <a:solidFill>
                  <a:schemeClr val="bg1"/>
                </a:solidFill>
              </a:rPr>
              <a:t> 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8550" y="6481763"/>
            <a:ext cx="425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AB5524C1-28C9-44C9-AB86-02625BC9F5AE}" type="slidenum">
              <a:rPr lang="en-US"/>
              <a:pPr/>
              <a:t>‹Nr.›</a:t>
            </a:fld>
            <a:endParaRPr lang="en-US"/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6408738" y="25400"/>
            <a:ext cx="2505075" cy="463550"/>
            <a:chOff x="4037" y="16"/>
            <a:chExt cx="1578" cy="292"/>
          </a:xfrm>
        </p:grpSpPr>
        <p:sp>
          <p:nvSpPr>
            <p:cNvPr id="7178" name="Text Box 10"/>
            <p:cNvSpPr txBox="1">
              <a:spLocks noChangeArrowheads="1"/>
            </p:cNvSpPr>
            <p:nvPr userDrawn="1"/>
          </p:nvSpPr>
          <p:spPr bwMode="auto">
            <a:xfrm>
              <a:off x="4964" y="16"/>
              <a:ext cx="65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2200">
                  <a:solidFill>
                    <a:schemeClr val="bg1"/>
                  </a:solidFill>
                  <a:latin typeface="Arial Black" pitchFamily="34" charset="0"/>
                </a:rPr>
                <a:t>XFEL</a:t>
              </a:r>
              <a:endParaRPr lang="en-US" sz="2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 userDrawn="1"/>
          </p:nvSpPr>
          <p:spPr bwMode="auto">
            <a:xfrm>
              <a:off x="4037" y="42"/>
              <a:ext cx="114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The European</a:t>
              </a:r>
            </a:p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X-Ray Laser Project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 userDrawn="1"/>
          </p:nvSpPr>
          <p:spPr bwMode="auto">
            <a:xfrm>
              <a:off x="4961" y="192"/>
              <a:ext cx="65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500" b="1">
                  <a:solidFill>
                    <a:schemeClr val="bg1"/>
                  </a:solidFill>
                </a:rPr>
                <a:t>X-Ray Free-Electron Laser</a:t>
              </a:r>
              <a:endParaRPr lang="en-US" sz="5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7088188" y="6416675"/>
            <a:ext cx="1660525" cy="400050"/>
            <a:chOff x="4465" y="4042"/>
            <a:chExt cx="1046" cy="252"/>
          </a:xfrm>
        </p:grpSpPr>
        <p:pic>
          <p:nvPicPr>
            <p:cNvPr id="7182" name="Picture 14" descr="DESY-Logo-white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4042"/>
              <a:ext cx="252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3" name="Picture 15" descr="HG_LOGO_S_W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4042"/>
              <a:ext cx="703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00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5004E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5004E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5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fld id="{13714725-5FFF-450C-90C9-6241E27C7598}" type="slidenum">
              <a:rPr lang="zh-CN" altLang="en-US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065299" y="4941168"/>
            <a:ext cx="7013401" cy="953566"/>
          </a:xfrm>
        </p:spPr>
        <p:txBody>
          <a:bodyPr/>
          <a:lstStyle/>
          <a:p>
            <a:r>
              <a:rPr lang="en-US" sz="2400" dirty="0" smtClean="0"/>
              <a:t>Andreas Rathjen WP38</a:t>
            </a:r>
            <a:endParaRPr lang="en-US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43608" y="1268760"/>
            <a:ext cx="7251700" cy="3266678"/>
          </a:xfrm>
        </p:spPr>
        <p:txBody>
          <a:bodyPr/>
          <a:lstStyle/>
          <a:p>
            <a:r>
              <a:rPr lang="en-US" sz="4800" u="sng" dirty="0" smtClean="0"/>
              <a:t>XTL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 Installation of Personnel Interlock components</a:t>
            </a:r>
            <a:endParaRPr lang="en-US" sz="4800" dirty="0"/>
          </a:p>
        </p:txBody>
      </p:sp>
      <p:sp>
        <p:nvSpPr>
          <p:cNvPr id="4" name="Textfeld 3"/>
          <p:cNvSpPr txBox="1"/>
          <p:nvPr/>
        </p:nvSpPr>
        <p:spPr>
          <a:xfrm>
            <a:off x="7370097" y="1196752"/>
            <a:ext cx="176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22.04.2014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XTL- Personnel Interlock Components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9279062" cy="4745508"/>
          </a:xfrm>
        </p:spPr>
        <p:txBody>
          <a:bodyPr/>
          <a:lstStyle/>
          <a:p>
            <a:r>
              <a:rPr lang="en-US" sz="1800" dirty="0" smtClean="0"/>
              <a:t>warning lamps 	                         (every 50 meters? Round about </a:t>
            </a:r>
            <a:r>
              <a:rPr lang="en-US" sz="1800" dirty="0" smtClean="0">
                <a:solidFill>
                  <a:schemeClr val="accent2"/>
                </a:solidFill>
              </a:rPr>
              <a:t>40 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loud speaker  			                        	     (every 7 meters, </a:t>
            </a:r>
            <a:r>
              <a:rPr lang="en-US" sz="1800" dirty="0" smtClean="0">
                <a:solidFill>
                  <a:schemeClr val="accent2"/>
                </a:solidFill>
              </a:rPr>
              <a:t>269 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emergency power-off switches 	</a:t>
            </a:r>
            <a:r>
              <a:rPr lang="en-US" sz="1800" dirty="0"/>
              <a:t>	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00B0F0"/>
                </a:solidFill>
              </a:rPr>
              <a:t>on both sides</a:t>
            </a:r>
            <a:r>
              <a:rPr lang="en-US" sz="1800" dirty="0" smtClean="0"/>
              <a:t>, every ~25m, </a:t>
            </a:r>
            <a:r>
              <a:rPr lang="en-US" sz="1800" dirty="0" smtClean="0">
                <a:solidFill>
                  <a:schemeClr val="accent2"/>
                </a:solidFill>
              </a:rPr>
              <a:t>164 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illuminated magnet warning tableaus                            (every 50 meters, </a:t>
            </a:r>
            <a:r>
              <a:rPr lang="en-US" sz="1800" dirty="0" smtClean="0">
                <a:solidFill>
                  <a:schemeClr val="accent2"/>
                </a:solidFill>
              </a:rPr>
              <a:t>40 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emergency power-off terminal boxes   (</a:t>
            </a:r>
            <a:r>
              <a:rPr lang="en-US" sz="1800" dirty="0" smtClean="0">
                <a:solidFill>
                  <a:srgbClr val="00B0F0"/>
                </a:solidFill>
              </a:rPr>
              <a:t>on both sides</a:t>
            </a:r>
            <a:r>
              <a:rPr lang="en-US" sz="1800" dirty="0" smtClean="0"/>
              <a:t>, every 200 meters, </a:t>
            </a:r>
            <a:r>
              <a:rPr lang="en-US" sz="1800" dirty="0" smtClean="0">
                <a:solidFill>
                  <a:schemeClr val="accent2"/>
                </a:solidFill>
              </a:rPr>
              <a:t>20 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emergency power-off interface boxes                         (every 200 meters, </a:t>
            </a:r>
            <a:r>
              <a:rPr lang="en-US" sz="1800" dirty="0" smtClean="0">
                <a:solidFill>
                  <a:schemeClr val="accent2"/>
                </a:solidFill>
              </a:rPr>
              <a:t>10 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terminal boxes for miscellaneous signals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(magnet enable, magnet-, beam shutter-position,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RF-switch, shortcut plates…)  		                 (every 200 meters, </a:t>
            </a:r>
            <a:r>
              <a:rPr lang="en-US" sz="1800" dirty="0" smtClean="0">
                <a:solidFill>
                  <a:schemeClr val="accent2"/>
                </a:solidFill>
              </a:rPr>
              <a:t>10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pieces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interlock door   				              (in the middle, </a:t>
            </a:r>
            <a:r>
              <a:rPr lang="en-US" sz="1800" dirty="0" smtClean="0">
                <a:solidFill>
                  <a:schemeClr val="accent2"/>
                </a:solidFill>
              </a:rPr>
              <a:t>1 piece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7105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involved persons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9279061" cy="4459287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technical </a:t>
            </a:r>
            <a:r>
              <a:rPr lang="en-US" sz="1800" dirty="0" smtClean="0"/>
              <a:t>specifications: </a:t>
            </a:r>
            <a:r>
              <a:rPr lang="en-US" sz="1800" dirty="0" smtClean="0"/>
              <a:t>WP38-leader Brunhilde Racky (MPS)</a:t>
            </a:r>
          </a:p>
          <a:p>
            <a:r>
              <a:rPr lang="en-US" sz="1800" dirty="0" smtClean="0"/>
              <a:t>cable planning and material ordering: Kai Jensen (MPS), Martin Schmidt (MPS)</a:t>
            </a:r>
          </a:p>
          <a:p>
            <a:r>
              <a:rPr lang="en-US" sz="1800" dirty="0" smtClean="0"/>
              <a:t>infrastructure planning and coordination: Andreas Rathjen (MPS)</a:t>
            </a:r>
          </a:p>
          <a:p>
            <a:r>
              <a:rPr lang="en-US" sz="1800" dirty="0" smtClean="0"/>
              <a:t>power supply for 230V~-</a:t>
            </a:r>
            <a:r>
              <a:rPr lang="en-US" sz="1800" dirty="0" smtClean="0"/>
              <a:t>devices, planning and installation: </a:t>
            </a:r>
            <a:r>
              <a:rPr lang="en-US" sz="1800" dirty="0" err="1" smtClean="0"/>
              <a:t>Jörn</a:t>
            </a:r>
            <a:r>
              <a:rPr lang="en-US" sz="1800" dirty="0" smtClean="0"/>
              <a:t> Widhalm (MKK1</a:t>
            </a:r>
            <a:r>
              <a:rPr lang="en-US" sz="1800" dirty="0" smtClean="0"/>
              <a:t>) (contractor </a:t>
            </a:r>
            <a:r>
              <a:rPr lang="en-US" sz="1800" dirty="0" err="1" smtClean="0"/>
              <a:t>Cegelec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sz="1800" dirty="0" smtClean="0"/>
              <a:t>installation and cabling: Jürgen Liebing (MDI) (contractor IMD and </a:t>
            </a:r>
            <a:r>
              <a:rPr lang="en-US" sz="1800" dirty="0" err="1" smtClean="0"/>
              <a:t>Wille</a:t>
            </a:r>
            <a:r>
              <a:rPr lang="en-US" sz="1800" dirty="0" smtClean="0"/>
              <a:t>)</a:t>
            </a:r>
          </a:p>
          <a:p>
            <a:endParaRPr lang="de-DE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1" y="1052737"/>
            <a:ext cx="5328591" cy="2736304"/>
          </a:xfrm>
        </p:spPr>
        <p:txBody>
          <a:bodyPr/>
          <a:lstStyle/>
          <a:p>
            <a:r>
              <a:rPr lang="en-US" sz="2000" dirty="0" smtClean="0"/>
              <a:t>installation </a:t>
            </a:r>
            <a:r>
              <a:rPr lang="en-US" sz="2000" dirty="0" smtClean="0"/>
              <a:t>of the loud speaker mounting plate</a:t>
            </a:r>
          </a:p>
          <a:p>
            <a:r>
              <a:rPr lang="en-US" sz="2000" dirty="0" smtClean="0"/>
              <a:t>installation </a:t>
            </a:r>
            <a:r>
              <a:rPr lang="en-US" sz="2000" dirty="0" smtClean="0"/>
              <a:t>of the emergency power-off terminal boxes (on both sides)</a:t>
            </a:r>
          </a:p>
          <a:p>
            <a:r>
              <a:rPr lang="en-US" sz="2000" dirty="0" smtClean="0"/>
              <a:t>installation </a:t>
            </a:r>
            <a:r>
              <a:rPr lang="en-US" sz="2000" dirty="0" smtClean="0"/>
              <a:t>of the emergency power-off switches (on both sides)</a:t>
            </a:r>
          </a:p>
          <a:p>
            <a:r>
              <a:rPr lang="en-US" sz="2000" dirty="0"/>
              <a:t>local cabling of the </a:t>
            </a:r>
            <a:r>
              <a:rPr lang="en-US" sz="2000" dirty="0" smtClean="0"/>
              <a:t>emergency power-off switches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52326"/>
            <a:ext cx="2496277" cy="18722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68" y="4142691"/>
            <a:ext cx="3055304" cy="22914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4" y="4211405"/>
            <a:ext cx="2160240" cy="21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78" y="1412776"/>
            <a:ext cx="1890267" cy="25203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89240"/>
            <a:ext cx="103290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1708084" cy="195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173567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progress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9"/>
            <a:ext cx="5174605" cy="3017316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onnecting </a:t>
            </a:r>
            <a:r>
              <a:rPr lang="en-US" dirty="0" smtClean="0"/>
              <a:t>the trunk cable with the emergency power-off terminal boxes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267744" y="334251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</a:p>
          <a:p>
            <a:r>
              <a:rPr lang="en-US" dirty="0" smtClean="0"/>
              <a:t>to electronic room XSE or XS1 (depends on the position)</a:t>
            </a:r>
            <a:endParaRPr lang="en-US" dirty="0"/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3707906" y="2348880"/>
            <a:ext cx="3679069" cy="122239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3707904" y="2276872"/>
            <a:ext cx="4248472" cy="129440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3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36" y="1136746"/>
            <a:ext cx="1590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980728"/>
            <a:ext cx="7334845" cy="55446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Installation and cabling:</a:t>
            </a:r>
          </a:p>
          <a:p>
            <a:pPr lvl="1"/>
            <a:r>
              <a:rPr lang="en-US" sz="2000" dirty="0" smtClean="0"/>
              <a:t>   emergency power-off interface boxes</a:t>
            </a:r>
          </a:p>
          <a:p>
            <a:pPr lvl="1"/>
            <a:r>
              <a:rPr lang="en-US" sz="2000" dirty="0" smtClean="0"/>
              <a:t>   terminal boxes for miscellaneous signals</a:t>
            </a:r>
            <a:endParaRPr lang="en-US" sz="2000" dirty="0"/>
          </a:p>
          <a:p>
            <a:pPr lvl="1"/>
            <a:r>
              <a:rPr lang="en-US" sz="2000" dirty="0" smtClean="0"/>
              <a:t>   warning lamps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illuminated magnet warning tableaus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interlock door in the middle of the XTL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cabling:</a:t>
            </a:r>
          </a:p>
          <a:p>
            <a:pPr marL="717550" lvl="1" indent="-457200"/>
            <a:r>
              <a:rPr lang="en-US" sz="2000" dirty="0" smtClean="0"/>
              <a:t>loud speaker</a:t>
            </a:r>
          </a:p>
          <a:p>
            <a:pPr marL="26035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42841"/>
            <a:ext cx="1325694" cy="15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23" y="2268949"/>
            <a:ext cx="11740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48" y="3284984"/>
            <a:ext cx="1143726" cy="137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73" y="4869160"/>
            <a:ext cx="2530199" cy="13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2915816" y="2708920"/>
            <a:ext cx="5256584" cy="72008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627784" y="4797152"/>
            <a:ext cx="1059619" cy="100811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345932" y="1922833"/>
            <a:ext cx="882252" cy="15001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353"/>
            <a:ext cx="1710036" cy="11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Gerade Verbindung mit Pfeil 29"/>
          <p:cNvCxnSpPr/>
          <p:nvPr/>
        </p:nvCxnSpPr>
        <p:spPr>
          <a:xfrm flipV="1">
            <a:off x="5724128" y="1679671"/>
            <a:ext cx="2232248" cy="66418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436096" y="3501008"/>
            <a:ext cx="288032" cy="184861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5345932" y="3184829"/>
            <a:ext cx="1890364" cy="89224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15616" y="1460971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Projects and dates:</a:t>
            </a:r>
            <a:endParaRPr lang="en-US" sz="2000" u="sng" dirty="0"/>
          </a:p>
          <a:p>
            <a:endParaRPr lang="en-US" sz="900" dirty="0" smtClean="0"/>
          </a:p>
          <a:p>
            <a:r>
              <a:rPr lang="en-US" dirty="0" smtClean="0"/>
              <a:t>XFEL-Injector                                                  	Jul 2014</a:t>
            </a:r>
          </a:p>
          <a:p>
            <a:r>
              <a:rPr lang="en-US" dirty="0" smtClean="0"/>
              <a:t>XFEL-XTL					</a:t>
            </a:r>
          </a:p>
          <a:p>
            <a:r>
              <a:rPr lang="en-US" dirty="0" smtClean="0"/>
              <a:t>Linac2 – Desy2</a:t>
            </a:r>
            <a:r>
              <a:rPr lang="en-US" dirty="0"/>
              <a:t>				</a:t>
            </a:r>
            <a:r>
              <a:rPr lang="en-US" dirty="0" smtClean="0"/>
              <a:t>	Aug </a:t>
            </a:r>
            <a:r>
              <a:rPr lang="en-US" dirty="0"/>
              <a:t>2014</a:t>
            </a:r>
          </a:p>
          <a:p>
            <a:r>
              <a:rPr lang="en-US" dirty="0" smtClean="0"/>
              <a:t>PETRA</a:t>
            </a:r>
            <a:r>
              <a:rPr lang="en-US" dirty="0"/>
              <a:t>					</a:t>
            </a:r>
            <a:r>
              <a:rPr lang="en-US" dirty="0" smtClean="0"/>
              <a:t>	Dec </a:t>
            </a:r>
            <a:r>
              <a:rPr lang="en-US" dirty="0"/>
              <a:t>2014</a:t>
            </a:r>
          </a:p>
          <a:p>
            <a:r>
              <a:rPr lang="en-US" dirty="0"/>
              <a:t>Lux						       2014</a:t>
            </a:r>
          </a:p>
          <a:p>
            <a:r>
              <a:rPr lang="en-US" dirty="0" smtClean="0"/>
              <a:t>XFEL-SASE1 </a:t>
            </a:r>
            <a:r>
              <a:rPr lang="en-US" dirty="0" smtClean="0"/>
              <a:t>(XTD2, XTD4, XTD9, XTD10, XHEXP)  Dec 2015</a:t>
            </a:r>
          </a:p>
          <a:p>
            <a:r>
              <a:rPr lang="en-US" dirty="0" smtClean="0"/>
              <a:t>Flash </a:t>
            </a:r>
            <a:r>
              <a:rPr lang="en-US" dirty="0" smtClean="0"/>
              <a:t>Forward 					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sz="2000" u="sng" dirty="0"/>
              <a:t>Risk:</a:t>
            </a:r>
          </a:p>
          <a:p>
            <a:endParaRPr lang="en-US" sz="900" dirty="0"/>
          </a:p>
          <a:p>
            <a:r>
              <a:rPr lang="en-US" dirty="0"/>
              <a:t>To much work </a:t>
            </a:r>
            <a:r>
              <a:rPr lang="en-US" dirty="0" smtClean="0"/>
              <a:t>in too little time for </a:t>
            </a:r>
            <a:r>
              <a:rPr lang="en-US" dirty="0"/>
              <a:t>the same staff </a:t>
            </a:r>
          </a:p>
          <a:p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187624" y="5910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Outlook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_Template2010">
  <a:themeElements>
    <a:clrScheme name="XFEL_Template2010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XFEL_Template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XFEL_Template2010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felpresentation_en">
  <a:themeElements>
    <a:clrScheme name="1_xfelpresentation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xfelpresentation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xfelpresentation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XFEL_Template2010</Template>
  <TotalTime>0</TotalTime>
  <Words>155</Words>
  <Application>Microsoft Office PowerPoint</Application>
  <PresentationFormat>Bildschirmpräsentation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XFEL_Template2010</vt:lpstr>
      <vt:lpstr>1_xfelpresentation_en</vt:lpstr>
      <vt:lpstr>Office 主题</vt:lpstr>
      <vt:lpstr>XTL   Installation of Personnel Interlock components</vt:lpstr>
      <vt:lpstr>XTL- Personnel Interlock Components </vt:lpstr>
      <vt:lpstr>involved persons</vt:lpstr>
      <vt:lpstr>Done</vt:lpstr>
      <vt:lpstr>Under progress</vt:lpstr>
      <vt:lpstr>To do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SASE1   Installation of Undulator Systems</dc:title>
  <dc:creator>invisible</dc:creator>
  <cp:lastModifiedBy>Rathjen, Andreas</cp:lastModifiedBy>
  <cp:revision>55</cp:revision>
  <cp:lastPrinted>2013-06-17T07:55:27Z</cp:lastPrinted>
  <dcterms:created xsi:type="dcterms:W3CDTF">2013-06-16T21:14:55Z</dcterms:created>
  <dcterms:modified xsi:type="dcterms:W3CDTF">2014-04-22T06:23:44Z</dcterms:modified>
</cp:coreProperties>
</file>