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1" r:id="rId3"/>
    <p:sldId id="265" r:id="rId4"/>
    <p:sldId id="267" r:id="rId5"/>
    <p:sldId id="266" r:id="rId6"/>
    <p:sldId id="270" r:id="rId7"/>
    <p:sldId id="271" r:id="rId8"/>
    <p:sldId id="269" r:id="rId9"/>
    <p:sldId id="272" r:id="rId10"/>
    <p:sldId id="268" r:id="rId1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59" autoAdjust="0"/>
    <p:restoredTop sz="95752" autoAdjust="0"/>
  </p:normalViewPr>
  <p:slideViewPr>
    <p:cSldViewPr snapToGrid="0">
      <p:cViewPr>
        <p:scale>
          <a:sx n="125" d="100"/>
          <a:sy n="125" d="100"/>
        </p:scale>
        <p:origin x="-1224" y="-282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94" y="468"/>
      </p:cViewPr>
      <p:guideLst>
        <p:guide orient="horz" pos="2880"/>
        <p:guide pos="215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1747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CEFDDC25-8BC0-4ED9-B237-ADADBD1865D9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46155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599FA2-F720-48CB-A5A3-FFFCC35AE882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Upper area: </a:t>
            </a:r>
            <a:r>
              <a:rPr lang="en-GB" sz="1100" b="1"/>
              <a:t>Title</a:t>
            </a:r>
            <a:r>
              <a:rPr lang="en-GB" sz="1100"/>
              <a:t> of your talk, max. 2 rows of the defined size (55 pt)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Lower area </a:t>
            </a:r>
            <a:r>
              <a:rPr lang="en-GB" sz="1100" b="1"/>
              <a:t>(subtitle):</a:t>
            </a:r>
            <a:r>
              <a:rPr lang="en-GB" sz="1100"/>
              <a:t> Conference/meeting/workshop, location, date, </a:t>
            </a:r>
            <a:br>
              <a:rPr lang="en-GB" sz="1100"/>
            </a:br>
            <a:r>
              <a:rPr lang="en-GB" sz="1100"/>
              <a:t>  your name and affiliation, </a:t>
            </a:r>
            <a:br>
              <a:rPr lang="en-GB" sz="1100"/>
            </a:br>
            <a:r>
              <a:rPr lang="en-GB" sz="1100"/>
              <a:t>  max. 4 rows of the defined size (32 pt)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Change the </a:t>
            </a:r>
            <a:r>
              <a:rPr lang="en-GB" sz="1100" b="1"/>
              <a:t>partner logos</a:t>
            </a:r>
            <a:r>
              <a:rPr lang="en-GB" sz="1100"/>
              <a:t> or add others in the last row.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2176B0-1DEB-4668-9976-1DBDCA4B9B7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1481781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F8124E-9F82-4D19-A6DE-FFAC18DD46C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81520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E62500-1DB8-423D-81AE-6A0C84B7CCF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22.04.2014, XTL installation meeting, DESY</a:t>
            </a:r>
          </a:p>
          <a:p>
            <a:r>
              <a:rPr lang="en-GB" dirty="0" smtClean="0"/>
              <a:t>Julien Branlard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307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16AA09-D044-486D-8AD1-6D6BF2421D2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89637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012AFD-0540-4B57-A4C8-A8E4461B8BB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16112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0FE7FF-E2AE-4030-9253-59B6C8C1865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139115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F79E73-AB2C-42A5-B207-4D4336AE1D2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125788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67CE73-EDC7-43E2-8513-E1E4DE841FF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29886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1AF71D-B254-4229-9078-83AA540BB00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288558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72E6AA-DA38-4943-B8FF-6C8AE798CE2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852445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3D06F444-504B-4A20-A45D-149F6F48ED9F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/>
          </a:p>
        </p:txBody>
      </p:sp>
      <p:sp>
        <p:nvSpPr>
          <p:cNvPr id="1147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dirty="0" smtClean="0">
                <a:solidFill>
                  <a:schemeClr val="bg1"/>
                </a:solidFill>
              </a:rPr>
              <a:t>XFEL LLRF installation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jpe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jpeg"/><Relationship Id="rId15" Type="http://schemas.microsoft.com/office/2007/relationships/hdphoto" Target="../media/hdphoto4.wdp"/><Relationship Id="rId10" Type="http://schemas.openxmlformats.org/officeDocument/2006/relationships/image" Target="../media/image10.jpeg"/><Relationship Id="rId4" Type="http://schemas.openxmlformats.org/officeDocument/2006/relationships/image" Target="../media/image11.jpeg"/><Relationship Id="rId9" Type="http://schemas.openxmlformats.org/officeDocument/2006/relationships/image" Target="../media/image20.jpe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0275" y="2757377"/>
            <a:ext cx="7283450" cy="2355961"/>
          </a:xfrm>
        </p:spPr>
        <p:txBody>
          <a:bodyPr/>
          <a:lstStyle/>
          <a:p>
            <a:r>
              <a:rPr lang="en-GB" sz="1600" dirty="0" smtClean="0"/>
              <a:t>Julien Branlard, for the LLRF team</a:t>
            </a:r>
          </a:p>
          <a:p>
            <a:endParaRPr lang="en-GB" sz="1600" dirty="0"/>
          </a:p>
          <a:p>
            <a:pPr algn="l"/>
            <a:endParaRPr lang="en-GB" sz="1600" dirty="0" smtClean="0"/>
          </a:p>
          <a:p>
            <a:pPr algn="l"/>
            <a:r>
              <a:rPr lang="en-GB" sz="2000" dirty="0" smtClean="0"/>
              <a:t>	Phase 1: Pre-</a:t>
            </a:r>
            <a:r>
              <a:rPr lang="en-GB" sz="2000" dirty="0" smtClean="0"/>
              <a:t>commissioning of components</a:t>
            </a:r>
          </a:p>
          <a:p>
            <a:pPr algn="l"/>
            <a:r>
              <a:rPr lang="en-GB" sz="2000" dirty="0" smtClean="0"/>
              <a:t>	Phase 2: Rack preparation and installation</a:t>
            </a:r>
          </a:p>
          <a:p>
            <a:pPr algn="l"/>
            <a:r>
              <a:rPr lang="en-GB" sz="2000" dirty="0" smtClean="0"/>
              <a:t>	Phase 3: XTL installation </a:t>
            </a:r>
            <a:endParaRPr lang="en-GB" sz="2000" dirty="0"/>
          </a:p>
        </p:txBody>
      </p:sp>
      <p:sp>
        <p:nvSpPr>
          <p:cNvPr id="83986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939799" y="1319213"/>
            <a:ext cx="7835605" cy="1844675"/>
          </a:xfrm>
          <a:ln/>
        </p:spPr>
        <p:txBody>
          <a:bodyPr/>
          <a:lstStyle/>
          <a:p>
            <a:r>
              <a:rPr lang="en-GB" dirty="0" smtClean="0"/>
              <a:t>XFEL LLRF installation</a:t>
            </a:r>
            <a:endParaRPr lang="en-GB" dirty="0"/>
          </a:p>
        </p:txBody>
      </p:sp>
      <p:pic>
        <p:nvPicPr>
          <p:cNvPr id="83987" name="Picture 19" descr="DESY-Logo-cyan-RGB_Hintergrund wei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8" name="Picture 20" descr="Helmholt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347788"/>
            <a:ext cx="4843145" cy="4459287"/>
          </a:xfrm>
        </p:spPr>
        <p:txBody>
          <a:bodyPr/>
          <a:lstStyle/>
          <a:p>
            <a:r>
              <a:rPr lang="en-US" dirty="0" smtClean="0"/>
              <a:t>Installation team:</a:t>
            </a:r>
          </a:p>
          <a:p>
            <a:pPr lvl="1"/>
            <a:r>
              <a:rPr lang="en-US" sz="1400" b="1" dirty="0"/>
              <a:t>Maciek Kudla: </a:t>
            </a:r>
            <a:br>
              <a:rPr lang="en-US" sz="1400" b="1" dirty="0"/>
            </a:br>
            <a:r>
              <a:rPr lang="en-US" sz="1400" b="1" dirty="0" smtClean="0"/>
              <a:t>	</a:t>
            </a:r>
            <a:r>
              <a:rPr lang="en-US" sz="1200" dirty="0" smtClean="0"/>
              <a:t>organization</a:t>
            </a:r>
            <a:r>
              <a:rPr lang="en-US" sz="1200" dirty="0"/>
              <a:t>, inner-rack cabling, incoming </a:t>
            </a:r>
            <a:r>
              <a:rPr lang="en-US" sz="1200" dirty="0" smtClean="0"/>
              <a:t>	inspection, documentation, etc…</a:t>
            </a:r>
          </a:p>
          <a:p>
            <a:pPr lvl="1"/>
            <a:r>
              <a:rPr lang="en-US" sz="1400" b="1" dirty="0" smtClean="0"/>
              <a:t>Michael Fenner:</a:t>
            </a:r>
            <a:br>
              <a:rPr lang="en-US" sz="1400" b="1" dirty="0" smtClean="0"/>
            </a:br>
            <a:r>
              <a:rPr lang="en-US" sz="1400" b="1" dirty="0" smtClean="0"/>
              <a:t>	</a:t>
            </a:r>
            <a:r>
              <a:rPr lang="en-US" sz="1200" dirty="0" smtClean="0"/>
              <a:t>Device incoming tests and quality control, etc…</a:t>
            </a:r>
          </a:p>
          <a:p>
            <a:pPr lvl="1"/>
            <a:r>
              <a:rPr lang="en-US" sz="1400" b="1" dirty="0" smtClean="0"/>
              <a:t>Bart Szczepanski:</a:t>
            </a:r>
            <a:br>
              <a:rPr lang="en-US" sz="1400" b="1" dirty="0" smtClean="0"/>
            </a:br>
            <a:r>
              <a:rPr lang="en-US" sz="1400" b="1" dirty="0" smtClean="0"/>
              <a:t>	</a:t>
            </a:r>
            <a:r>
              <a:rPr lang="en-US" sz="1200" dirty="0" smtClean="0"/>
              <a:t>Electrical safety, installation, device testing, etc…</a:t>
            </a:r>
          </a:p>
          <a:p>
            <a:pPr lvl="1"/>
            <a:r>
              <a:rPr lang="en-US" sz="1400" b="1" dirty="0" smtClean="0"/>
              <a:t>Adam Gallant:</a:t>
            </a:r>
            <a:br>
              <a:rPr lang="en-US" sz="1400" b="1" dirty="0" smtClean="0"/>
            </a:br>
            <a:r>
              <a:rPr lang="en-US" sz="1400" b="1" dirty="0" smtClean="0"/>
              <a:t>	</a:t>
            </a:r>
            <a:r>
              <a:rPr lang="en-US" sz="1200" dirty="0" smtClean="0"/>
              <a:t>Rack installation, pre-commissioning, etc…</a:t>
            </a:r>
          </a:p>
          <a:p>
            <a:pPr lvl="1"/>
            <a:r>
              <a:rPr lang="en-US" sz="1400" b="1" dirty="0" smtClean="0"/>
              <a:t>Wojciech Wierba</a:t>
            </a:r>
            <a:br>
              <a:rPr lang="en-US" sz="1400" b="1" dirty="0" smtClean="0"/>
            </a:br>
            <a:r>
              <a:rPr lang="en-US" sz="1400" b="1" dirty="0" smtClean="0"/>
              <a:t>	</a:t>
            </a:r>
            <a:r>
              <a:rPr lang="en-US" sz="1200" dirty="0" smtClean="0"/>
              <a:t>organization, rack infrastructure, outer rack cabling, 	etc…</a:t>
            </a:r>
          </a:p>
          <a:p>
            <a:pPr lvl="1"/>
            <a:endParaRPr lang="en-US" sz="1200" dirty="0" smtClean="0"/>
          </a:p>
          <a:p>
            <a:r>
              <a:rPr lang="en-US" dirty="0" smtClean="0"/>
              <a:t>Installation schedule goals</a:t>
            </a:r>
          </a:p>
          <a:p>
            <a:pPr lvl="1"/>
            <a:r>
              <a:rPr lang="en-US" sz="2000" dirty="0" smtClean="0"/>
              <a:t>L1 racks ready for end of May</a:t>
            </a:r>
          </a:p>
          <a:p>
            <a:pPr lvl="1"/>
            <a:r>
              <a:rPr lang="en-US" sz="2000" dirty="0" smtClean="0"/>
              <a:t>L2 (3 stations) ready Fall-Q4 2014</a:t>
            </a:r>
          </a:p>
          <a:p>
            <a:pPr lvl="1"/>
            <a:r>
              <a:rPr lang="en-US" sz="2000" dirty="0" smtClean="0"/>
              <a:t>L3 starts in Q1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22.04.2014, XTL installation meeting, DESY</a:t>
            </a:r>
          </a:p>
          <a:p>
            <a:r>
              <a:rPr lang="en-GB" smtClean="0"/>
              <a:t>Julien Branlard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1333501"/>
            <a:ext cx="3598543" cy="4561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24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1: PRE-COMMISSIONING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22.04.2014, XTL installation meeting, DESY</a:t>
            </a:r>
          </a:p>
          <a:p>
            <a:r>
              <a:rPr lang="en-GB" smtClean="0"/>
              <a:t>Julien Branlard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17475" y="1347788"/>
            <a:ext cx="7758692" cy="5096974"/>
          </a:xfrm>
        </p:spPr>
        <p:txBody>
          <a:bodyPr/>
          <a:lstStyle/>
          <a:p>
            <a:r>
              <a:rPr lang="en-US" dirty="0"/>
              <a:t>Quality control</a:t>
            </a:r>
          </a:p>
          <a:p>
            <a:pPr lvl="1"/>
            <a:r>
              <a:rPr lang="en-US" b="1" dirty="0" smtClean="0"/>
              <a:t>Individual</a:t>
            </a:r>
            <a:r>
              <a:rPr lang="en-US" dirty="0" smtClean="0"/>
              <a:t> component tests (boards</a:t>
            </a:r>
            <a:r>
              <a:rPr lang="en-US" dirty="0"/>
              <a:t>, modules)</a:t>
            </a:r>
          </a:p>
          <a:p>
            <a:pPr lvl="1"/>
            <a:r>
              <a:rPr lang="en-US" b="1" dirty="0"/>
              <a:t>Integration</a:t>
            </a:r>
            <a:r>
              <a:rPr lang="en-US" dirty="0"/>
              <a:t> tests </a:t>
            </a:r>
            <a:r>
              <a:rPr lang="en-US" dirty="0" smtClean="0"/>
              <a:t>(crate-level, rack-level)</a:t>
            </a:r>
          </a:p>
          <a:p>
            <a:pPr lvl="1"/>
            <a:endParaRPr lang="en-US" sz="1200" dirty="0"/>
          </a:p>
          <a:p>
            <a:r>
              <a:rPr lang="en-US" dirty="0" smtClean="0"/>
              <a:t>MTCA crate and boards</a:t>
            </a:r>
            <a:endParaRPr lang="en-US" dirty="0"/>
          </a:p>
          <a:p>
            <a:pPr lvl="2"/>
            <a:r>
              <a:rPr lang="en-US" sz="2000" b="1" dirty="0"/>
              <a:t>Drivers</a:t>
            </a:r>
            <a:r>
              <a:rPr lang="en-US" sz="2000" dirty="0"/>
              <a:t> are installed</a:t>
            </a:r>
          </a:p>
          <a:p>
            <a:pPr lvl="2"/>
            <a:r>
              <a:rPr lang="en-US" sz="2000" dirty="0"/>
              <a:t>Boards are programmed with correct </a:t>
            </a:r>
            <a:r>
              <a:rPr lang="en-US" sz="2000" b="1" dirty="0"/>
              <a:t>firmware</a:t>
            </a:r>
          </a:p>
          <a:p>
            <a:pPr lvl="2"/>
            <a:r>
              <a:rPr lang="en-US" sz="2000" b="1" dirty="0"/>
              <a:t>Servers </a:t>
            </a:r>
            <a:r>
              <a:rPr lang="en-US" sz="2000" dirty="0"/>
              <a:t>are installed</a:t>
            </a:r>
          </a:p>
          <a:p>
            <a:pPr lvl="2"/>
            <a:r>
              <a:rPr lang="en-US" sz="2000" dirty="0"/>
              <a:t>Board </a:t>
            </a:r>
            <a:r>
              <a:rPr lang="en-US" sz="2000" b="1" dirty="0"/>
              <a:t>communication</a:t>
            </a:r>
            <a:r>
              <a:rPr lang="en-US" sz="2000" dirty="0"/>
              <a:t> + </a:t>
            </a:r>
            <a:r>
              <a:rPr lang="en-US" sz="2000" b="1" dirty="0"/>
              <a:t>basic functionality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 smtClean="0"/>
              <a:t>is tested</a:t>
            </a:r>
            <a:endParaRPr lang="en-US" sz="2000" dirty="0"/>
          </a:p>
          <a:p>
            <a:r>
              <a:rPr lang="en-US" dirty="0"/>
              <a:t>External modules </a:t>
            </a:r>
            <a:endParaRPr lang="en-US" dirty="0" smtClean="0"/>
          </a:p>
          <a:p>
            <a:pPr lvl="2">
              <a:lnSpc>
                <a:spcPts val="2000"/>
              </a:lnSpc>
            </a:pPr>
            <a:r>
              <a:rPr lang="en-US" sz="2000" dirty="0" smtClean="0"/>
              <a:t>i.e</a:t>
            </a:r>
            <a:r>
              <a:rPr lang="en-US" sz="2000" dirty="0"/>
              <a:t>. piezo driver, power </a:t>
            </a:r>
            <a:r>
              <a:rPr lang="en-US" sz="2000" dirty="0" smtClean="0"/>
              <a:t>supplies</a:t>
            </a:r>
            <a:endParaRPr lang="en-US" sz="2000" dirty="0"/>
          </a:p>
          <a:p>
            <a:pPr lvl="2">
              <a:lnSpc>
                <a:spcPts val="2000"/>
              </a:lnSpc>
            </a:pPr>
            <a:r>
              <a:rPr lang="en-US" sz="2000" dirty="0" smtClean="0"/>
              <a:t>Power-up </a:t>
            </a:r>
            <a:r>
              <a:rPr lang="en-US" sz="2000" dirty="0"/>
              <a:t>, redundancy checks</a:t>
            </a:r>
          </a:p>
          <a:p>
            <a:pPr lvl="2">
              <a:lnSpc>
                <a:spcPts val="2000"/>
              </a:lnSpc>
            </a:pPr>
            <a:r>
              <a:rPr lang="en-US" sz="2000" dirty="0"/>
              <a:t>Diagnostics / sensor information can be read out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0" b="12766"/>
          <a:stretch/>
        </p:blipFill>
        <p:spPr>
          <a:xfrm>
            <a:off x="7403023" y="1239272"/>
            <a:ext cx="1140389" cy="8443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880" y="2083598"/>
            <a:ext cx="1240676" cy="937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379" y="3168475"/>
            <a:ext cx="2285060" cy="15233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D:\Hardware\CPIM\IMG_01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896" y="4877190"/>
            <a:ext cx="2288541" cy="1525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44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1: </a:t>
            </a:r>
            <a:r>
              <a:rPr lang="en-US" dirty="0" smtClean="0"/>
              <a:t>PRE-COMMISSIONING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22.04.2014, XTL installation meeting, DESY</a:t>
            </a:r>
          </a:p>
          <a:p>
            <a:r>
              <a:rPr lang="en-GB" smtClean="0"/>
              <a:t>Julien Branlard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7475" y="1347788"/>
            <a:ext cx="4562102" cy="4459287"/>
          </a:xfrm>
        </p:spPr>
        <p:txBody>
          <a:bodyPr/>
          <a:lstStyle/>
          <a:p>
            <a:r>
              <a:rPr lang="en-US" dirty="0" smtClean="0"/>
              <a:t>Device test stands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00617" y="1374164"/>
            <a:ext cx="4393913" cy="394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Device tracking</a:t>
            </a:r>
          </a:p>
          <a:p>
            <a:pPr lvl="1"/>
            <a:r>
              <a:rPr lang="en-US" sz="1600" dirty="0" smtClean="0"/>
              <a:t>Labelling</a:t>
            </a:r>
          </a:p>
          <a:p>
            <a:pPr lvl="1"/>
            <a:r>
              <a:rPr lang="en-US" sz="1600" dirty="0" smtClean="0"/>
              <a:t>e-identification</a:t>
            </a:r>
          </a:p>
          <a:p>
            <a:pPr lvl="1"/>
            <a:r>
              <a:rPr lang="en-US" sz="1600" dirty="0" smtClean="0"/>
              <a:t>KDS database entry</a:t>
            </a:r>
          </a:p>
        </p:txBody>
      </p:sp>
      <p:pic>
        <p:nvPicPr>
          <p:cNvPr id="8" name="Obraz 46" descr="C:\Users\mkudla\Documents\Work\Desy\Desy2010\Quality\CDR\lable_big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7" t="23568" r="19754" b="14128"/>
          <a:stretch/>
        </p:blipFill>
        <p:spPr bwMode="auto">
          <a:xfrm>
            <a:off x="7535499" y="1807058"/>
            <a:ext cx="1362075" cy="333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az 19" descr="C:\Users\mkudla\Documents\Work\Desy\Desy2010\Quality\uDWC Test stand\IMG_107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79" b="13547"/>
          <a:stretch/>
        </p:blipFill>
        <p:spPr bwMode="auto">
          <a:xfrm rot="16200000">
            <a:off x="-1265099" y="3336846"/>
            <a:ext cx="4515644" cy="1468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3" r="7369"/>
          <a:stretch/>
        </p:blipFill>
        <p:spPr bwMode="auto">
          <a:xfrm>
            <a:off x="1892136" y="3092007"/>
            <a:ext cx="2407922" cy="3237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92136" y="1807058"/>
            <a:ext cx="2933949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i="1" dirty="0" smtClean="0"/>
              <a:t>Example :</a:t>
            </a:r>
          </a:p>
          <a:p>
            <a:pPr>
              <a:buNone/>
            </a:pPr>
            <a:r>
              <a:rPr lang="en-US" sz="1600" i="1" dirty="0" smtClean="0"/>
              <a:t>15 minutes /  </a:t>
            </a:r>
            <a:r>
              <a:rPr lang="en-US" sz="1600" i="1" dirty="0" err="1" smtClean="0"/>
              <a:t>uDWC</a:t>
            </a:r>
            <a:endParaRPr lang="en-US" sz="1600" i="1" dirty="0" smtClean="0"/>
          </a:p>
          <a:p>
            <a:pPr>
              <a:buNone/>
            </a:pPr>
            <a:r>
              <a:rPr lang="en-US" sz="1600" i="1" dirty="0" smtClean="0"/>
              <a:t>x 300</a:t>
            </a:r>
          </a:p>
          <a:p>
            <a:pPr>
              <a:buNone/>
            </a:pPr>
            <a:r>
              <a:rPr lang="en-US" sz="1600" i="1" dirty="0" smtClean="0"/>
              <a:t>= 2 weeks</a:t>
            </a:r>
            <a:endParaRPr lang="en-US" sz="1600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7"/>
          <a:stretch/>
        </p:blipFill>
        <p:spPr>
          <a:xfrm>
            <a:off x="5299144" y="2782875"/>
            <a:ext cx="3308525" cy="3592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581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1: PRE-COMMISSIONING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347788"/>
            <a:ext cx="8906959" cy="4459287"/>
          </a:xfrm>
        </p:spPr>
        <p:txBody>
          <a:bodyPr/>
          <a:lstStyle/>
          <a:p>
            <a:r>
              <a:rPr lang="en-US" dirty="0" smtClean="0"/>
              <a:t>All modules tested, ready to be installed in rack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MTCA crate fully equipped and tested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98722" y="1063815"/>
            <a:ext cx="576263" cy="911225"/>
          </a:xfrm>
        </p:spPr>
        <p:txBody>
          <a:bodyPr/>
          <a:lstStyle/>
          <a:p>
            <a:fld id="{14E62500-1DB8-423D-81AE-6A0C84B7CCFF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22.04.2014, XTL installation meeting, DESY</a:t>
            </a:r>
          </a:p>
          <a:p>
            <a:r>
              <a:rPr lang="en-GB" smtClean="0"/>
              <a:t>Julien Branlard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32" b="97762" l="3050" r="9972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302" y="1772357"/>
            <a:ext cx="2278094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Hardware\CPIM\IMG_01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893" y="1954072"/>
            <a:ext cx="2288541" cy="1525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Hardware\PZ16M\IMG_01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68" y="1987072"/>
            <a:ext cx="2092515" cy="1395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N:\4all\public\_xTCA_Units\Module_LOGM\LOGM_SSM_1336_1354\photo\DSCF518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063" b="83724" l="7813" r="98047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70" t="14986" b="14986"/>
          <a:stretch/>
        </p:blipFill>
        <p:spPr bwMode="auto">
          <a:xfrm>
            <a:off x="2359972" y="2174498"/>
            <a:ext cx="2221778" cy="125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90927" y="3163523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CPIM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3876" y="3068790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PZ16M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5750" y="3074305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LOGM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43675" y="2512230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PSM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055494" y="6326851"/>
            <a:ext cx="1091745" cy="77899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300017" y="3745151"/>
            <a:ext cx="8713053" cy="2640904"/>
            <a:chOff x="300017" y="3745151"/>
            <a:chExt cx="8713053" cy="2640904"/>
          </a:xfrm>
        </p:grpSpPr>
        <p:grpSp>
          <p:nvGrpSpPr>
            <p:cNvPr id="9" name="Group 8"/>
            <p:cNvGrpSpPr/>
            <p:nvPr/>
          </p:nvGrpSpPr>
          <p:grpSpPr>
            <a:xfrm>
              <a:off x="6410200" y="5317908"/>
              <a:ext cx="1400640" cy="1067379"/>
              <a:chOff x="5584930" y="5199660"/>
              <a:chExt cx="2102763" cy="1696630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5584930" y="6005597"/>
                <a:ext cx="7024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400" b="1" dirty="0" smtClean="0">
                    <a:solidFill>
                      <a:schemeClr val="bg1"/>
                    </a:solidFill>
                  </a:rPr>
                  <a:t>MTCA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67" name="Picture 2"/>
              <p:cNvPicPr>
                <a:picLocks noChangeAspect="1" noChangeArrowheads="1"/>
              </p:cNvPicPr>
              <p:nvPr/>
            </p:nvPicPr>
            <p:blipFill rotWithShape="1">
              <a:blip r:embed="rId8" cstate="print"/>
              <a:srcRect l="52701"/>
              <a:stretch/>
            </p:blipFill>
            <p:spPr bwMode="auto">
              <a:xfrm>
                <a:off x="6030773" y="5286712"/>
                <a:ext cx="1656920" cy="14157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8" name="Rectangle 67"/>
              <p:cNvSpPr/>
              <p:nvPr/>
            </p:nvSpPr>
            <p:spPr bwMode="auto">
              <a:xfrm>
                <a:off x="5657141" y="5922558"/>
                <a:ext cx="446411" cy="891159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5874146" y="6631954"/>
                <a:ext cx="303291" cy="264336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5998150" y="5924116"/>
                <a:ext cx="188072" cy="13866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5685042" y="5276520"/>
                <a:ext cx="508413" cy="125157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5867429" y="5328971"/>
                <a:ext cx="291925" cy="125157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6170720" y="5253669"/>
                <a:ext cx="1219366" cy="125157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7579190" y="5268730"/>
                <a:ext cx="108503" cy="1348683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7548189" y="6667787"/>
                <a:ext cx="139504" cy="125157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7644292" y="6583137"/>
                <a:ext cx="43401" cy="125157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7498071" y="5199660"/>
                <a:ext cx="140021" cy="105422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7535789" y="6174950"/>
                <a:ext cx="83185" cy="426884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7498071" y="6165602"/>
                <a:ext cx="83185" cy="77379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7497555" y="6025384"/>
                <a:ext cx="83185" cy="89324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7500138" y="5878416"/>
                <a:ext cx="83185" cy="89324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7497038" y="5383501"/>
                <a:ext cx="83185" cy="2072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7496521" y="5657703"/>
                <a:ext cx="83185" cy="50894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7499104" y="5766242"/>
                <a:ext cx="83185" cy="65954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7494455" y="6528090"/>
                <a:ext cx="114703" cy="89324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6119053" y="6648573"/>
                <a:ext cx="136404" cy="77899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6177437" y="6667268"/>
                <a:ext cx="1091745" cy="77899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7250582" y="6676097"/>
                <a:ext cx="142087" cy="41027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7498071" y="6669346"/>
                <a:ext cx="142087" cy="41027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7561107" y="5276520"/>
                <a:ext cx="61485" cy="163068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7436587" y="5255747"/>
                <a:ext cx="71301" cy="80495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</p:grpSp>
        <p:pic>
          <p:nvPicPr>
            <p:cNvPr id="58" name="Picture 2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" r="50139"/>
            <a:stretch/>
          </p:blipFill>
          <p:spPr bwMode="auto">
            <a:xfrm flipH="1" flipV="1">
              <a:off x="6720237" y="3745151"/>
              <a:ext cx="1176537" cy="1100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6264" y="4295427"/>
              <a:ext cx="2836865" cy="18912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Picture 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5842" b="93471" l="7205" r="9711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6385" y="4542667"/>
              <a:ext cx="1216685" cy="1021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62" r="706"/>
            <a:stretch/>
          </p:blipFill>
          <p:spPr bwMode="auto">
            <a:xfrm flipH="1" flipV="1">
              <a:off x="1130580" y="3996896"/>
              <a:ext cx="1221233" cy="1115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1124886" y="5418815"/>
              <a:ext cx="1330641" cy="967240"/>
              <a:chOff x="40959" y="4896634"/>
              <a:chExt cx="2092555" cy="1659239"/>
            </a:xfrm>
          </p:grpSpPr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 rotWithShape="1">
              <a:blip r:embed="rId8" cstate="print"/>
              <a:srcRect r="47611"/>
              <a:stretch/>
            </p:blipFill>
            <p:spPr bwMode="auto">
              <a:xfrm>
                <a:off x="40959" y="4901216"/>
                <a:ext cx="1835248" cy="14157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Rectangle 27"/>
              <p:cNvSpPr/>
              <p:nvPr/>
            </p:nvSpPr>
            <p:spPr bwMode="auto">
              <a:xfrm>
                <a:off x="1535198" y="5582141"/>
                <a:ext cx="446411" cy="891159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465671" y="6267649"/>
                <a:ext cx="1500438" cy="264336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62660" y="6285825"/>
                <a:ext cx="1500438" cy="264336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1752203" y="6291537"/>
                <a:ext cx="303291" cy="264336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1876207" y="5583699"/>
                <a:ext cx="188072" cy="13866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62660" y="5075801"/>
                <a:ext cx="107469" cy="1229239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62661" y="4896634"/>
                <a:ext cx="179804" cy="125157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1563099" y="4936103"/>
                <a:ext cx="508413" cy="125157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1745486" y="4988554"/>
                <a:ext cx="291925" cy="125157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146362" y="6213639"/>
                <a:ext cx="114703" cy="88285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155146" y="6004351"/>
                <a:ext cx="114703" cy="48297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145329" y="6119122"/>
                <a:ext cx="114703" cy="48297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151529" y="5834533"/>
                <a:ext cx="114703" cy="96075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148429" y="5289243"/>
                <a:ext cx="114703" cy="80495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127762" y="5367142"/>
                <a:ext cx="64069" cy="469988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151529" y="5162528"/>
                <a:ext cx="114703" cy="48297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1997110" y="6308156"/>
                <a:ext cx="136404" cy="77899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</p:grp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476" b="97946" l="9693" r="8983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17" y="4554560"/>
              <a:ext cx="879752" cy="1316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8" name="Straight Arrow Connector 97"/>
            <p:cNvCxnSpPr/>
            <p:nvPr/>
          </p:nvCxnSpPr>
          <p:spPr bwMode="auto">
            <a:xfrm>
              <a:off x="2455527" y="4542667"/>
              <a:ext cx="630737" cy="235073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endCxn id="15" idx="1"/>
            </p:cNvCxnSpPr>
            <p:nvPr/>
          </p:nvCxnSpPr>
          <p:spPr bwMode="auto">
            <a:xfrm>
              <a:off x="1227723" y="5212814"/>
              <a:ext cx="1858541" cy="28235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 bwMode="auto">
            <a:xfrm flipV="1">
              <a:off x="2394416" y="5695100"/>
              <a:ext cx="691848" cy="333170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 bwMode="auto">
            <a:xfrm flipH="1">
              <a:off x="5967634" y="4437023"/>
              <a:ext cx="630737" cy="235073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 bwMode="auto">
            <a:xfrm flipH="1" flipV="1">
              <a:off x="5916163" y="5173828"/>
              <a:ext cx="1815692" cy="38986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 bwMode="auto">
            <a:xfrm flipH="1" flipV="1">
              <a:off x="5945085" y="5606437"/>
              <a:ext cx="691848" cy="333170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36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</a:t>
            </a:r>
            <a:r>
              <a:rPr lang="en-US" dirty="0" smtClean="0"/>
              <a:t>2: RACK PREPARATION &amp; INSTALL.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22.04.2014, XTL installation meeting, DESY</a:t>
            </a:r>
          </a:p>
          <a:p>
            <a:r>
              <a:rPr lang="en-GB" smtClean="0"/>
              <a:t>Julien Branlard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7475" y="1347788"/>
            <a:ext cx="8824302" cy="4459287"/>
          </a:xfrm>
        </p:spPr>
        <p:txBody>
          <a:bodyPr/>
          <a:lstStyle/>
          <a:p>
            <a:r>
              <a:rPr lang="en-US" dirty="0" smtClean="0"/>
              <a:t>Rack assembly and </a:t>
            </a:r>
            <a:r>
              <a:rPr lang="en-US" dirty="0" smtClean="0"/>
              <a:t>pre-commissioning </a:t>
            </a:r>
            <a:endParaRPr lang="en-US" dirty="0" smtClean="0"/>
          </a:p>
        </p:txBody>
      </p:sp>
      <p:pic>
        <p:nvPicPr>
          <p:cNvPr id="7" name="Obraz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5"/>
          <a:stretch/>
        </p:blipFill>
        <p:spPr>
          <a:xfrm>
            <a:off x="590972" y="2529837"/>
            <a:ext cx="3760815" cy="3860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58160" y="2403449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 smtClean="0"/>
              <a:t>XTIN, UG5</a:t>
            </a:r>
            <a:endParaRPr lang="en-US" sz="14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842" y="1950717"/>
            <a:ext cx="3402030" cy="4407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602" y="1838957"/>
            <a:ext cx="3402030" cy="4407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7316" y="1856185"/>
            <a:ext cx="2515432" cy="8863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b="1" dirty="0" smtClean="0"/>
              <a:t>Rack assembly and testing area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 smtClean="0"/>
              <a:t>Cooling water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 smtClean="0"/>
              <a:t>Ethernet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 smtClean="0"/>
              <a:t>Mains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3633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2: RACK PREPARATION &amp; INSTALL.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Modify racks</a:t>
            </a:r>
          </a:p>
          <a:p>
            <a:pPr lvl="1"/>
            <a:r>
              <a:rPr lang="en-US" sz="2000" dirty="0" smtClean="0"/>
              <a:t>Top patch panels</a:t>
            </a:r>
          </a:p>
          <a:p>
            <a:pPr lvl="1"/>
            <a:r>
              <a:rPr lang="en-US" sz="2000" dirty="0"/>
              <a:t>Side patch panels </a:t>
            </a:r>
            <a:endParaRPr lang="en-US" sz="2000" dirty="0" smtClean="0"/>
          </a:p>
          <a:p>
            <a:pPr lvl="1"/>
            <a:r>
              <a:rPr lang="en-US" sz="2000" dirty="0" smtClean="0"/>
              <a:t>Install </a:t>
            </a:r>
            <a:r>
              <a:rPr lang="en-US" sz="2000" dirty="0"/>
              <a:t>power outlets (3 phases) </a:t>
            </a:r>
            <a:br>
              <a:rPr lang="en-US" sz="2000" dirty="0"/>
            </a:br>
            <a:r>
              <a:rPr lang="en-US" sz="1600" dirty="0"/>
              <a:t>(Clarified power distribution with MKK</a:t>
            </a:r>
            <a:r>
              <a:rPr lang="en-US" sz="1600" dirty="0"/>
              <a:t>)</a:t>
            </a:r>
          </a:p>
          <a:p>
            <a:pPr lvl="1"/>
            <a:r>
              <a:rPr lang="en-US" sz="2000" dirty="0" smtClean="0"/>
              <a:t>Front-rear </a:t>
            </a:r>
            <a:r>
              <a:rPr lang="en-US" sz="2000" dirty="0"/>
              <a:t>openings</a:t>
            </a:r>
          </a:p>
          <a:p>
            <a:pPr lvl="1"/>
            <a:r>
              <a:rPr lang="en-US" sz="2000" dirty="0"/>
              <a:t>etc…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Installation of hardware</a:t>
            </a:r>
          </a:p>
          <a:p>
            <a:pPr lvl="1"/>
            <a:r>
              <a:rPr lang="en-US" sz="2000" dirty="0" smtClean="0"/>
              <a:t>19” modules</a:t>
            </a:r>
          </a:p>
          <a:p>
            <a:pPr lvl="1"/>
            <a:r>
              <a:rPr lang="en-US" sz="2000" dirty="0" smtClean="0"/>
              <a:t>Equipped MTCA crate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22.04.2014, XTL installation meeting, DESY</a:t>
            </a:r>
          </a:p>
          <a:p>
            <a:r>
              <a:rPr lang="en-GB" smtClean="0"/>
              <a:t>Julien Branlard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648" y="1181619"/>
            <a:ext cx="2453640" cy="1840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724" y="1074939"/>
            <a:ext cx="1748112" cy="2477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944472" y="3823032"/>
            <a:ext cx="5000563" cy="2476500"/>
            <a:chOff x="3944472" y="3823032"/>
            <a:chExt cx="5000563" cy="24765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4472" y="4206240"/>
              <a:ext cx="2946696" cy="2078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1724" y="3922092"/>
              <a:ext cx="1673311" cy="23774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9288" y="3823032"/>
              <a:ext cx="1673311" cy="23774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704" y="3121068"/>
            <a:ext cx="797856" cy="1063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Straight Arrow Connector 11"/>
          <p:cNvCxnSpPr/>
          <p:nvPr/>
        </p:nvCxnSpPr>
        <p:spPr bwMode="auto">
          <a:xfrm>
            <a:off x="3002280" y="1943100"/>
            <a:ext cx="1912620" cy="54102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 flipV="1">
            <a:off x="2988162" y="1478280"/>
            <a:ext cx="4380378" cy="46482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>
            <a:off x="3322320" y="3314700"/>
            <a:ext cx="1744980" cy="237779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23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 b="28723"/>
          <a:stretch/>
        </p:blipFill>
        <p:spPr bwMode="auto">
          <a:xfrm>
            <a:off x="4766621" y="1348484"/>
            <a:ext cx="4293559" cy="4427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2: RACK PREPARATION &amp; INSTALL.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Inner rack cabling</a:t>
            </a:r>
          </a:p>
          <a:p>
            <a:pPr lvl="1"/>
            <a:r>
              <a:rPr lang="en-US" sz="2000" dirty="0" smtClean="0"/>
              <a:t>RF cables</a:t>
            </a:r>
          </a:p>
          <a:p>
            <a:pPr lvl="1"/>
            <a:r>
              <a:rPr lang="en-US" sz="2000" dirty="0" smtClean="0"/>
              <a:t>Ethernet cables to switch</a:t>
            </a:r>
          </a:p>
          <a:p>
            <a:pPr lvl="1"/>
            <a:r>
              <a:rPr lang="en-US" sz="2000" dirty="0" smtClean="0"/>
              <a:t>Power cables</a:t>
            </a:r>
          </a:p>
          <a:p>
            <a:pPr lvl="1"/>
            <a:r>
              <a:rPr lang="en-US" sz="2000" dirty="0" smtClean="0"/>
              <a:t>No optical fiber yet</a:t>
            </a:r>
          </a:p>
          <a:p>
            <a:pPr lvl="1"/>
            <a:endParaRPr lang="en-US" sz="1400" dirty="0" smtClean="0"/>
          </a:p>
          <a:p>
            <a:r>
              <a:rPr lang="en-US" dirty="0" smtClean="0"/>
              <a:t>At this stage</a:t>
            </a:r>
          </a:p>
          <a:p>
            <a:pPr lvl="1"/>
            <a:r>
              <a:rPr lang="en-US" sz="2000" dirty="0" smtClean="0"/>
              <a:t>All LLRF modules are installed</a:t>
            </a:r>
            <a:br>
              <a:rPr lang="en-US" sz="2000" dirty="0" smtClean="0"/>
            </a:br>
            <a:r>
              <a:rPr lang="en-US" sz="2000" dirty="0" smtClean="0"/>
              <a:t> and tested</a:t>
            </a:r>
          </a:p>
          <a:p>
            <a:pPr lvl="1"/>
            <a:r>
              <a:rPr lang="en-US" sz="2000" dirty="0" smtClean="0"/>
              <a:t>Inner-rack cabling done</a:t>
            </a:r>
          </a:p>
          <a:p>
            <a:pPr lvl="1"/>
            <a:r>
              <a:rPr lang="en-US" sz="2000" dirty="0" smtClean="0"/>
              <a:t>Cooling unit check</a:t>
            </a:r>
          </a:p>
          <a:p>
            <a:pPr lvl="1"/>
            <a:r>
              <a:rPr lang="en-US" sz="2000" dirty="0" smtClean="0"/>
              <a:t>Functional tests are done </a:t>
            </a:r>
          </a:p>
          <a:p>
            <a:pPr lvl="1"/>
            <a:r>
              <a:rPr lang="en-US" sz="2000" dirty="0" smtClean="0"/>
              <a:t>Redundancy tests are done</a:t>
            </a:r>
          </a:p>
          <a:p>
            <a:pPr marL="300037" lvl="1" indent="0">
              <a:buNone/>
            </a:pPr>
            <a:r>
              <a:rPr lang="en-US" sz="2000" b="1" dirty="0" smtClean="0">
                <a:sym typeface="Wingdings" panose="05000000000000000000" pitchFamily="2" charset="2"/>
              </a:rPr>
              <a:t> </a:t>
            </a:r>
            <a:r>
              <a:rPr lang="en-US" sz="2000" b="1" dirty="0" smtClean="0"/>
              <a:t>Ready for tunnel installation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22.04.2014, XTL installation meeting, DESY</a:t>
            </a:r>
          </a:p>
          <a:p>
            <a:r>
              <a:rPr lang="en-GB" smtClean="0"/>
              <a:t>Julien Branlard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227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3: XTL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Moving racks into tunnel</a:t>
            </a:r>
          </a:p>
          <a:p>
            <a:r>
              <a:rPr lang="en-US" dirty="0" smtClean="0"/>
              <a:t>Outer rack cabling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22.04.2014, XTL installation meeting, DESY</a:t>
            </a:r>
          </a:p>
          <a:p>
            <a:r>
              <a:rPr lang="en-GB" smtClean="0"/>
              <a:t>Julien Branlard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560" y="1173480"/>
            <a:ext cx="3425101" cy="2872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D:\Talks\2014_03_12 - FLASH experience for XFEL LLRF\work files\P1030115 - Cop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5"/>
          <a:stretch/>
        </p:blipFill>
        <p:spPr bwMode="auto">
          <a:xfrm>
            <a:off x="888252" y="2308781"/>
            <a:ext cx="4064747" cy="3269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12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3: XTL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6953885" cy="4459287"/>
          </a:xfrm>
        </p:spPr>
        <p:txBody>
          <a:bodyPr/>
          <a:lstStyle/>
          <a:p>
            <a:r>
              <a:rPr lang="en-US" dirty="0"/>
              <a:t>Connection to mains/ water/ </a:t>
            </a:r>
            <a:r>
              <a:rPr lang="en-US" dirty="0" smtClean="0"/>
              <a:t>Ethernet</a:t>
            </a:r>
            <a:endParaRPr lang="en-US" dirty="0"/>
          </a:p>
          <a:p>
            <a:r>
              <a:rPr lang="en-US" dirty="0"/>
              <a:t>Optical </a:t>
            </a:r>
            <a:r>
              <a:rPr lang="en-US" dirty="0" smtClean="0"/>
              <a:t>fibers (splicing + patch panel)</a:t>
            </a:r>
            <a:endParaRPr lang="en-US" dirty="0"/>
          </a:p>
          <a:p>
            <a:r>
              <a:rPr lang="en-US" dirty="0" smtClean="0"/>
              <a:t>Other WP installation (if not done)</a:t>
            </a:r>
          </a:p>
          <a:p>
            <a:pPr marL="0" indent="0">
              <a:buNone/>
            </a:pPr>
            <a:r>
              <a:rPr lang="en-US" b="1" dirty="0" smtClean="0">
                <a:sym typeface="Wingdings" panose="05000000000000000000" pitchFamily="2" charset="2"/>
              </a:rPr>
              <a:t> ready for s</a:t>
            </a:r>
            <a:r>
              <a:rPr lang="en-US" b="1" dirty="0" smtClean="0"/>
              <a:t>ystem-level commissioning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/>
              <a:t>Proceed one RF station at a </a:t>
            </a:r>
            <a:r>
              <a:rPr lang="en-US" dirty="0" smtClean="0"/>
              <a:t>time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(following cryomodule installation schedule)</a:t>
            </a:r>
          </a:p>
          <a:p>
            <a:r>
              <a:rPr lang="en-US" dirty="0"/>
              <a:t>i.e. </a:t>
            </a:r>
            <a:r>
              <a:rPr lang="en-US" dirty="0" smtClean="0"/>
              <a:t>2x </a:t>
            </a:r>
            <a:r>
              <a:rPr lang="en-US" dirty="0"/>
              <a:t>LLRF racks at a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22.04.2014, XTL installation meeting, DESY</a:t>
            </a:r>
          </a:p>
          <a:p>
            <a:r>
              <a:rPr lang="en-GB" smtClean="0"/>
              <a:t>Julien Branlard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94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</Words>
  <Application>Microsoft Office PowerPoint</Application>
  <PresentationFormat>On-screen Show (4:3)</PresentationFormat>
  <Paragraphs>141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DESY European XFEL</vt:lpstr>
      <vt:lpstr>XFEL LLRF installation</vt:lpstr>
      <vt:lpstr>PHASE 1: PRE-COMMISSIONING</vt:lpstr>
      <vt:lpstr>PHASE 1: PRE-COMMISSIONING</vt:lpstr>
      <vt:lpstr>PHASE 1: PRE-COMMISSIONING</vt:lpstr>
      <vt:lpstr>PHASE 2: RACK PREPARATION &amp; INSTALL.</vt:lpstr>
      <vt:lpstr>PHASE 2: RACK PREPARATION &amp; INSTALL.</vt:lpstr>
      <vt:lpstr>PHASE 2: RACK PREPARATION &amp; INSTALL.</vt:lpstr>
      <vt:lpstr>PHASE 3: XTL INSTALLATION</vt:lpstr>
      <vt:lpstr>PHASE 3: XTL INSTALLATION</vt:lpstr>
      <vt:lpstr>SUMMARY</vt:lpstr>
    </vt:vector>
  </TitlesOfParts>
  <Company>xxx 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xxx xxx</dc:creator>
  <cp:lastModifiedBy>branlard</cp:lastModifiedBy>
  <cp:revision>222</cp:revision>
  <cp:lastPrinted>2008-09-01T15:04:16Z</cp:lastPrinted>
  <dcterms:created xsi:type="dcterms:W3CDTF">2008-08-31T12:56:32Z</dcterms:created>
  <dcterms:modified xsi:type="dcterms:W3CDTF">2014-04-16T12:44:18Z</dcterms:modified>
</cp:coreProperties>
</file>