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F9A9390-47E2-4CA4-815A-98A7A40E0C6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4"/>
            <p14:sldId id="263"/>
          </p14:sldIdLst>
        </p14:section>
        <p14:section name="Abschnitt ohne Titel" id="{BE451B48-D4B7-40DD-AAC5-73DF99AB244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9" autoAdjust="0"/>
    <p:restoredTop sz="93829" autoAdjust="0"/>
  </p:normalViewPr>
  <p:slideViewPr>
    <p:cSldViewPr snapToGrid="0" showGuides="1">
      <p:cViewPr>
        <p:scale>
          <a:sx n="93" d="100"/>
          <a:sy n="93" d="100"/>
        </p:scale>
        <p:origin x="-90" y="-72"/>
      </p:cViewPr>
      <p:guideLst>
        <p:guide orient="horz" pos="3956"/>
        <p:guide orient="horz" pos="900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301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203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70F96095-A911-4B8A-9974-6A40BAAD5501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93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F08DDF-290B-49BC-9F94-6BC547E80180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 dirty="0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 dirty="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Upper </a:t>
            </a:r>
            <a:r>
              <a:rPr lang="en-GB" sz="1100" dirty="0"/>
              <a:t>area: </a:t>
            </a:r>
            <a:r>
              <a:rPr lang="en-GB" sz="1100" b="1" dirty="0"/>
              <a:t>Title</a:t>
            </a:r>
            <a:r>
              <a:rPr lang="en-GB" sz="1100" dirty="0"/>
              <a:t> of your talk, max. 2 rows of the defined size (55 </a:t>
            </a:r>
            <a:r>
              <a:rPr lang="en-GB" sz="1100" dirty="0" err="1"/>
              <a:t>pt</a:t>
            </a:r>
            <a:r>
              <a:rPr lang="en-GB" sz="1100" dirty="0"/>
              <a:t>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dirty="0" smtClean="0"/>
              <a:t>Lower </a:t>
            </a:r>
            <a:r>
              <a:rPr lang="en-GB" sz="1100" dirty="0"/>
              <a:t>area </a:t>
            </a:r>
            <a:r>
              <a:rPr lang="en-GB" sz="1100" b="1" dirty="0"/>
              <a:t>(subtitle):</a:t>
            </a:r>
            <a:r>
              <a:rPr lang="en-GB" sz="1100" dirty="0"/>
              <a:t> Conference/meeting/workshop, location, date, </a:t>
            </a:r>
            <a:br>
              <a:rPr lang="en-GB" sz="1100" dirty="0"/>
            </a:br>
            <a:r>
              <a:rPr lang="en-GB" sz="1100" dirty="0" smtClean="0"/>
              <a:t>your </a:t>
            </a:r>
            <a:r>
              <a:rPr lang="en-GB" sz="1100" dirty="0"/>
              <a:t>name and affiliation, </a:t>
            </a:r>
            <a:r>
              <a:rPr lang="en-GB" sz="1100" dirty="0" smtClean="0"/>
              <a:t>max</a:t>
            </a:r>
            <a:r>
              <a:rPr lang="en-GB" sz="1100" dirty="0"/>
              <a:t>. 4 rows of the defined size (32 </a:t>
            </a:r>
            <a:r>
              <a:rPr lang="en-GB" sz="1100" dirty="0" err="1"/>
              <a:t>pt</a:t>
            </a:r>
            <a:r>
              <a:rPr lang="en-GB" sz="1100" dirty="0" smtClean="0"/>
              <a:t>)</a:t>
            </a:r>
            <a:endParaRPr lang="en-GB" sz="11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noProof="0"/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0325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3911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326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 noProof="0"/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noProof="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baseline="0" noProof="0" dirty="0" smtClean="0">
                <a:solidFill>
                  <a:schemeClr val="bg1"/>
                </a:solidFill>
              </a:rPr>
              <a:t> Warm vacuum installation</a:t>
            </a:r>
            <a:endParaRPr lang="en-GB" sz="1000" noProof="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text format – don’t edit!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lvl="0" algn="ctr" eaLnBrk="0" hangingPunct="0">
              <a:spcBef>
                <a:spcPct val="0"/>
              </a:spcBef>
              <a:buClrTx/>
              <a:buFontTx/>
              <a:buNone/>
            </a:pPr>
            <a:fld id="{7BD41925-BADA-44CD-9D29-92AC82CF061D}" type="slidenum">
              <a:rPr lang="en-GB" sz="1000" b="1" noProof="0" smtClean="0">
                <a:solidFill>
                  <a:schemeClr val="bg1"/>
                </a:solidFill>
                <a:ea typeface="Geneva" pitchFamily="1" charset="-128"/>
              </a:rPr>
              <a:t>‹#›</a:t>
            </a:fld>
            <a:endParaRPr lang="en-GB" sz="1000" b="1" noProof="0" smtClean="0">
              <a:solidFill>
                <a:schemeClr val="bg1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 smtClean="0"/>
              <a:t>22.04.2014,</a:t>
            </a:r>
            <a:r>
              <a:rPr lang="en-US" noProof="0" dirty="0" smtClean="0"/>
              <a:t> Main Installation Meeting XFEL,</a:t>
            </a:r>
            <a:r>
              <a:rPr lang="en-GB" baseline="0" noProof="0" dirty="0" smtClean="0"/>
              <a:t> DESY</a:t>
            </a:r>
            <a:endParaRPr lang="en-GB" noProof="0" dirty="0" smtClean="0"/>
          </a:p>
          <a:p>
            <a:pPr lvl="0"/>
            <a:r>
              <a:rPr lang="en-GB" noProof="0" dirty="0" smtClean="0"/>
              <a:t>Sven Lederer, WP19,</a:t>
            </a:r>
            <a:r>
              <a:rPr lang="en-GB" baseline="0" noProof="0" dirty="0" smtClean="0"/>
              <a:t> MVS</a:t>
            </a:r>
            <a:endParaRPr lang="en-GB" noProof="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tertitel 6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/>
              <a:t>Main </a:t>
            </a:r>
            <a:r>
              <a:rPr lang="de-DE" dirty="0" err="1"/>
              <a:t>Linac</a:t>
            </a:r>
            <a:r>
              <a:rPr lang="de-DE" dirty="0"/>
              <a:t> Installation </a:t>
            </a:r>
            <a:r>
              <a:rPr lang="de-DE" dirty="0" smtClean="0"/>
              <a:t>Meeting</a:t>
            </a:r>
            <a:endParaRPr lang="en-US" dirty="0" smtClean="0"/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22.04.2014</a:t>
            </a:r>
          </a:p>
          <a:p>
            <a:r>
              <a:rPr lang="en-GB" sz="1800" dirty="0" smtClean="0"/>
              <a:t>Sven Lederer</a:t>
            </a:r>
            <a:endParaRPr lang="en-GB" sz="1800" dirty="0"/>
          </a:p>
        </p:txBody>
      </p:sp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smtClean="0"/>
              <a:t>Installation of the warm vacuum system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Installation of particle free sections</a:t>
            </a:r>
          </a:p>
          <a:p>
            <a:pPr lvl="1"/>
            <a:r>
              <a:rPr lang="en-US" dirty="0" smtClean="0"/>
              <a:t>Dogleg</a:t>
            </a:r>
          </a:p>
          <a:p>
            <a:pPr lvl="1"/>
            <a:r>
              <a:rPr lang="en-US" dirty="0" smtClean="0"/>
              <a:t>BC0</a:t>
            </a:r>
          </a:p>
          <a:p>
            <a:pPr lvl="1"/>
            <a:r>
              <a:rPr lang="en-US" dirty="0" smtClean="0"/>
              <a:t>BC1</a:t>
            </a:r>
          </a:p>
          <a:p>
            <a:pPr lvl="1"/>
            <a:r>
              <a:rPr lang="en-US" dirty="0" smtClean="0"/>
              <a:t>BC2</a:t>
            </a:r>
          </a:p>
        </p:txBody>
      </p:sp>
    </p:spTree>
    <p:extLst>
      <p:ext uri="{BB962C8B-B14F-4D97-AF65-F5344CB8AC3E}">
        <p14:creationId xmlns:p14="http://schemas.microsoft.com/office/powerpoint/2010/main" val="227936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Girder installation - preparation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4813" y="1133341"/>
            <a:ext cx="7972425" cy="52932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following holds for all girders (dogleg, BC0, BC1 and BC2)</a:t>
            </a:r>
          </a:p>
          <a:p>
            <a:r>
              <a:rPr lang="en-US" dirty="0" smtClean="0"/>
              <a:t>Installation of vacuum system of each girder in clean room building 55</a:t>
            </a:r>
          </a:p>
          <a:p>
            <a:pPr lvl="1"/>
            <a:r>
              <a:rPr lang="en-US" dirty="0" smtClean="0"/>
              <a:t>2 girders in parallel</a:t>
            </a:r>
          </a:p>
          <a:p>
            <a:pPr lvl="1"/>
            <a:r>
              <a:rPr lang="en-US" dirty="0" smtClean="0"/>
              <a:t>Scheduled time per girder: 1 week</a:t>
            </a:r>
          </a:p>
          <a:p>
            <a:r>
              <a:rPr lang="en-US" dirty="0" smtClean="0"/>
              <a:t>Only qualified components will be installed to avoid possible cross contamination </a:t>
            </a:r>
          </a:p>
          <a:p>
            <a:pPr lvl="1"/>
            <a:r>
              <a:rPr lang="en-US" dirty="0" smtClean="0"/>
              <a:t>Increased effort for preparation but</a:t>
            </a:r>
          </a:p>
          <a:p>
            <a:pPr lvl="1"/>
            <a:r>
              <a:rPr lang="en-US" dirty="0" smtClean="0"/>
              <a:t>Reduced schedule risk during installation</a:t>
            </a:r>
          </a:p>
          <a:p>
            <a:r>
              <a:rPr lang="en-US" dirty="0" smtClean="0"/>
              <a:t>Integration </a:t>
            </a:r>
            <a:r>
              <a:rPr lang="en-US" dirty="0" smtClean="0"/>
              <a:t>of components from different WP’s</a:t>
            </a:r>
          </a:p>
          <a:p>
            <a:pPr lvl="1"/>
            <a:r>
              <a:rPr lang="en-US" dirty="0" smtClean="0"/>
              <a:t>WP17</a:t>
            </a:r>
          </a:p>
          <a:p>
            <a:pPr lvl="1"/>
            <a:r>
              <a:rPr lang="en-US" dirty="0" smtClean="0"/>
              <a:t>WP18</a:t>
            </a:r>
          </a:p>
          <a:p>
            <a:pPr lvl="1"/>
            <a:r>
              <a:rPr lang="en-US" dirty="0" smtClean="0"/>
              <a:t>WP19</a:t>
            </a:r>
          </a:p>
        </p:txBody>
      </p:sp>
    </p:spTree>
    <p:extLst>
      <p:ext uri="{BB962C8B-B14F-4D97-AF65-F5344CB8AC3E}">
        <p14:creationId xmlns:p14="http://schemas.microsoft.com/office/powerpoint/2010/main" val="43726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Girder installation - preparation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79" y="1223492"/>
            <a:ext cx="2953327" cy="49323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567" y="1223492"/>
            <a:ext cx="5781884" cy="3461992"/>
          </a:xfrm>
          <a:prstGeom prst="rect">
            <a:avLst/>
          </a:prstGeom>
        </p:spPr>
      </p:pic>
      <p:sp>
        <p:nvSpPr>
          <p:cNvPr id="6" name="Content Placeholder 5"/>
          <p:cNvSpPr txBox="1">
            <a:spLocks/>
          </p:cNvSpPr>
          <p:nvPr/>
        </p:nvSpPr>
        <p:spPr bwMode="auto">
          <a:xfrm>
            <a:off x="3358841" y="4866630"/>
            <a:ext cx="5337765" cy="135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298450" indent="-298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58800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2"/>
                </a:solidFill>
                <a:latin typeface="+mn-lt"/>
                <a:ea typeface="+mn-ea"/>
              </a:defRPr>
            </a:lvl2pPr>
            <a:lvl3pPr marL="817563" indent="-257175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"/>
              <a:defRPr sz="2400">
                <a:solidFill>
                  <a:schemeClr val="tx2"/>
                </a:solidFill>
                <a:latin typeface="+mn-lt"/>
                <a:ea typeface="+mn-ea"/>
              </a:defRPr>
            </a:lvl3pPr>
            <a:lvl4pPr marL="1077913" indent="-258763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rgbClr val="100F2E"/>
                </a:solidFill>
                <a:latin typeface="+mn-lt"/>
                <a:ea typeface="+mn-ea"/>
              </a:defRPr>
            </a:lvl4pPr>
            <a:lvl5pPr marL="1312863" indent="-223838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5pPr>
            <a:lvl6pPr marL="17700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6pPr>
            <a:lvl7pPr marL="22272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7pPr>
            <a:lvl8pPr marL="26844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8pPr>
            <a:lvl9pPr marL="3141663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»"/>
              <a:defRPr sz="2400">
                <a:solidFill>
                  <a:srgbClr val="100F2E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Handling test of a girder in the clean room</a:t>
            </a:r>
          </a:p>
          <a:p>
            <a:pPr lvl="1"/>
            <a:r>
              <a:rPr lang="en-US" dirty="0" smtClean="0"/>
              <a:t>In general handling is quite good</a:t>
            </a:r>
          </a:p>
          <a:p>
            <a:pPr lvl="1"/>
            <a:r>
              <a:rPr lang="en-US" dirty="0" smtClean="0"/>
              <a:t>Some minor improvements (steering) necessary</a:t>
            </a:r>
          </a:p>
        </p:txBody>
      </p:sp>
    </p:spTree>
    <p:extLst>
      <p:ext uri="{BB962C8B-B14F-4D97-AF65-F5344CB8AC3E}">
        <p14:creationId xmlns:p14="http://schemas.microsoft.com/office/powerpoint/2010/main" val="190664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Pre-requirements for tunnel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Necessary infrastructure fully available</a:t>
            </a:r>
          </a:p>
          <a:p>
            <a:pPr lvl="1"/>
            <a:r>
              <a:rPr lang="en-US" dirty="0" smtClean="0"/>
              <a:t>Electrical power for pump carts and mobile clean rooms</a:t>
            </a:r>
          </a:p>
          <a:p>
            <a:pPr lvl="1"/>
            <a:r>
              <a:rPr lang="en-US" dirty="0" smtClean="0"/>
              <a:t>IT network</a:t>
            </a:r>
          </a:p>
          <a:p>
            <a:pPr lvl="1"/>
            <a:r>
              <a:rPr lang="en-US" dirty="0" smtClean="0"/>
              <a:t>Pressurized air for pump carts and valves</a:t>
            </a:r>
          </a:p>
          <a:p>
            <a:pPr lvl="1"/>
            <a:r>
              <a:rPr lang="en-US" dirty="0" smtClean="0"/>
              <a:t>Working platforms</a:t>
            </a:r>
          </a:p>
          <a:p>
            <a:pPr lvl="1"/>
            <a:r>
              <a:rPr lang="en-US" dirty="0" smtClean="0"/>
              <a:t>Cooling water (ECOLs in chicanes)</a:t>
            </a:r>
          </a:p>
          <a:p>
            <a:r>
              <a:rPr lang="en-US" dirty="0" smtClean="0"/>
              <a:t>No “dirty” works afterwards </a:t>
            </a:r>
          </a:p>
          <a:p>
            <a:r>
              <a:rPr lang="en-US" dirty="0" smtClean="0"/>
              <a:t>All cables (signal and HV for SIP’s) in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20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193241"/>
            <a:ext cx="7972425" cy="4932362"/>
          </a:xfrm>
        </p:spPr>
        <p:txBody>
          <a:bodyPr/>
          <a:lstStyle/>
          <a:p>
            <a:r>
              <a:rPr lang="en-US" dirty="0" smtClean="0"/>
              <a:t>Girders:</a:t>
            </a:r>
          </a:p>
          <a:p>
            <a:pPr lvl="1"/>
            <a:r>
              <a:rPr lang="en-US" dirty="0" smtClean="0"/>
              <a:t>Transport of girders into tunnel (WP34)</a:t>
            </a:r>
          </a:p>
          <a:p>
            <a:pPr lvl="1"/>
            <a:r>
              <a:rPr lang="en-US" dirty="0" smtClean="0"/>
              <a:t>Installation of girders onto concrete pillars (WP34)</a:t>
            </a:r>
          </a:p>
          <a:p>
            <a:pPr lvl="1"/>
            <a:r>
              <a:rPr lang="en-US" dirty="0" smtClean="0"/>
              <a:t>Survey (WP33)</a:t>
            </a:r>
          </a:p>
          <a:p>
            <a:pPr lvl="1"/>
            <a:r>
              <a:rPr lang="en-US" dirty="0" smtClean="0"/>
              <a:t>Installation of mobile clean rooms and pump cart(s) (WP19)</a:t>
            </a:r>
          </a:p>
          <a:p>
            <a:pPr lvl="1"/>
            <a:r>
              <a:rPr lang="en-US" dirty="0" smtClean="0"/>
              <a:t>Connection of girders (WP19)</a:t>
            </a:r>
          </a:p>
          <a:p>
            <a:pPr lvl="1"/>
            <a:r>
              <a:rPr lang="en-US" dirty="0" smtClean="0"/>
              <a:t>Leak check and RGA (WP19)</a:t>
            </a:r>
          </a:p>
          <a:p>
            <a:pPr lvl="1"/>
            <a:r>
              <a:rPr lang="en-US" dirty="0" smtClean="0"/>
              <a:t>Start of SIP’s (WP19)</a:t>
            </a:r>
          </a:p>
        </p:txBody>
      </p:sp>
    </p:spTree>
    <p:extLst>
      <p:ext uri="{BB962C8B-B14F-4D97-AF65-F5344CB8AC3E}">
        <p14:creationId xmlns:p14="http://schemas.microsoft.com/office/powerpoint/2010/main" val="20706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094703"/>
            <a:ext cx="7972425" cy="5293217"/>
          </a:xfrm>
        </p:spPr>
        <p:txBody>
          <a:bodyPr>
            <a:normAutofit/>
          </a:bodyPr>
          <a:lstStyle/>
          <a:p>
            <a:r>
              <a:rPr lang="en-US" dirty="0" smtClean="0"/>
              <a:t>Chicanes (rough sequence)</a:t>
            </a:r>
          </a:p>
          <a:p>
            <a:pPr lvl="1"/>
            <a:r>
              <a:rPr lang="en-US" dirty="0" smtClean="0"/>
              <a:t>Survey of chicane supports (WP32)</a:t>
            </a:r>
          </a:p>
          <a:p>
            <a:pPr lvl="1"/>
            <a:r>
              <a:rPr lang="en-US" dirty="0" smtClean="0"/>
              <a:t>Transport </a:t>
            </a:r>
            <a:r>
              <a:rPr lang="en-US" dirty="0"/>
              <a:t>of chicane chambers into tunnel and placement on installation frame (</a:t>
            </a:r>
            <a:r>
              <a:rPr lang="en-US" dirty="0" smtClean="0"/>
              <a:t>WP33)</a:t>
            </a:r>
          </a:p>
          <a:p>
            <a:pPr lvl="1"/>
            <a:r>
              <a:rPr lang="en-US" dirty="0" smtClean="0"/>
              <a:t>For the 4 BB chambers of each BC the chambers will be placed inside the magnets in advance of the tunnel installation. </a:t>
            </a:r>
          </a:p>
          <a:p>
            <a:pPr lvl="1"/>
            <a:r>
              <a:rPr lang="en-US" dirty="0" smtClean="0"/>
              <a:t>Installation of chicane chambers (WP19) including leak check and RGA</a:t>
            </a:r>
          </a:p>
          <a:p>
            <a:pPr lvl="1"/>
            <a:r>
              <a:rPr lang="en-US" dirty="0" smtClean="0"/>
              <a:t>Survey (WP32)</a:t>
            </a:r>
          </a:p>
          <a:p>
            <a:pPr lvl="1"/>
            <a:r>
              <a:rPr lang="en-US" dirty="0" smtClean="0"/>
              <a:t>Connection of cooling water to the ECOLs (WP34)</a:t>
            </a:r>
          </a:p>
          <a:p>
            <a:pPr lvl="1"/>
            <a:r>
              <a:rPr lang="en-US" dirty="0" smtClean="0"/>
              <a:t>During chicane installation no module transport possible!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543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13" y="1094703"/>
            <a:ext cx="7972425" cy="529321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BC1 and BC2 dump lines (more detailed discussions needed)</a:t>
            </a:r>
          </a:p>
          <a:p>
            <a:pPr lvl="1"/>
            <a:r>
              <a:rPr lang="en-US" dirty="0" smtClean="0"/>
              <a:t>Dump installation (WP20)</a:t>
            </a:r>
          </a:p>
          <a:p>
            <a:pPr lvl="1"/>
            <a:r>
              <a:rPr lang="en-US" dirty="0" smtClean="0"/>
              <a:t>Installation of dump line (WP12, WP19, WP32, WP33)</a:t>
            </a:r>
          </a:p>
          <a:p>
            <a:pPr lvl="1"/>
            <a:r>
              <a:rPr lang="en-US" dirty="0" smtClean="0"/>
              <a:t>Installation of outlet chamber</a:t>
            </a:r>
          </a:p>
          <a:p>
            <a:r>
              <a:rPr lang="en-US" dirty="0" smtClean="0"/>
              <a:t>Pressure stages</a:t>
            </a:r>
          </a:p>
          <a:p>
            <a:pPr lvl="1"/>
            <a:r>
              <a:rPr lang="en-US" dirty="0" smtClean="0"/>
              <a:t>Support frame installation (WP33)</a:t>
            </a:r>
          </a:p>
          <a:p>
            <a:pPr lvl="1"/>
            <a:r>
              <a:rPr lang="en-US" dirty="0" smtClean="0"/>
              <a:t>Transport and placement (WP33)</a:t>
            </a:r>
          </a:p>
          <a:p>
            <a:pPr lvl="1"/>
            <a:r>
              <a:rPr lang="en-US" dirty="0" smtClean="0"/>
              <a:t>Vacuum connections (WP19)</a:t>
            </a:r>
          </a:p>
          <a:p>
            <a:pPr lvl="2"/>
            <a:r>
              <a:rPr lang="en-US" dirty="0" smtClean="0"/>
              <a:t>Including leak check</a:t>
            </a:r>
          </a:p>
          <a:p>
            <a:r>
              <a:rPr lang="en-US" dirty="0" smtClean="0"/>
              <a:t>After </a:t>
            </a:r>
            <a:r>
              <a:rPr lang="en-US" dirty="0"/>
              <a:t>installation of a complete section (also adjacent </a:t>
            </a:r>
            <a:r>
              <a:rPr lang="en-US" dirty="0" err="1"/>
              <a:t>cryo</a:t>
            </a:r>
            <a:r>
              <a:rPr lang="en-US" dirty="0"/>
              <a:t> string) commissioning of beam </a:t>
            </a:r>
            <a:r>
              <a:rPr lang="en-US" dirty="0" smtClean="0"/>
              <a:t>valves, fast shutters and collimators</a:t>
            </a:r>
          </a:p>
          <a:p>
            <a:pPr lvl="1"/>
            <a:r>
              <a:rPr lang="en-US" dirty="0" smtClean="0"/>
              <a:t>Full control system has to be available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21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28115" y="1210612"/>
            <a:ext cx="1906073" cy="11204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WPL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2000" dirty="0" smtClean="0">
                <a:solidFill>
                  <a:schemeClr val="accent3"/>
                </a:solidFill>
              </a:rPr>
              <a:t>Sven Lederer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Lutz Lilje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393324" y="2466304"/>
            <a:ext cx="3775656" cy="155190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Section responsibilities: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2000" dirty="0" smtClean="0">
                <a:solidFill>
                  <a:schemeClr val="accent3"/>
                </a:solidFill>
              </a:rPr>
              <a:t>Dogleg</a:t>
            </a:r>
            <a:r>
              <a:rPr lang="en-US" sz="2000" dirty="0" smtClean="0">
                <a:solidFill>
                  <a:schemeClr val="accent3"/>
                </a:solidFill>
              </a:rPr>
              <a:t>, BC0: Vitalij Belokurov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BC1, BC2: Hanni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Hügelmann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2000" dirty="0" smtClean="0">
                <a:solidFill>
                  <a:schemeClr val="accent3"/>
                </a:solidFill>
              </a:rPr>
              <a:t>Main dumps: Jakob Hauser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0" y="4098700"/>
            <a:ext cx="4378819" cy="16839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</a:rPr>
              <a:t>Mechanical Installation supervision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800" dirty="0" smtClean="0">
                <a:solidFill>
                  <a:schemeClr val="accent3"/>
                </a:solidFill>
              </a:rPr>
              <a:t>Particle free: 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1800" dirty="0" smtClean="0">
                <a:solidFill>
                  <a:schemeClr val="accent3"/>
                </a:solidFill>
              </a:rPr>
              <a:t>Antonio de Zubiaurre Wagner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</a:rPr>
              <a:t>Non-particle free : 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</a:rPr>
              <a:t>Ralph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</a:rPr>
              <a:t>Böspflug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</a:rPr>
              <a:t>, Torsten Wohlenberg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765183" y="4098700"/>
            <a:ext cx="4378818" cy="8822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Electronics installation supervision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lang="en-US" sz="2000" dirty="0" smtClean="0">
                <a:solidFill>
                  <a:schemeClr val="accent3"/>
                </a:solidFill>
              </a:rPr>
              <a:t>Dirk Keese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58341" y="5975799"/>
            <a:ext cx="5795495" cy="44002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Installation teams from MVS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ea typeface="ＭＳ Ｐゴシック" pitchFamily="112" charset="-128"/>
              </a:rPr>
              <a:t> and partially BINP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800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template-european-xfel-gmbh_presentation_test03</Template>
  <TotalTime>0</TotalTime>
  <Words>494</Words>
  <Application>Microsoft Office PowerPoint</Application>
  <PresentationFormat>On-screen Show (4:3)</PresentationFormat>
  <Paragraphs>87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template-european-xfel-gmbh_presentation</vt:lpstr>
      <vt:lpstr>Installation of the warm vacuum system</vt:lpstr>
      <vt:lpstr>Outline</vt:lpstr>
      <vt:lpstr>Girder installation - preparation</vt:lpstr>
      <vt:lpstr>Girder installation - preparation</vt:lpstr>
      <vt:lpstr>Pre-requirements for tunnel installation</vt:lpstr>
      <vt:lpstr>Installation sequence</vt:lpstr>
      <vt:lpstr>Installation sequence</vt:lpstr>
      <vt:lpstr>Installation sequence</vt:lpstr>
      <vt:lpstr>Organization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Poppe, Frank</dc:creator>
  <cp:lastModifiedBy>Lutz Lilje</cp:lastModifiedBy>
  <cp:revision>122</cp:revision>
  <cp:lastPrinted>2008-09-01T15:04:16Z</cp:lastPrinted>
  <dcterms:created xsi:type="dcterms:W3CDTF">2012-08-22T09:26:39Z</dcterms:created>
  <dcterms:modified xsi:type="dcterms:W3CDTF">2014-04-22T07:22:39Z</dcterms:modified>
</cp:coreProperties>
</file>