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72" r:id="rId4"/>
    <p:sldId id="262" r:id="rId5"/>
    <p:sldId id="263" r:id="rId6"/>
    <p:sldId id="273" r:id="rId7"/>
    <p:sldId id="265" r:id="rId8"/>
    <p:sldId id="264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84141" autoAdjust="0"/>
  </p:normalViewPr>
  <p:slideViewPr>
    <p:cSldViewPr snapToGrid="0" showGuides="1">
      <p:cViewPr varScale="1">
        <p:scale>
          <a:sx n="135" d="100"/>
          <a:sy n="135" d="100"/>
        </p:scale>
        <p:origin x="-1074" y="-90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WP05, Power Coupler Interlock XTL Installation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April, 22</a:t>
            </a:r>
            <a:r>
              <a:rPr lang="en-GB" baseline="30000" noProof="0" dirty="0" smtClean="0"/>
              <a:t>nd</a:t>
            </a:r>
            <a:r>
              <a:rPr lang="en-GB" noProof="0" dirty="0" smtClean="0"/>
              <a:t> 2014,</a:t>
            </a:r>
            <a:r>
              <a:rPr lang="en-GB" baseline="0" noProof="0" dirty="0" smtClean="0"/>
              <a:t> 21</a:t>
            </a:r>
            <a:r>
              <a:rPr lang="en-GB" baseline="30000" noProof="0" dirty="0" smtClean="0"/>
              <a:t>st</a:t>
            </a:r>
            <a:r>
              <a:rPr lang="en-GB" baseline="0" noProof="0" dirty="0" smtClean="0"/>
              <a:t> Main </a:t>
            </a:r>
            <a:r>
              <a:rPr lang="en-GB" baseline="0" noProof="0" dirty="0" err="1" smtClean="0"/>
              <a:t>Linac</a:t>
            </a:r>
            <a:r>
              <a:rPr lang="en-GB" baseline="0" noProof="0" dirty="0" smtClean="0"/>
              <a:t> Installation Meeting</a:t>
            </a:r>
            <a:endParaRPr lang="en-GB" noProof="0" dirty="0" smtClean="0"/>
          </a:p>
          <a:p>
            <a:pPr lvl="0"/>
            <a:r>
              <a:rPr lang="en-GB" noProof="0" dirty="0" smtClean="0"/>
              <a:t>W.- D. Moeller, DESY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sz="1600" dirty="0" smtClean="0"/>
              <a:t>Main </a:t>
            </a:r>
            <a:r>
              <a:rPr lang="en-GB" sz="1600" dirty="0" err="1" smtClean="0"/>
              <a:t>Linac</a:t>
            </a:r>
            <a:r>
              <a:rPr lang="en-GB" sz="1600" dirty="0" smtClean="0"/>
              <a:t> Installation Meeting, April 22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 2014</a:t>
            </a:r>
          </a:p>
          <a:p>
            <a:endParaRPr lang="en-GB" sz="1600" dirty="0"/>
          </a:p>
          <a:p>
            <a:r>
              <a:rPr lang="en-GB" sz="1600" dirty="0" smtClean="0"/>
              <a:t>W.-D. Moeller, MHF-SL</a:t>
            </a:r>
          </a:p>
          <a:p>
            <a:r>
              <a:rPr lang="en-GB" sz="1600" dirty="0" smtClean="0"/>
              <a:t>For A. Goessel, </a:t>
            </a:r>
            <a:r>
              <a:rPr lang="en-GB" sz="1600" dirty="0"/>
              <a:t>M. </a:t>
            </a:r>
            <a:r>
              <a:rPr lang="en-GB" sz="1600" dirty="0" err="1" smtClean="0"/>
              <a:t>Mommertz</a:t>
            </a:r>
            <a:r>
              <a:rPr lang="en-GB" sz="1600" dirty="0" smtClean="0"/>
              <a:t>, C. Mueller, D. </a:t>
            </a:r>
            <a:r>
              <a:rPr lang="en-GB" sz="1600" dirty="0" err="1" smtClean="0"/>
              <a:t>Tischhauser</a:t>
            </a:r>
            <a:r>
              <a:rPr lang="en-GB" sz="1600" dirty="0" smtClean="0"/>
              <a:t>, T. </a:t>
            </a:r>
            <a:r>
              <a:rPr lang="en-GB" sz="1600" dirty="0" err="1" smtClean="0"/>
              <a:t>Buettner</a:t>
            </a:r>
            <a:r>
              <a:rPr lang="en-GB" sz="1600" dirty="0" smtClean="0"/>
              <a:t>, MHF-SL</a:t>
            </a:r>
          </a:p>
          <a:p>
            <a:r>
              <a:rPr lang="en-GB" sz="1600" dirty="0" smtClean="0"/>
              <a:t>T. </a:t>
            </a:r>
            <a:r>
              <a:rPr lang="en-GB" sz="1600" dirty="0" err="1" smtClean="0"/>
              <a:t>Delfs</a:t>
            </a:r>
            <a:r>
              <a:rPr lang="en-GB" sz="1600" dirty="0" smtClean="0"/>
              <a:t>, P. </a:t>
            </a:r>
            <a:r>
              <a:rPr lang="en-GB" sz="1600" dirty="0" err="1" smtClean="0"/>
              <a:t>Pototzki</a:t>
            </a:r>
            <a:r>
              <a:rPr lang="en-GB" sz="1600" dirty="0" smtClean="0"/>
              <a:t>, MCS 2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4400" dirty="0" smtClean="0"/>
              <a:t>WP05, Power Coupler Interlock XTL Installation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XTL Module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Sensors, coupler interface and cabling on </a:t>
            </a:r>
            <a:r>
              <a:rPr lang="en-US" dirty="0" err="1"/>
              <a:t>c</a:t>
            </a:r>
            <a:r>
              <a:rPr lang="en-US" dirty="0" err="1" smtClean="0"/>
              <a:t>ryo</a:t>
            </a:r>
            <a:r>
              <a:rPr lang="en-US" dirty="0" smtClean="0"/>
              <a:t>-modules are assembled prior to the module test (incl. </a:t>
            </a:r>
            <a:r>
              <a:rPr lang="en-US" dirty="0" err="1" smtClean="0"/>
              <a:t>piezo</a:t>
            </a:r>
            <a:r>
              <a:rPr lang="en-US" dirty="0" smtClean="0"/>
              <a:t>, RF, </a:t>
            </a:r>
            <a:r>
              <a:rPr lang="en-US" dirty="0" err="1" smtClean="0"/>
              <a:t>cryo</a:t>
            </a:r>
            <a:r>
              <a:rPr lang="en-US" dirty="0" smtClean="0"/>
              <a:t> sensors, coupler mover)</a:t>
            </a:r>
          </a:p>
          <a:p>
            <a:r>
              <a:rPr lang="en-US" dirty="0" smtClean="0"/>
              <a:t>Module test in AMTF includes (besides of cavities, tuner…)</a:t>
            </a:r>
          </a:p>
          <a:p>
            <a:pPr lvl="1"/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Coupler interfaces</a:t>
            </a:r>
          </a:p>
          <a:p>
            <a:pPr lvl="1"/>
            <a:r>
              <a:rPr lang="en-US" dirty="0" smtClean="0"/>
              <a:t>Cabling and connections</a:t>
            </a:r>
          </a:p>
          <a:p>
            <a:pPr lvl="1"/>
            <a:r>
              <a:rPr lang="en-US" dirty="0" smtClean="0"/>
              <a:t>Cable calibration</a:t>
            </a:r>
          </a:p>
          <a:p>
            <a:pPr lvl="1"/>
            <a:r>
              <a:rPr lang="en-US" dirty="0" smtClean="0"/>
              <a:t>Coupler mover</a:t>
            </a:r>
          </a:p>
          <a:p>
            <a:r>
              <a:rPr lang="en-US" dirty="0" smtClean="0"/>
              <a:t>Module installation in XTL as a fully tested unit (WG distribution is tested and assembled separately)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XTL </a:t>
            </a:r>
            <a:r>
              <a:rPr lang="en-US" dirty="0" smtClean="0"/>
              <a:t>Rack Components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8176479" cy="4932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 RF station: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Rack installation </a:t>
            </a:r>
            <a:r>
              <a:rPr lang="en-US" dirty="0"/>
              <a:t>t</a:t>
            </a:r>
            <a:r>
              <a:rPr lang="en-US" dirty="0" smtClean="0"/>
              <a:t>est is in progress at MHF-SL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Final installation of the rack for the first RF unit in XTL asap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efinition of all cables at first rack installation in XTL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Series fabrication of tunnel cable for all RF units (MDI)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to install TIL in the racks for next RF stations will be decided after </a:t>
            </a:r>
            <a:r>
              <a:rPr lang="en-US" smtClean="0"/>
              <a:t>first experience:</a:t>
            </a:r>
            <a:endParaRPr lang="en-US" dirty="0" smtClean="0"/>
          </a:p>
          <a:p>
            <a:r>
              <a:rPr lang="en-US" dirty="0" smtClean="0"/>
              <a:t>Pre-installation of racks in XTIN or </a:t>
            </a:r>
          </a:p>
          <a:p>
            <a:r>
              <a:rPr lang="en-US" dirty="0" smtClean="0"/>
              <a:t>Locally in XTL</a:t>
            </a:r>
          </a:p>
        </p:txBody>
      </p:sp>
    </p:spTree>
    <p:extLst>
      <p:ext uri="{BB962C8B-B14F-4D97-AF65-F5344CB8AC3E}">
        <p14:creationId xmlns:p14="http://schemas.microsoft.com/office/powerpoint/2010/main" val="3115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WP05 Technical Interlock Installation Manpower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071" y="1153551"/>
            <a:ext cx="6492167" cy="5247249"/>
          </a:xfrm>
        </p:spPr>
        <p:txBody>
          <a:bodyPr/>
          <a:lstStyle/>
          <a:p>
            <a:r>
              <a:rPr lang="en-US" sz="1800" dirty="0" smtClean="0"/>
              <a:t>Electronic development and testing</a:t>
            </a:r>
          </a:p>
          <a:p>
            <a:pPr lvl="1"/>
            <a:r>
              <a:rPr lang="en-US" sz="1800" dirty="0" smtClean="0"/>
              <a:t>A. Goessel</a:t>
            </a:r>
          </a:p>
          <a:p>
            <a:pPr lvl="2"/>
            <a:r>
              <a:rPr lang="en-US" sz="1800" dirty="0" smtClean="0"/>
              <a:t>M. </a:t>
            </a:r>
            <a:r>
              <a:rPr lang="en-US" sz="1800" dirty="0" err="1" smtClean="0"/>
              <a:t>Mommertz</a:t>
            </a:r>
            <a:r>
              <a:rPr lang="en-US" sz="1800" dirty="0" smtClean="0"/>
              <a:t> </a:t>
            </a:r>
          </a:p>
          <a:p>
            <a:pPr lvl="2"/>
            <a:r>
              <a:rPr lang="en-US" sz="1800" dirty="0" smtClean="0"/>
              <a:t>D. </a:t>
            </a:r>
            <a:r>
              <a:rPr lang="en-US" sz="1800" dirty="0" err="1" smtClean="0"/>
              <a:t>Tischhauser</a:t>
            </a:r>
            <a:endParaRPr lang="en-US" sz="1800" dirty="0" smtClean="0"/>
          </a:p>
          <a:p>
            <a:pPr lvl="2"/>
            <a:endParaRPr lang="en-US" sz="1800" dirty="0" smtClean="0"/>
          </a:p>
          <a:p>
            <a:r>
              <a:rPr lang="en-US" sz="1800" dirty="0" smtClean="0"/>
              <a:t>Electronic-lab installation and testing</a:t>
            </a:r>
          </a:p>
          <a:p>
            <a:pPr lvl="1"/>
            <a:r>
              <a:rPr lang="en-US" sz="1800" dirty="0" smtClean="0"/>
              <a:t>C. Mueller</a:t>
            </a:r>
          </a:p>
          <a:p>
            <a:pPr lvl="2"/>
            <a:r>
              <a:rPr lang="en-US" sz="1800" dirty="0" smtClean="0"/>
              <a:t>N. </a:t>
            </a:r>
            <a:r>
              <a:rPr lang="en-US" sz="1800" dirty="0" err="1" smtClean="0"/>
              <a:t>Engling</a:t>
            </a:r>
            <a:endParaRPr lang="en-US" sz="1800" dirty="0" smtClean="0"/>
          </a:p>
          <a:p>
            <a:pPr lvl="2"/>
            <a:r>
              <a:rPr lang="en-US" sz="1800" dirty="0" smtClean="0"/>
              <a:t>D. Mueller</a:t>
            </a:r>
          </a:p>
          <a:p>
            <a:pPr lvl="2"/>
            <a:r>
              <a:rPr lang="en-US" sz="1800" dirty="0" smtClean="0"/>
              <a:t>S. </a:t>
            </a:r>
            <a:r>
              <a:rPr lang="en-US" sz="1800" dirty="0" err="1" smtClean="0"/>
              <a:t>Oehler</a:t>
            </a:r>
            <a:endParaRPr lang="en-US" sz="1800" dirty="0" smtClean="0"/>
          </a:p>
          <a:p>
            <a:pPr lvl="2"/>
            <a:r>
              <a:rPr lang="en-US" sz="1800" dirty="0" smtClean="0"/>
              <a:t>E. </a:t>
            </a:r>
            <a:r>
              <a:rPr lang="en-US" sz="1800" dirty="0" smtClean="0"/>
              <a:t>Schumann</a:t>
            </a:r>
          </a:p>
          <a:p>
            <a:pPr lvl="2"/>
            <a:r>
              <a:rPr lang="en-US" sz="1800" dirty="0"/>
              <a:t>N. </a:t>
            </a:r>
            <a:r>
              <a:rPr lang="en-US" sz="1800" dirty="0" err="1" smtClean="0"/>
              <a:t>Deglau</a:t>
            </a:r>
            <a:endParaRPr lang="en-US" sz="1800" dirty="0" smtClean="0"/>
          </a:p>
          <a:p>
            <a:pPr lvl="2"/>
            <a:endParaRPr lang="en-US" sz="1800" dirty="0" smtClean="0"/>
          </a:p>
          <a:p>
            <a:r>
              <a:rPr lang="en-US" sz="1800" dirty="0" smtClean="0"/>
              <a:t>RF- development</a:t>
            </a:r>
          </a:p>
          <a:p>
            <a:pPr lvl="1"/>
            <a:r>
              <a:rPr lang="en-US" sz="1800" dirty="0" smtClean="0"/>
              <a:t>T. </a:t>
            </a:r>
            <a:r>
              <a:rPr lang="en-US" sz="1800" dirty="0" err="1" smtClean="0"/>
              <a:t>Buettner</a:t>
            </a:r>
            <a:endParaRPr lang="en-US" sz="1800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56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WP05, 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2785402"/>
            <a:ext cx="7972425" cy="349474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WP05 Components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104314"/>
            <a:ext cx="8561387" cy="5330353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RF Power Coupler (CPL)</a:t>
            </a:r>
          </a:p>
          <a:p>
            <a:r>
              <a:rPr lang="en-GB" sz="1800" dirty="0" smtClean="0"/>
              <a:t>IKC from LAL, </a:t>
            </a:r>
            <a:r>
              <a:rPr lang="en-GB" sz="1800" dirty="0" err="1" smtClean="0"/>
              <a:t>Orsay</a:t>
            </a:r>
            <a:r>
              <a:rPr lang="en-GB" sz="1800" dirty="0" smtClean="0"/>
              <a:t>, are delivered together with the </a:t>
            </a:r>
            <a:r>
              <a:rPr lang="en-GB" sz="1800" dirty="0" err="1" smtClean="0"/>
              <a:t>Cryo</a:t>
            </a:r>
            <a:r>
              <a:rPr lang="en-GB" sz="1800" dirty="0" smtClean="0"/>
              <a:t>-Modules</a:t>
            </a:r>
          </a:p>
          <a:p>
            <a:endParaRPr lang="en-GB" sz="1800" dirty="0" smtClean="0"/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0000"/>
                </a:solidFill>
              </a:rPr>
              <a:t>Technical Interlock (TIL) for the RF Power Coupler</a:t>
            </a:r>
            <a:endParaRPr lang="en-GB" sz="1800" dirty="0" smtClean="0"/>
          </a:p>
          <a:p>
            <a:r>
              <a:rPr lang="en-GB" sz="1800" dirty="0" smtClean="0"/>
              <a:t>Contribution from MHF-SL</a:t>
            </a:r>
          </a:p>
          <a:p>
            <a:pPr lvl="1"/>
            <a:r>
              <a:rPr lang="en-GB" sz="1800" dirty="0" smtClean="0"/>
              <a:t>For 808 x 1.3GHz Power coupler</a:t>
            </a:r>
          </a:p>
          <a:p>
            <a:pPr lvl="1"/>
            <a:r>
              <a:rPr lang="en-GB" sz="1800" dirty="0" smtClean="0"/>
              <a:t>For 8 x 3.9GHz Power coupler</a:t>
            </a:r>
          </a:p>
          <a:p>
            <a:pPr lvl="1"/>
            <a:r>
              <a:rPr lang="en-GB" sz="1800" dirty="0" smtClean="0"/>
              <a:t>For one Gun RF Power Coupler</a:t>
            </a:r>
          </a:p>
          <a:p>
            <a:endParaRPr lang="en-GB" sz="1800" dirty="0" smtClean="0"/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0000"/>
                </a:solidFill>
              </a:rPr>
              <a:t>RF Power Coupler Mover (</a:t>
            </a:r>
            <a:r>
              <a:rPr lang="en-GB" sz="1800" b="1" dirty="0" err="1" smtClean="0">
                <a:solidFill>
                  <a:srgbClr val="000000"/>
                </a:solidFill>
              </a:rPr>
              <a:t>Qload</a:t>
            </a:r>
            <a:r>
              <a:rPr lang="en-GB" sz="1800" b="1" dirty="0" smtClean="0">
                <a:solidFill>
                  <a:srgbClr val="000000"/>
                </a:solidFill>
              </a:rPr>
              <a:t> tuning) </a:t>
            </a:r>
            <a:endParaRPr lang="en-GB" sz="1800" dirty="0" smtClean="0"/>
          </a:p>
          <a:p>
            <a:r>
              <a:rPr lang="en-GB" sz="1800" dirty="0"/>
              <a:t>Contribution from </a:t>
            </a:r>
            <a:r>
              <a:rPr lang="en-GB" sz="1800" dirty="0" smtClean="0"/>
              <a:t>MCS 2</a:t>
            </a:r>
          </a:p>
          <a:p>
            <a:pPr lvl="1"/>
            <a:r>
              <a:rPr lang="en-GB" sz="1800" dirty="0" smtClean="0"/>
              <a:t>For 808 </a:t>
            </a:r>
            <a:r>
              <a:rPr lang="en-GB" sz="1800" dirty="0"/>
              <a:t>x 1.3GHz Power </a:t>
            </a:r>
            <a:r>
              <a:rPr lang="en-GB" sz="1800" dirty="0" smtClean="0"/>
              <a:t>coupler</a:t>
            </a:r>
          </a:p>
          <a:p>
            <a:pPr lvl="1"/>
            <a:endParaRPr lang="en-GB" sz="1800" dirty="0" smtClean="0"/>
          </a:p>
          <a:p>
            <a:pPr marL="0" lvl="0" indent="0">
              <a:buClr>
                <a:srgbClr val="FD930A"/>
              </a:buClr>
              <a:buNone/>
            </a:pPr>
            <a:r>
              <a:rPr lang="en-GB" sz="1800" b="1" dirty="0">
                <a:solidFill>
                  <a:srgbClr val="000000"/>
                </a:solidFill>
              </a:rPr>
              <a:t>RF Power </a:t>
            </a:r>
            <a:r>
              <a:rPr lang="en-GB" sz="1800" b="1" dirty="0" smtClean="0">
                <a:solidFill>
                  <a:srgbClr val="000000"/>
                </a:solidFill>
              </a:rPr>
              <a:t>Coupler Bias</a:t>
            </a:r>
          </a:p>
          <a:p>
            <a:pPr>
              <a:buClr>
                <a:srgbClr val="FD930A"/>
              </a:buClr>
            </a:pPr>
            <a:r>
              <a:rPr lang="en-GB" sz="1800" dirty="0" smtClean="0">
                <a:solidFill>
                  <a:srgbClr val="000000"/>
                </a:solidFill>
              </a:rPr>
              <a:t>optional in case of MP</a:t>
            </a:r>
            <a:r>
              <a:rPr lang="en-GB" sz="1800" b="1" dirty="0" smtClean="0">
                <a:solidFill>
                  <a:srgbClr val="000000"/>
                </a:solidFill>
              </a:rPr>
              <a:t>, </a:t>
            </a:r>
            <a:r>
              <a:rPr lang="en-GB" sz="1800" dirty="0" smtClean="0">
                <a:solidFill>
                  <a:srgbClr val="000000"/>
                </a:solidFill>
              </a:rPr>
              <a:t>no development and fabrication so far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46517"/>
            <a:ext cx="8612578" cy="5282418"/>
          </a:xfrm>
        </p:spPr>
        <p:txBody>
          <a:bodyPr/>
          <a:lstStyle/>
          <a:p>
            <a:r>
              <a:rPr lang="en-US" sz="1700" dirty="0"/>
              <a:t>1 </a:t>
            </a:r>
            <a:r>
              <a:rPr lang="en-US" sz="1700" dirty="0" err="1"/>
              <a:t>Vac</a:t>
            </a:r>
            <a:r>
              <a:rPr lang="en-US" sz="1700" dirty="0"/>
              <a:t>/</a:t>
            </a:r>
            <a:r>
              <a:rPr lang="en-US" sz="1700" dirty="0" err="1"/>
              <a:t>Cryo</a:t>
            </a:r>
            <a:r>
              <a:rPr lang="en-US" sz="1700" dirty="0"/>
              <a:t> section = 3 RF groups</a:t>
            </a:r>
          </a:p>
          <a:p>
            <a:r>
              <a:rPr lang="en-US" sz="1700" dirty="0"/>
              <a:t>1 RF group = 4 modules</a:t>
            </a:r>
          </a:p>
          <a:p>
            <a:r>
              <a:rPr lang="en-US" sz="1700" dirty="0"/>
              <a:t>1 </a:t>
            </a:r>
            <a:r>
              <a:rPr lang="en-US" sz="1700" dirty="0" smtClean="0"/>
              <a:t>module </a:t>
            </a:r>
            <a:r>
              <a:rPr lang="en-US" sz="1700" dirty="0"/>
              <a:t>= 8 cavities and </a:t>
            </a:r>
            <a:r>
              <a:rPr lang="en-US" sz="1700" dirty="0" smtClean="0"/>
              <a:t>couplers</a:t>
            </a:r>
          </a:p>
          <a:p>
            <a:pPr marL="300037" lvl="1" indent="0">
              <a:buNone/>
            </a:pPr>
            <a:endParaRPr lang="en-US" sz="1700" dirty="0" smtClean="0"/>
          </a:p>
          <a:p>
            <a:pPr marL="39687" indent="0">
              <a:buNone/>
            </a:pPr>
            <a:r>
              <a:rPr lang="en-US" sz="1700" dirty="0" smtClean="0"/>
              <a:t>IL </a:t>
            </a:r>
            <a:r>
              <a:rPr lang="en-US" sz="1700" dirty="0"/>
              <a:t>signals for one cavity and coupler:</a:t>
            </a:r>
          </a:p>
          <a:p>
            <a:pPr lvl="2"/>
            <a:r>
              <a:rPr lang="en-US" sz="1700" dirty="0" smtClean="0"/>
              <a:t>LUWG </a:t>
            </a:r>
            <a:r>
              <a:rPr lang="en-US" sz="1700" dirty="0"/>
              <a:t>Spark detector</a:t>
            </a:r>
          </a:p>
          <a:p>
            <a:pPr lvl="2"/>
            <a:r>
              <a:rPr lang="en-US" sz="1700" dirty="0" smtClean="0"/>
              <a:t>3 x </a:t>
            </a:r>
            <a:r>
              <a:rPr lang="en-US" sz="1700" dirty="0"/>
              <a:t>e-</a:t>
            </a:r>
          </a:p>
          <a:p>
            <a:pPr lvl="2"/>
            <a:r>
              <a:rPr lang="en-US" sz="1700" dirty="0" smtClean="0"/>
              <a:t>T300K </a:t>
            </a:r>
            <a:r>
              <a:rPr lang="en-US" sz="1700" dirty="0"/>
              <a:t>(PT1000)</a:t>
            </a:r>
          </a:p>
          <a:p>
            <a:pPr lvl="2"/>
            <a:r>
              <a:rPr lang="en-US" sz="1700" dirty="0" smtClean="0"/>
              <a:t>2 x T70K </a:t>
            </a:r>
            <a:r>
              <a:rPr lang="en-US" sz="1700" dirty="0"/>
              <a:t>(PT1000</a:t>
            </a:r>
            <a:r>
              <a:rPr lang="en-US" sz="1700" dirty="0" smtClean="0"/>
              <a:t>)</a:t>
            </a:r>
          </a:p>
          <a:p>
            <a:pPr lvl="2"/>
            <a:endParaRPr lang="en-US" sz="1700" dirty="0" smtClean="0"/>
          </a:p>
          <a:p>
            <a:pPr marL="0" indent="0">
              <a:buNone/>
            </a:pPr>
            <a:r>
              <a:rPr lang="en-US" sz="1700" dirty="0"/>
              <a:t>Additional we have the following signals in one RF group, to </a:t>
            </a:r>
            <a:r>
              <a:rPr lang="en-US" sz="1700" dirty="0" smtClean="0"/>
              <a:t>generate the </a:t>
            </a:r>
            <a:r>
              <a:rPr lang="en-US" sz="1700" dirty="0"/>
              <a:t>alarm signal for the LLRF and the klystron:</a:t>
            </a:r>
          </a:p>
          <a:p>
            <a:pPr lvl="2"/>
            <a:r>
              <a:rPr lang="en-US" sz="1700" dirty="0" err="1" smtClean="0"/>
              <a:t>Cryo</a:t>
            </a:r>
            <a:r>
              <a:rPr lang="en-US" sz="1700" dirty="0" smtClean="0"/>
              <a:t> </a:t>
            </a:r>
            <a:r>
              <a:rPr lang="en-US" sz="1700" dirty="0"/>
              <a:t>section OK </a:t>
            </a:r>
            <a:r>
              <a:rPr lang="en-US" sz="1700" dirty="0" smtClean="0"/>
              <a:t>(end </a:t>
            </a:r>
            <a:r>
              <a:rPr lang="en-US" sz="1700" dirty="0"/>
              <a:t>of a section, </a:t>
            </a:r>
            <a:r>
              <a:rPr lang="en-US" sz="1700" dirty="0" smtClean="0"/>
              <a:t>He-pressure &amp; -level)</a:t>
            </a:r>
            <a:endParaRPr lang="en-US" sz="1700" dirty="0"/>
          </a:p>
          <a:p>
            <a:pPr lvl="2"/>
            <a:r>
              <a:rPr lang="en-US" sz="1700" dirty="0" smtClean="0"/>
              <a:t>4 x </a:t>
            </a:r>
            <a:r>
              <a:rPr lang="en-US" sz="1700" dirty="0"/>
              <a:t>Coupler vacuum (ion getter pump (IGP) on each module)</a:t>
            </a:r>
          </a:p>
          <a:p>
            <a:pPr lvl="2"/>
            <a:r>
              <a:rPr lang="en-US" sz="1700" dirty="0" smtClean="0"/>
              <a:t>2 x </a:t>
            </a:r>
            <a:r>
              <a:rPr lang="en-US" sz="1700" dirty="0"/>
              <a:t>Cavity vacuum (ion getter pump on each end of a section</a:t>
            </a:r>
            <a:r>
              <a:rPr lang="en-US" sz="1700" dirty="0" smtClean="0"/>
              <a:t>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609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WDM\1X-FEL\WP5_Coupler\INTERLOCK\Bilder\Modul_XM1-kle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02" y="1084785"/>
            <a:ext cx="7843548" cy="2854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1WDM\1X-FEL\WP5_Coupler\INTERLOCK\Bilder\coupler-klei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46" y="3728377"/>
            <a:ext cx="3116546" cy="2200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Cryo</a:t>
            </a:r>
            <a:r>
              <a:rPr lang="en-US" dirty="0"/>
              <a:t>-</a:t>
            </a:r>
            <a:r>
              <a:rPr lang="en-US" dirty="0" smtClean="0"/>
              <a:t>Module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99" y="3480551"/>
            <a:ext cx="3667409" cy="2907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" y="4116795"/>
            <a:ext cx="2155177" cy="2279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3003" y="4073289"/>
            <a:ext cx="8130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panel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869672" y="5060679"/>
            <a:ext cx="2137124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Coupler interface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 bwMode="auto">
          <a:xfrm flipV="1">
            <a:off x="1938234" y="3108960"/>
            <a:ext cx="446240" cy="1083212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8" idx="0"/>
          </p:cNvCxnSpPr>
          <p:nvPr/>
        </p:nvCxnSpPr>
        <p:spPr bwMode="auto">
          <a:xfrm flipH="1" flipV="1">
            <a:off x="3186457" y="3172265"/>
            <a:ext cx="1128184" cy="367708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801519" y="3539973"/>
            <a:ext cx="1026243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coupler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2013" y="6065366"/>
            <a:ext cx="1508746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100" dirty="0">
                <a:solidFill>
                  <a:schemeClr val="accent3"/>
                </a:solidFill>
              </a:rPr>
              <a:t>m</a:t>
            </a:r>
            <a:r>
              <a:rPr lang="en-US" sz="1100" dirty="0" smtClean="0">
                <a:solidFill>
                  <a:schemeClr val="accent3"/>
                </a:solidFill>
              </a:rPr>
              <a:t>odule </a:t>
            </a:r>
            <a:r>
              <a:rPr lang="en-US" sz="1100" dirty="0" err="1" smtClean="0">
                <a:solidFill>
                  <a:schemeClr val="accent3"/>
                </a:solidFill>
              </a:rPr>
              <a:t>feedthroughs</a:t>
            </a:r>
            <a:endParaRPr lang="en-US" sz="1100" dirty="0" smtClean="0">
              <a:solidFill>
                <a:schemeClr val="accent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8661" y="6058333"/>
            <a:ext cx="543739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100" dirty="0" smtClean="0">
                <a:solidFill>
                  <a:schemeClr val="accent3"/>
                </a:solidFill>
              </a:rPr>
              <a:t>motor</a:t>
            </a:r>
          </a:p>
        </p:txBody>
      </p:sp>
      <p:cxnSp>
        <p:nvCxnSpPr>
          <p:cNvPr id="21" name="Straight Arrow Connector 20"/>
          <p:cNvCxnSpPr>
            <a:stCxn id="12" idx="0"/>
          </p:cNvCxnSpPr>
          <p:nvPr/>
        </p:nvCxnSpPr>
        <p:spPr bwMode="auto">
          <a:xfrm flipH="1" flipV="1">
            <a:off x="3573194" y="5479366"/>
            <a:ext cx="93192" cy="586000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0" idx="0"/>
          </p:cNvCxnSpPr>
          <p:nvPr/>
        </p:nvCxnSpPr>
        <p:spPr bwMode="auto">
          <a:xfrm flipH="1" flipV="1">
            <a:off x="4980530" y="5256450"/>
            <a:ext cx="1" cy="801883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5" idx="0"/>
          </p:cNvCxnSpPr>
          <p:nvPr/>
        </p:nvCxnSpPr>
        <p:spPr bwMode="auto">
          <a:xfrm flipH="1" flipV="1">
            <a:off x="4314641" y="2996418"/>
            <a:ext cx="2534884" cy="1076871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6" idx="2"/>
          </p:cNvCxnSpPr>
          <p:nvPr/>
        </p:nvCxnSpPr>
        <p:spPr bwMode="auto">
          <a:xfrm flipV="1">
            <a:off x="2138289" y="4754880"/>
            <a:ext cx="541606" cy="505854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6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</a:t>
            </a:r>
            <a:r>
              <a:rPr lang="en-US" dirty="0" smtClean="0"/>
              <a:t>Interlock, Diagram</a:t>
            </a:r>
            <a:endParaRPr lang="en-US" dirty="0"/>
          </a:p>
        </p:txBody>
      </p:sp>
      <p:pic>
        <p:nvPicPr>
          <p:cNvPr id="1027" name="Picture 3" descr="D:\1WDM\1X-FEL\WP5_Coupler\INTERLOCK\Bilder\xfel_til_principle_2014.04.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11" y="1105342"/>
            <a:ext cx="6701171" cy="53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4806" y="2184009"/>
            <a:ext cx="1170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FPGA board</a:t>
            </a:r>
          </a:p>
        </p:txBody>
      </p:sp>
    </p:spTree>
    <p:extLst>
      <p:ext uri="{BB962C8B-B14F-4D97-AF65-F5344CB8AC3E}">
        <p14:creationId xmlns:p14="http://schemas.microsoft.com/office/powerpoint/2010/main" val="3283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2" y="3633936"/>
            <a:ext cx="508147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 Rear Transition Module (MTCA.4 RTM TIL)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oupler version</a:t>
            </a:r>
          </a:p>
          <a:p>
            <a:pPr lvl="1"/>
            <a:r>
              <a:rPr lang="en-US" dirty="0" smtClean="0"/>
              <a:t>For 4 couplers</a:t>
            </a:r>
          </a:p>
          <a:p>
            <a:pPr lvl="2"/>
            <a:r>
              <a:rPr lang="en-US" dirty="0" smtClean="0"/>
              <a:t>per coupler: 3 x e-, 2x Temperature, 1x spark, test functions</a:t>
            </a:r>
            <a:endParaRPr lang="en-US" dirty="0"/>
          </a:p>
          <a:p>
            <a:r>
              <a:rPr lang="en-US" dirty="0" smtClean="0"/>
              <a:t> vacuum/ He version</a:t>
            </a:r>
          </a:p>
          <a:p>
            <a:pPr lvl="2"/>
            <a:r>
              <a:rPr lang="en-US" dirty="0" smtClean="0"/>
              <a:t>16 channel analog in (U/I 14bit)</a:t>
            </a:r>
          </a:p>
          <a:p>
            <a:pPr lvl="2"/>
            <a:r>
              <a:rPr lang="en-US" dirty="0" smtClean="0"/>
              <a:t>8 channel temperature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10 layer, 2832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3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Interlock Rack Installation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00" y="1111348"/>
            <a:ext cx="2323061" cy="323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1" y="1863969"/>
            <a:ext cx="2360870" cy="366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08" y="1929031"/>
            <a:ext cx="595687" cy="201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08" y="4477193"/>
            <a:ext cx="935828" cy="172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1561509" y="1929031"/>
            <a:ext cx="1126899" cy="1440181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561509" y="3882683"/>
            <a:ext cx="1125416" cy="52974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561509" y="3935657"/>
            <a:ext cx="1126899" cy="523801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1561509" y="4459458"/>
            <a:ext cx="1125416" cy="1741317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 rot="16200000">
            <a:off x="2581419" y="3166989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Rack interfaces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1" y="272699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4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Tunnel Cable Diagram of one RF </a:t>
            </a:r>
            <a:r>
              <a:rPr lang="en-US" dirty="0"/>
              <a:t>S</a:t>
            </a:r>
            <a:r>
              <a:rPr lang="en-US" dirty="0" smtClean="0"/>
              <a:t>tation</a:t>
            </a:r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583470" y="3035108"/>
            <a:ext cx="1913724" cy="2110154"/>
            <a:chOff x="1575581" y="2778368"/>
            <a:chExt cx="1913724" cy="2110154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575581" y="2778368"/>
              <a:ext cx="1913207" cy="21101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endParaRPr lang="en-US" sz="2000" dirty="0" smtClean="0">
                <a:solidFill>
                  <a:schemeClr val="accent3"/>
                </a:solidFill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Rack1, master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160541" y="3214467"/>
              <a:ext cx="328247" cy="7596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Rack IF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61058" y="4079630"/>
              <a:ext cx="328247" cy="7596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dirty="0" smtClean="0">
                  <a:solidFill>
                    <a:schemeClr val="accent3"/>
                  </a:solidFill>
                </a:rPr>
                <a:t>alarm IF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</a:endParaRPr>
            </a:p>
          </p:txBody>
        </p:sp>
      </p:grpSp>
      <p:sp>
        <p:nvSpPr>
          <p:cNvPr id="53" name="Rectangle 52"/>
          <p:cNvSpPr/>
          <p:nvPr/>
        </p:nvSpPr>
        <p:spPr bwMode="auto">
          <a:xfrm>
            <a:off x="785438" y="1484378"/>
            <a:ext cx="7026812" cy="682283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Module2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21669" y="1725874"/>
            <a:ext cx="7026812" cy="682283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Module1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014038" y="2063321"/>
            <a:ext cx="211016" cy="206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22112" y="2063321"/>
            <a:ext cx="211016" cy="206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02050" y="2063321"/>
            <a:ext cx="211016" cy="206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159361" y="2063321"/>
            <a:ext cx="211016" cy="206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035075" y="2063321"/>
            <a:ext cx="211016" cy="206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35761" y="2063321"/>
            <a:ext cx="211016" cy="206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11828" y="2063321"/>
            <a:ext cx="211016" cy="206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610634" y="2063321"/>
            <a:ext cx="211016" cy="206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25054" y="2063321"/>
            <a:ext cx="105507" cy="206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933128" y="2059804"/>
            <a:ext cx="105507" cy="206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624790" y="2063321"/>
            <a:ext cx="105507" cy="206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370376" y="2063321"/>
            <a:ext cx="105507" cy="206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46091" y="2063321"/>
            <a:ext cx="105507" cy="206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049121" y="2063321"/>
            <a:ext cx="105507" cy="206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836911" y="2063321"/>
            <a:ext cx="105507" cy="206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823994" y="2063321"/>
            <a:ext cx="105507" cy="206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31" name="Straight Connector 30"/>
          <p:cNvCxnSpPr>
            <a:stCxn id="22" idx="2"/>
            <a:endCxn id="6" idx="0"/>
          </p:cNvCxnSpPr>
          <p:nvPr/>
        </p:nvCxnSpPr>
        <p:spPr bwMode="auto">
          <a:xfrm>
            <a:off x="1277808" y="2270001"/>
            <a:ext cx="855783" cy="99175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3" idx="2"/>
            <a:endCxn id="6" idx="0"/>
          </p:cNvCxnSpPr>
          <p:nvPr/>
        </p:nvCxnSpPr>
        <p:spPr bwMode="auto">
          <a:xfrm>
            <a:off x="1985882" y="2266484"/>
            <a:ext cx="147709" cy="102692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25" idx="2"/>
            <a:endCxn id="6" idx="0"/>
          </p:cNvCxnSpPr>
          <p:nvPr/>
        </p:nvCxnSpPr>
        <p:spPr bwMode="auto">
          <a:xfrm flipH="1">
            <a:off x="2133591" y="2270001"/>
            <a:ext cx="1289539" cy="99175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24" idx="2"/>
            <a:endCxn id="6" idx="0"/>
          </p:cNvCxnSpPr>
          <p:nvPr/>
        </p:nvCxnSpPr>
        <p:spPr bwMode="auto">
          <a:xfrm flipH="1">
            <a:off x="2133591" y="2270001"/>
            <a:ext cx="543953" cy="99175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Elbow Connector 51"/>
          <p:cNvCxnSpPr>
            <a:stCxn id="19" idx="3"/>
          </p:cNvCxnSpPr>
          <p:nvPr/>
        </p:nvCxnSpPr>
        <p:spPr bwMode="auto">
          <a:xfrm>
            <a:off x="2497194" y="4716198"/>
            <a:ext cx="1414233" cy="763175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>
            <a:off x="2816901" y="5479373"/>
            <a:ext cx="1167064" cy="379825"/>
          </a:xfrm>
          <a:prstGeom prst="rect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400" dirty="0" smtClean="0">
                <a:solidFill>
                  <a:schemeClr val="accent3"/>
                </a:solidFill>
              </a:rPr>
              <a:t>Klystron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218846" y="3123585"/>
            <a:ext cx="492443" cy="143084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vert="vert270"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Module 3, 4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5101874" y="2369176"/>
            <a:ext cx="747934" cy="269984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Panel </a:t>
            </a:r>
            <a:r>
              <a:rPr lang="en-US" sz="1200" dirty="0">
                <a:solidFill>
                  <a:schemeClr val="accent3"/>
                </a:solidFill>
              </a:rPr>
              <a:t>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79" name="Straight Connector 78"/>
          <p:cNvCxnSpPr>
            <a:stCxn id="26" idx="2"/>
            <a:endCxn id="75" idx="0"/>
          </p:cNvCxnSpPr>
          <p:nvPr/>
        </p:nvCxnSpPr>
        <p:spPr bwMode="auto">
          <a:xfrm>
            <a:off x="4298845" y="2270001"/>
            <a:ext cx="1176996" cy="99175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27" idx="2"/>
            <a:endCxn id="75" idx="0"/>
          </p:cNvCxnSpPr>
          <p:nvPr/>
        </p:nvCxnSpPr>
        <p:spPr bwMode="auto">
          <a:xfrm>
            <a:off x="5101875" y="2270001"/>
            <a:ext cx="373966" cy="99175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28" idx="2"/>
            <a:endCxn id="75" idx="0"/>
          </p:cNvCxnSpPr>
          <p:nvPr/>
        </p:nvCxnSpPr>
        <p:spPr bwMode="auto">
          <a:xfrm flipH="1">
            <a:off x="5475841" y="2270001"/>
            <a:ext cx="413824" cy="99175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29" idx="2"/>
            <a:endCxn id="75" idx="0"/>
          </p:cNvCxnSpPr>
          <p:nvPr/>
        </p:nvCxnSpPr>
        <p:spPr bwMode="auto">
          <a:xfrm flipH="1">
            <a:off x="5475841" y="2270001"/>
            <a:ext cx="1400907" cy="99175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108" name="Group 107"/>
          <p:cNvGrpSpPr/>
          <p:nvPr/>
        </p:nvGrpSpPr>
        <p:grpSpPr>
          <a:xfrm>
            <a:off x="5916411" y="3049116"/>
            <a:ext cx="1913724" cy="2110154"/>
            <a:chOff x="1575581" y="2778368"/>
            <a:chExt cx="1913724" cy="2110154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1575581" y="2778368"/>
              <a:ext cx="1913207" cy="21101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endParaRPr lang="en-US" sz="2000" dirty="0">
                <a:solidFill>
                  <a:schemeClr val="accent3"/>
                </a:solidFill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Rack2, slave</a:t>
              </a: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3160541" y="3214467"/>
              <a:ext cx="328247" cy="7596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rPr>
                <a:t>Rack IF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161058" y="4079630"/>
              <a:ext cx="328247" cy="7596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dirty="0" smtClean="0">
                  <a:solidFill>
                    <a:schemeClr val="accent3"/>
                  </a:solidFill>
                </a:rPr>
                <a:t>alarm IF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4477982" y="3648526"/>
            <a:ext cx="1167064" cy="618978"/>
          </a:xfrm>
          <a:prstGeom prst="rect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400" dirty="0" smtClean="0">
                <a:solidFill>
                  <a:schemeClr val="accent3"/>
                </a:solidFill>
              </a:rPr>
              <a:t>Vacuum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400" dirty="0" err="1" smtClean="0">
                <a:solidFill>
                  <a:schemeClr val="accent3"/>
                </a:solidFill>
              </a:rPr>
              <a:t>Cryo</a:t>
            </a:r>
            <a:r>
              <a:rPr lang="en-US" sz="1400" dirty="0" smtClean="0">
                <a:solidFill>
                  <a:schemeClr val="accent3"/>
                </a:solidFill>
              </a:rPr>
              <a:t> OK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</p:txBody>
      </p:sp>
      <p:cxnSp>
        <p:nvCxnSpPr>
          <p:cNvPr id="131" name="Straight Connector 130"/>
          <p:cNvCxnSpPr>
            <a:stCxn id="6" idx="3"/>
          </p:cNvCxnSpPr>
          <p:nvPr/>
        </p:nvCxnSpPr>
        <p:spPr bwMode="auto">
          <a:xfrm>
            <a:off x="2507558" y="2504168"/>
            <a:ext cx="1064887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3572445" y="2504168"/>
            <a:ext cx="0" cy="1083099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2507558" y="3587267"/>
            <a:ext cx="1064887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 flipV="1">
            <a:off x="2497194" y="3774834"/>
            <a:ext cx="1358603" cy="1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75" idx="1"/>
          </p:cNvCxnSpPr>
          <p:nvPr/>
        </p:nvCxnSpPr>
        <p:spPr bwMode="auto">
          <a:xfrm flipH="1">
            <a:off x="3855280" y="2504168"/>
            <a:ext cx="1246594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/>
          <p:nvPr/>
        </p:nvCxnSpPr>
        <p:spPr bwMode="auto">
          <a:xfrm flipH="1">
            <a:off x="3855280" y="2504168"/>
            <a:ext cx="517" cy="1270667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Straight Connector 157"/>
          <p:cNvCxnSpPr/>
          <p:nvPr/>
        </p:nvCxnSpPr>
        <p:spPr bwMode="auto">
          <a:xfrm>
            <a:off x="2507558" y="3958015"/>
            <a:ext cx="1971019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9" name="Elbow Connector 168"/>
          <p:cNvCxnSpPr>
            <a:stCxn id="111" idx="1"/>
          </p:cNvCxnSpPr>
          <p:nvPr/>
        </p:nvCxnSpPr>
        <p:spPr bwMode="auto">
          <a:xfrm rot="10800000">
            <a:off x="2496678" y="4526006"/>
            <a:ext cx="5005211" cy="20420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" name="Straight Arrow Connector 173"/>
          <p:cNvCxnSpPr/>
          <p:nvPr/>
        </p:nvCxnSpPr>
        <p:spPr bwMode="auto">
          <a:xfrm>
            <a:off x="7829618" y="4104193"/>
            <a:ext cx="391710" cy="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5" name="Straight Arrow Connector 174"/>
          <p:cNvCxnSpPr/>
          <p:nvPr/>
        </p:nvCxnSpPr>
        <p:spPr bwMode="auto">
          <a:xfrm>
            <a:off x="7827136" y="3873187"/>
            <a:ext cx="391710" cy="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6" name="Straight Arrow Connector 175"/>
          <p:cNvCxnSpPr/>
          <p:nvPr/>
        </p:nvCxnSpPr>
        <p:spPr bwMode="auto">
          <a:xfrm>
            <a:off x="7844462" y="3656371"/>
            <a:ext cx="391710" cy="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1759624" y="2369176"/>
            <a:ext cx="747934" cy="269984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Panel 1</a:t>
            </a:r>
          </a:p>
        </p:txBody>
      </p:sp>
      <p:sp>
        <p:nvSpPr>
          <p:cNvPr id="193" name="Rectangle 192"/>
          <p:cNvSpPr/>
          <p:nvPr/>
        </p:nvSpPr>
        <p:spPr bwMode="auto">
          <a:xfrm>
            <a:off x="766064" y="4526005"/>
            <a:ext cx="1167064" cy="313281"/>
          </a:xfrm>
          <a:prstGeom prst="rect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400" dirty="0" smtClean="0">
                <a:solidFill>
                  <a:schemeClr val="accent3"/>
                </a:solidFill>
              </a:rPr>
              <a:t>MPS</a:t>
            </a:r>
          </a:p>
        </p:txBody>
      </p:sp>
      <p:cxnSp>
        <p:nvCxnSpPr>
          <p:cNvPr id="195" name="Straight Connector 194"/>
          <p:cNvCxnSpPr>
            <a:stCxn id="193" idx="3"/>
            <a:endCxn id="19" idx="1"/>
          </p:cNvCxnSpPr>
          <p:nvPr/>
        </p:nvCxnSpPr>
        <p:spPr bwMode="auto">
          <a:xfrm>
            <a:off x="1933128" y="4682646"/>
            <a:ext cx="235819" cy="33552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 rot="16200000">
            <a:off x="3237137" y="3128851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4x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3519608" y="314285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4x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47029" y="3036006"/>
            <a:ext cx="1517870" cy="305072"/>
          </a:xfrm>
          <a:prstGeom prst="rect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400" dirty="0" smtClean="0">
                <a:solidFill>
                  <a:schemeClr val="accent3"/>
                </a:solidFill>
              </a:rPr>
              <a:t>Coupler mover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6117813" y="3052577"/>
            <a:ext cx="1517870" cy="305072"/>
          </a:xfrm>
          <a:prstGeom prst="rect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400" dirty="0" smtClean="0">
                <a:solidFill>
                  <a:schemeClr val="accent3"/>
                </a:solidFill>
              </a:rPr>
              <a:t>Coupler mover</a:t>
            </a:r>
          </a:p>
        </p:txBody>
      </p:sp>
      <p:cxnSp>
        <p:nvCxnSpPr>
          <p:cNvPr id="21" name="Elbow Connector 20"/>
          <p:cNvCxnSpPr>
            <a:stCxn id="6" idx="2"/>
            <a:endCxn id="62" idx="0"/>
          </p:cNvCxnSpPr>
          <p:nvPr/>
        </p:nvCxnSpPr>
        <p:spPr bwMode="auto">
          <a:xfrm rot="5400000">
            <a:off x="1621355" y="2523770"/>
            <a:ext cx="396846" cy="627627"/>
          </a:xfrm>
          <a:prstGeom prst="bentConnector3">
            <a:avLst>
              <a:gd name="adj1" fmla="val 26958"/>
            </a:avLst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64" idx="0"/>
          </p:cNvCxnSpPr>
          <p:nvPr/>
        </p:nvCxnSpPr>
        <p:spPr bwMode="auto">
          <a:xfrm rot="16200000" flipH="1">
            <a:off x="7396502" y="2532823"/>
            <a:ext cx="305072" cy="1344580"/>
          </a:xfrm>
          <a:prstGeom prst="bentConnector4">
            <a:avLst>
              <a:gd name="adj1" fmla="val -74933"/>
              <a:gd name="adj2" fmla="val 78222"/>
            </a:avLst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75" idx="2"/>
          </p:cNvCxnSpPr>
          <p:nvPr/>
        </p:nvCxnSpPr>
        <p:spPr bwMode="auto">
          <a:xfrm>
            <a:off x="5475841" y="2639160"/>
            <a:ext cx="0" cy="182168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1933128" y="2821329"/>
            <a:ext cx="0" cy="213778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1933128" y="2821329"/>
            <a:ext cx="3542713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162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Components and Status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9491"/>
              </p:ext>
            </p:extLst>
          </p:nvPr>
        </p:nvGraphicFramePr>
        <p:xfrm>
          <a:off x="239152" y="1333700"/>
          <a:ext cx="8707900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356"/>
                <a:gridCol w="1062110"/>
                <a:gridCol w="1547447"/>
                <a:gridCol w="1146517"/>
                <a:gridCol w="27994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component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available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Series order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CPL</a:t>
                      </a:r>
                      <a:r>
                        <a:rPr lang="en-US" sz="1200" baseline="0" dirty="0" smtClean="0"/>
                        <a:t> interface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120, (15 </a:t>
                      </a:r>
                      <a:r>
                        <a:rPr lang="en-US" sz="1200" dirty="0" err="1" smtClean="0"/>
                        <a:t>cryo</a:t>
                      </a:r>
                      <a:r>
                        <a:rPr lang="en-US" sz="1200" dirty="0" smtClean="0"/>
                        <a:t>-modules)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ongoing production 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TIL sensors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Production ongoing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Module cable trees, panel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20,</a:t>
                      </a:r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(10 </a:t>
                      </a:r>
                      <a:r>
                        <a:rPr lang="en-US" sz="1200" baseline="0" dirty="0" err="1" smtClean="0"/>
                        <a:t>cryo</a:t>
                      </a:r>
                      <a:r>
                        <a:rPr lang="en-US" sz="1200" baseline="0" dirty="0" smtClean="0"/>
                        <a:t>-modules)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Production ongoing, assembly by IFJ-PAN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Rack interface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16, </a:t>
                      </a:r>
                    </a:p>
                    <a:p>
                      <a:r>
                        <a:rPr lang="en-US" sz="1200" dirty="0" smtClean="0"/>
                        <a:t>(1.5 </a:t>
                      </a:r>
                      <a:r>
                        <a:rPr lang="en-US" sz="1200" dirty="0" err="1" smtClean="0"/>
                        <a:t>rf</a:t>
                      </a:r>
                      <a:r>
                        <a:rPr lang="en-US" sz="1200" dirty="0" smtClean="0"/>
                        <a:t> stations)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Series delivery June</a:t>
                      </a:r>
                      <a:r>
                        <a:rPr lang="en-US" sz="1200" baseline="0" dirty="0" smtClean="0"/>
                        <a:t> 2014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Alarm interface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development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Prototype May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June 2014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Series delivery Aug 2014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DAMC02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</a:p>
                    <a:p>
                      <a:r>
                        <a:rPr lang="en-US" sz="1200" dirty="0" smtClean="0"/>
                        <a:t>(1 </a:t>
                      </a:r>
                      <a:r>
                        <a:rPr lang="en-US" sz="1200" dirty="0" err="1" smtClean="0"/>
                        <a:t>rf</a:t>
                      </a:r>
                      <a:r>
                        <a:rPr lang="en-US" sz="1200" dirty="0" smtClean="0"/>
                        <a:t> stations)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Production ongoing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TIL-RTM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</a:p>
                    <a:p>
                      <a:r>
                        <a:rPr lang="en-US" sz="1200" dirty="0" smtClean="0"/>
                        <a:t>(1.5 </a:t>
                      </a:r>
                      <a:r>
                        <a:rPr lang="en-US" sz="1200" dirty="0" err="1" smtClean="0"/>
                        <a:t>rf</a:t>
                      </a:r>
                      <a:r>
                        <a:rPr lang="en-US" sz="1200" dirty="0" smtClean="0"/>
                        <a:t> stations)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May 2014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Series delivery July 2014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µTCA crate, CPU, MCH, SSD, power supply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RF 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Centralized ordering by MCS 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Rack cable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RF stations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 preparation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Order</a:t>
                      </a:r>
                      <a:r>
                        <a:rPr lang="en-US" sz="1200" baseline="0" dirty="0" smtClean="0"/>
                        <a:t> after test assembly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Tunnel cable</a:t>
                      </a:r>
                      <a:r>
                        <a:rPr lang="en-US" sz="1200" baseline="0" dirty="0" smtClean="0"/>
                        <a:t> (rack to module)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 needed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 progress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Cables are ordered by MDI, design in KDS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1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869</Words>
  <Application>Microsoft Office PowerPoint</Application>
  <PresentationFormat>On-screen Show (4:3)</PresentationFormat>
  <Paragraphs>196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template-european-xfel-gmbh_presentation-with-partner-logos</vt:lpstr>
      <vt:lpstr>WP05, Power Coupler Interlock XTL Installation</vt:lpstr>
      <vt:lpstr>WP05 Components</vt:lpstr>
      <vt:lpstr>Interlock signals</vt:lpstr>
      <vt:lpstr>The Cryo-Module </vt:lpstr>
      <vt:lpstr>Technical Interlock, Diagram</vt:lpstr>
      <vt:lpstr>TIL Rear Transition Module (MTCA.4 RTM TIL)</vt:lpstr>
      <vt:lpstr>Technical Interlock Rack Installation</vt:lpstr>
      <vt:lpstr>IL Tunnel Cable Diagram of one RF Station</vt:lpstr>
      <vt:lpstr>List of Components and Status</vt:lpstr>
      <vt:lpstr>XTL Module Installation</vt:lpstr>
      <vt:lpstr>XTL Rack Components Installation</vt:lpstr>
      <vt:lpstr>WP05 Technical Interlock Installation Manpower</vt:lpstr>
      <vt:lpstr>WP05, TIL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wdmoeller</cp:lastModifiedBy>
  <cp:revision>58</cp:revision>
  <cp:lastPrinted>2008-09-01T15:04:16Z</cp:lastPrinted>
  <dcterms:created xsi:type="dcterms:W3CDTF">2012-08-22T12:02:11Z</dcterms:created>
  <dcterms:modified xsi:type="dcterms:W3CDTF">2014-04-22T06:45:33Z</dcterms:modified>
</cp:coreProperties>
</file>