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57" r:id="rId3"/>
    <p:sldId id="268" r:id="rId4"/>
    <p:sldId id="258" r:id="rId5"/>
    <p:sldId id="267" r:id="rId6"/>
    <p:sldId id="259" r:id="rId7"/>
    <p:sldId id="260" r:id="rId8"/>
    <p:sldId id="265" r:id="rId9"/>
    <p:sldId id="261" r:id="rId10"/>
    <p:sldId id="266" r:id="rId11"/>
    <p:sldId id="262"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67174E-9276-49E8-A3CA-1455CB9E0CD5}">
          <p14:sldIdLst>
            <p14:sldId id="256"/>
            <p14:sldId id="257"/>
            <p14:sldId id="268"/>
            <p14:sldId id="258"/>
            <p14:sldId id="267"/>
            <p14:sldId id="259"/>
            <p14:sldId id="260"/>
            <p14:sldId id="265"/>
            <p14:sldId id="261"/>
            <p14:sldId id="266"/>
            <p14:sldId id="262"/>
            <p14:sldId id="263"/>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90" autoAdjust="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C891C-08AA-4304-BCAD-5B80859489AA}" type="datetimeFigureOut">
              <a:rPr lang="en-US" smtClean="0"/>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62DFE2-3E3B-49C6-9C71-BE94BFBC7466}" type="slidenum">
              <a:rPr lang="en-US" smtClean="0"/>
              <a:t>‹#›</a:t>
            </a:fld>
            <a:endParaRPr lang="en-US"/>
          </a:p>
        </p:txBody>
      </p:sp>
    </p:spTree>
    <p:extLst>
      <p:ext uri="{BB962C8B-B14F-4D97-AF65-F5344CB8AC3E}">
        <p14:creationId xmlns:p14="http://schemas.microsoft.com/office/powerpoint/2010/main" val="262033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Assume students know CMS GEM prototypes: one</a:t>
            </a:r>
            <a:r>
              <a:rPr lang="en-US" baseline="0" dirty="0" smtClean="0"/>
              <a:t> detector has 8 </a:t>
            </a:r>
            <a:r>
              <a:rPr lang="el-GR" baseline="0" dirty="0" smtClean="0"/>
              <a:t>η</a:t>
            </a:r>
            <a:r>
              <a:rPr lang="en-US" baseline="0" dirty="0" smtClean="0"/>
              <a:t>-sectors and each sector is read out by 3 APVs. (also we have VFAT readout structure…)</a:t>
            </a:r>
            <a:endParaRPr lang="en-US" dirty="0"/>
          </a:p>
        </p:txBody>
      </p:sp>
      <p:sp>
        <p:nvSpPr>
          <p:cNvPr id="4" name="Slide Number Placeholder 3"/>
          <p:cNvSpPr>
            <a:spLocks noGrp="1"/>
          </p:cNvSpPr>
          <p:nvPr>
            <p:ph type="sldNum" sz="quarter" idx="10"/>
          </p:nvPr>
        </p:nvSpPr>
        <p:spPr/>
        <p:txBody>
          <a:bodyPr/>
          <a:lstStyle/>
          <a:p>
            <a:fld id="{2462DFE2-3E3B-49C6-9C71-BE94BFBC7466}" type="slidenum">
              <a:rPr lang="en-US" smtClean="0"/>
              <a:t>2</a:t>
            </a:fld>
            <a:endParaRPr lang="en-US"/>
          </a:p>
        </p:txBody>
      </p:sp>
    </p:spTree>
    <p:extLst>
      <p:ext uri="{BB962C8B-B14F-4D97-AF65-F5344CB8AC3E}">
        <p14:creationId xmlns:p14="http://schemas.microsoft.com/office/powerpoint/2010/main" val="187783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42795853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A7C75FF-9B76-4720-8C59-F0651FE3DA0D}" type="datetime1">
              <a:rPr lang="en-US" smtClean="0"/>
              <a:t>11/7/2014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9666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88" y="168275"/>
            <a:ext cx="6418262" cy="641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A63F13-FADA-491C-AB2A-A240A6559D75}" type="datetime1">
              <a:rPr lang="en-US" smtClean="0"/>
              <a:t>11/7/2014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4944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5"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8" y="1176338"/>
            <a:ext cx="4303712" cy="540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176338"/>
            <a:ext cx="4303713" cy="540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7FC4505-1BE6-4C75-BDBF-9A9081355097}" type="datetime1">
              <a:rPr lang="en-US" smtClean="0"/>
              <a:t>11/7/2014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5417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1543" y="1176338"/>
            <a:ext cx="8864600" cy="540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 y="6640513"/>
            <a:ext cx="1485901" cy="217487"/>
          </a:xfrm>
        </p:spPr>
        <p:txBody>
          <a:bodyPr/>
          <a:lstStyle/>
          <a:p>
            <a:fld id="{0225A764-6834-4A3B-A38D-6FE70AFE9140}" type="datetime1">
              <a:rPr lang="en-US" smtClean="0"/>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25704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4934B9B-62E4-4099-987A-9662AA542C08}" type="datetime1">
              <a:rPr lang="en-US" smtClean="0"/>
              <a:t>11/7/2014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84547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8" y="1176338"/>
            <a:ext cx="4303712" cy="540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176338"/>
            <a:ext cx="4303713" cy="540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020A0E3-68E0-40A5-ACD9-3EC6004CA4CF}" type="datetime1">
              <a:rPr lang="en-US" smtClean="0"/>
              <a:t>11/7/2014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894606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F230105-A9E9-4EBC-AFEE-9C083C8800D1}" type="datetime1">
              <a:rPr lang="en-US" smtClean="0"/>
              <a:t>11/7/2014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291693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1" y="6640513"/>
            <a:ext cx="1446964" cy="217487"/>
          </a:xfrm>
          <a:ln/>
        </p:spPr>
        <p:txBody>
          <a:bodyPr/>
          <a:lstStyle>
            <a:lvl1pPr>
              <a:defRPr/>
            </a:lvl1pPr>
          </a:lstStyle>
          <a:p>
            <a:fld id="{22F2903F-241A-42E2-B96A-39D7A08F62DE}" type="datetime1">
              <a:rPr lang="en-US" smtClean="0"/>
              <a:t>11/7/2014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2997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47CEF51-BBA9-4D44-9DC1-B82817DE032C}" type="datetime1">
              <a:rPr lang="en-US" smtClean="0"/>
              <a:t>11/7/2014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348808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53E8E00-1C2F-419F-A7E1-EFF1C5309396}" type="datetime1">
              <a:rPr lang="en-US" smtClean="0"/>
              <a:t>11/7/2014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863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4F8B30F-1D4E-49AC-8F77-977D03D910A8}" type="datetime1">
              <a:rPr lang="en-US" smtClean="0"/>
              <a:t>11/7/2014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6456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927100" y="66675"/>
            <a:ext cx="7165975" cy="831850"/>
          </a:xfrm>
          <a:prstGeom prst="rect">
            <a:avLst/>
          </a:prstGeom>
          <a:gradFill>
            <a:gsLst>
              <a:gs pos="0">
                <a:srgbClr val="FFD4A1">
                  <a:alpha val="60000"/>
                </a:srgbClr>
              </a:gs>
              <a:gs pos="100000">
                <a:srgbClr val="FFC000">
                  <a:alpha val="66000"/>
                </a:srgbClr>
              </a:gs>
            </a:gsLst>
            <a:lin ang="0" scaled="1"/>
          </a:grad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sp>
        <p:nvSpPr>
          <p:cNvPr id="1027" name="Rectangle 3"/>
          <p:cNvSpPr>
            <a:spLocks noGrp="1" noChangeArrowheads="1"/>
          </p:cNvSpPr>
          <p:nvPr>
            <p:ph type="body" idx="1"/>
          </p:nvPr>
        </p:nvSpPr>
        <p:spPr bwMode="auto">
          <a:xfrm>
            <a:off x="100013" y="1176338"/>
            <a:ext cx="8864600" cy="54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1" y="6640513"/>
            <a:ext cx="10463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fld id="{7E45DC0C-CC0D-4BC1-AA8D-6FECD3CEDCCD}" type="datetime1">
              <a:rPr lang="en-US" smtClean="0"/>
              <a:t>11/7/2014</a:t>
            </a:fld>
            <a:endParaRPr lang="en-US"/>
          </a:p>
        </p:txBody>
      </p:sp>
      <p:sp>
        <p:nvSpPr>
          <p:cNvPr id="19461" name="Rectangle 5"/>
          <p:cNvSpPr>
            <a:spLocks noGrp="1" noChangeArrowheads="1"/>
          </p:cNvSpPr>
          <p:nvPr>
            <p:ph type="ftr" sz="quarter" idx="3"/>
          </p:nvPr>
        </p:nvSpPr>
        <p:spPr bwMode="auto">
          <a:xfrm>
            <a:off x="1408113" y="6629400"/>
            <a:ext cx="63150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i="0">
                <a:latin typeface="Arial" charset="0"/>
              </a:defRPr>
            </a:lvl1pPr>
          </a:lstStyle>
          <a:p>
            <a:endParaRPr lang="en-US"/>
          </a:p>
        </p:txBody>
      </p:sp>
      <p:sp>
        <p:nvSpPr>
          <p:cNvPr id="19462" name="Rectangle 6"/>
          <p:cNvSpPr>
            <a:spLocks noGrp="1" noChangeArrowheads="1"/>
          </p:cNvSpPr>
          <p:nvPr>
            <p:ph type="sldNum" sz="quarter" idx="4"/>
          </p:nvPr>
        </p:nvSpPr>
        <p:spPr bwMode="auto">
          <a:xfrm>
            <a:off x="7391400" y="6642100"/>
            <a:ext cx="1752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B6F15528-21DE-4FAA-801E-634DDDAF4B2B}" type="slidenum">
              <a:rPr lang="en-US" smtClean="0"/>
              <a:pPr/>
              <a:t>‹#›</a:t>
            </a:fld>
            <a:endParaRPr lang="en-US"/>
          </a:p>
        </p:txBody>
      </p:sp>
      <p:pic>
        <p:nvPicPr>
          <p:cNvPr id="1031" name="Picture 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67688" y="42863"/>
            <a:ext cx="8270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rotWithShape="1">
          <a:blip r:embed="rId15" cstate="print">
            <a:extLst>
              <a:ext uri="{28A0092B-C50C-407E-A947-70E740481C1C}">
                <a14:useLocalDpi xmlns:a14="http://schemas.microsoft.com/office/drawing/2010/main" val="0"/>
              </a:ext>
            </a:extLst>
          </a:blip>
          <a:srcRect l="1447" t="1729" r="1785" b="2654"/>
          <a:stretch/>
        </p:blipFill>
        <p:spPr bwMode="auto">
          <a:xfrm>
            <a:off x="85250" y="68263"/>
            <a:ext cx="84105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3000" dirty="0" smtClean="0"/>
              <a:t>FNAL beam test data analysis </a:t>
            </a:r>
            <a:br>
              <a:rPr lang="en-US" sz="3000" dirty="0" smtClean="0"/>
            </a:br>
            <a:r>
              <a:rPr lang="en-US" sz="3000" dirty="0" smtClean="0"/>
              <a:t>A Hands-on session at CMS </a:t>
            </a:r>
            <a:r>
              <a:rPr lang="en-US" sz="3000" dirty="0" smtClean="0"/>
              <a:t>Upgrade </a:t>
            </a:r>
            <a:r>
              <a:rPr lang="en-US" sz="3000" dirty="0" smtClean="0"/>
              <a:t>School</a:t>
            </a:r>
            <a:endParaRPr lang="en-US" sz="3000" dirty="0"/>
          </a:p>
        </p:txBody>
      </p:sp>
      <p:sp>
        <p:nvSpPr>
          <p:cNvPr id="3" name="Subtitle 2"/>
          <p:cNvSpPr>
            <a:spLocks noGrp="1"/>
          </p:cNvSpPr>
          <p:nvPr>
            <p:ph type="subTitle" idx="1"/>
          </p:nvPr>
        </p:nvSpPr>
        <p:spPr>
          <a:xfrm>
            <a:off x="228600" y="4267200"/>
            <a:ext cx="8686800" cy="1752600"/>
          </a:xfrm>
        </p:spPr>
        <p:txBody>
          <a:bodyPr/>
          <a:lstStyle/>
          <a:p>
            <a:r>
              <a:rPr lang="en-US" dirty="0" smtClean="0"/>
              <a:t>Aiwu </a:t>
            </a:r>
            <a:r>
              <a:rPr lang="en-US" dirty="0" smtClean="0"/>
              <a:t>Zhang</a:t>
            </a:r>
          </a:p>
          <a:p>
            <a:r>
              <a:rPr lang="en-US" dirty="0"/>
              <a:t>Florida Institute of </a:t>
            </a:r>
            <a:r>
              <a:rPr lang="en-US" dirty="0" smtClean="0"/>
              <a:t>Technology</a:t>
            </a:r>
            <a:endParaRPr lang="en-US" dirty="0" smtClean="0"/>
          </a:p>
          <a:p>
            <a:r>
              <a:rPr lang="en-US" dirty="0" smtClean="0"/>
              <a:t>On behalf of</a:t>
            </a:r>
            <a:r>
              <a:rPr lang="en-US" dirty="0" smtClean="0"/>
              <a:t> </a:t>
            </a:r>
            <a:r>
              <a:rPr lang="en-US" dirty="0" smtClean="0"/>
              <a:t>the </a:t>
            </a:r>
            <a:r>
              <a:rPr lang="en-US" dirty="0" smtClean="0"/>
              <a:t>CMS GEM collaboration</a:t>
            </a:r>
            <a:endParaRPr lang="en-US" dirty="0" smtClean="0"/>
          </a:p>
        </p:txBody>
      </p:sp>
    </p:spTree>
    <p:extLst>
      <p:ext uri="{BB962C8B-B14F-4D97-AF65-F5344CB8AC3E}">
        <p14:creationId xmlns:p14="http://schemas.microsoft.com/office/powerpoint/2010/main" val="1757949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19200"/>
            <a:ext cx="55435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000" dirty="0" err="1" smtClean="0"/>
              <a:t>Script_GetResiduals.C</a:t>
            </a:r>
            <a:endParaRPr lang="en-US" sz="3000" dirty="0"/>
          </a:p>
        </p:txBody>
      </p:sp>
      <p:sp>
        <p:nvSpPr>
          <p:cNvPr id="4" name="TextBox 3"/>
          <p:cNvSpPr txBox="1"/>
          <p:nvPr/>
        </p:nvSpPr>
        <p:spPr>
          <a:xfrm>
            <a:off x="0" y="914400"/>
            <a:ext cx="9144000" cy="369332"/>
          </a:xfrm>
          <a:prstGeom prst="rect">
            <a:avLst/>
          </a:prstGeom>
          <a:noFill/>
        </p:spPr>
        <p:txBody>
          <a:bodyPr wrap="square" rtlCol="0">
            <a:spAutoFit/>
          </a:bodyPr>
          <a:lstStyle/>
          <a:p>
            <a:r>
              <a:rPr lang="en-US" b="1" dirty="0" smtClean="0"/>
              <a:t>Same way to run this script!</a:t>
            </a:r>
            <a:endParaRPr lang="en-US" b="1" dirty="0"/>
          </a:p>
        </p:txBody>
      </p:sp>
      <p:sp>
        <p:nvSpPr>
          <p:cNvPr id="5" name="TextBox 4"/>
          <p:cNvSpPr txBox="1"/>
          <p:nvPr/>
        </p:nvSpPr>
        <p:spPr>
          <a:xfrm>
            <a:off x="1905000" y="1307068"/>
            <a:ext cx="4191000" cy="369332"/>
          </a:xfrm>
          <a:prstGeom prst="rect">
            <a:avLst/>
          </a:prstGeom>
          <a:noFill/>
        </p:spPr>
        <p:txBody>
          <a:bodyPr wrap="square" rtlCol="0">
            <a:spAutoFit/>
          </a:bodyPr>
          <a:lstStyle/>
          <a:p>
            <a:r>
              <a:rPr lang="en-US" dirty="0" smtClean="0"/>
              <a:t>Set file name(s), and event number(s).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51911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3333750"/>
            <a:ext cx="9144000" cy="338554"/>
          </a:xfrm>
          <a:prstGeom prst="rect">
            <a:avLst/>
          </a:prstGeom>
          <a:noFill/>
        </p:spPr>
        <p:txBody>
          <a:bodyPr wrap="square" rtlCol="0">
            <a:spAutoFit/>
          </a:bodyPr>
          <a:lstStyle/>
          <a:p>
            <a:r>
              <a:rPr lang="en-US" sz="1600" dirty="0" smtClean="0"/>
              <a:t>Change </a:t>
            </a:r>
            <a:r>
              <a:rPr lang="en-US" sz="1600" i="1" dirty="0" smtClean="0">
                <a:latin typeface="Times New Roman" pitchFamily="18" charset="0"/>
                <a:cs typeface="Times New Roman" pitchFamily="18" charset="0"/>
              </a:rPr>
              <a:t>“_</a:t>
            </a:r>
            <a:r>
              <a:rPr lang="en-US" sz="1600" i="1" dirty="0" err="1" smtClean="0">
                <a:latin typeface="Times New Roman" pitchFamily="18" charset="0"/>
                <a:cs typeface="Times New Roman" pitchFamily="18" charset="0"/>
              </a:rPr>
              <a:t>Residuals_Inclusive.root</a:t>
            </a:r>
            <a:r>
              <a:rPr lang="en-US" sz="1600" dirty="0" smtClean="0"/>
              <a:t>” to </a:t>
            </a:r>
            <a:r>
              <a:rPr lang="en-US" sz="1600" i="1" dirty="0" smtClean="0">
                <a:latin typeface="Times New Roman" pitchFamily="18" charset="0"/>
                <a:cs typeface="Times New Roman" pitchFamily="18" charset="0"/>
              </a:rPr>
              <a:t>“_</a:t>
            </a:r>
            <a:r>
              <a:rPr lang="en-US" sz="1600" i="1" dirty="0" err="1" smtClean="0">
                <a:latin typeface="Times New Roman" pitchFamily="18" charset="0"/>
                <a:cs typeface="Times New Roman" pitchFamily="18" charset="0"/>
              </a:rPr>
              <a:t>Residuals_Exclusive.root</a:t>
            </a:r>
            <a:r>
              <a:rPr lang="en-US" sz="1600" dirty="0" smtClean="0"/>
              <a:t>”  If calculate </a:t>
            </a:r>
            <a:r>
              <a:rPr lang="en-US" sz="1600" i="1" dirty="0" smtClean="0">
                <a:solidFill>
                  <a:srgbClr val="FF0000"/>
                </a:solidFill>
                <a:latin typeface="Times New Roman" pitchFamily="18" charset="0"/>
                <a:cs typeface="Times New Roman" pitchFamily="18" charset="0"/>
              </a:rPr>
              <a:t>ex</a:t>
            </a:r>
            <a:r>
              <a:rPr lang="en-US" sz="1600" dirty="0" smtClean="0"/>
              <a:t>clusive residual, </a:t>
            </a:r>
            <a:endParaRPr lang="en-US" sz="16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43400"/>
            <a:ext cx="43243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4267200"/>
            <a:ext cx="45529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3886200" y="4852987"/>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sp>
        <p:nvSpPr>
          <p:cNvPr id="10" name="TextBox 9"/>
          <p:cNvSpPr txBox="1"/>
          <p:nvPr/>
        </p:nvSpPr>
        <p:spPr>
          <a:xfrm>
            <a:off x="19050" y="5934075"/>
            <a:ext cx="9124950" cy="646331"/>
          </a:xfrm>
          <a:prstGeom prst="rect">
            <a:avLst/>
          </a:prstGeom>
          <a:noFill/>
        </p:spPr>
        <p:txBody>
          <a:bodyPr wrap="square" rtlCol="0">
            <a:spAutoFit/>
          </a:bodyPr>
          <a:lstStyle/>
          <a:p>
            <a:r>
              <a:rPr lang="en-US" dirty="0" smtClean="0"/>
              <a:t>For </a:t>
            </a:r>
            <a:r>
              <a:rPr lang="en-US" i="1" dirty="0" smtClean="0">
                <a:solidFill>
                  <a:srgbClr val="FF0000"/>
                </a:solidFill>
              </a:rPr>
              <a:t>Inclusive track fit</a:t>
            </a:r>
            <a:r>
              <a:rPr lang="en-US" dirty="0" smtClean="0"/>
              <a:t>, please make sure the lines 196—204 are the same as on the left, for </a:t>
            </a:r>
            <a:r>
              <a:rPr lang="en-US" i="1" dirty="0" smtClean="0">
                <a:solidFill>
                  <a:srgbClr val="FF0000"/>
                </a:solidFill>
              </a:rPr>
              <a:t>exclusive track fit</a:t>
            </a:r>
            <a:r>
              <a:rPr lang="en-US" dirty="0" smtClean="0"/>
              <a:t>, please change those lines accordingly to the right.</a:t>
            </a:r>
            <a:endParaRPr lang="en-US" dirty="0"/>
          </a:p>
        </p:txBody>
      </p:sp>
    </p:spTree>
    <p:extLst>
      <p:ext uri="{BB962C8B-B14F-4D97-AF65-F5344CB8AC3E}">
        <p14:creationId xmlns:p14="http://schemas.microsoft.com/office/powerpoint/2010/main" val="93149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Practice with </a:t>
            </a:r>
            <a:br>
              <a:rPr lang="en-US" sz="3000" dirty="0" smtClean="0"/>
            </a:br>
            <a:r>
              <a:rPr lang="en-US" sz="3000" dirty="0" smtClean="0"/>
              <a:t>the </a:t>
            </a:r>
            <a:r>
              <a:rPr lang="en-US" sz="3000" dirty="0" err="1" smtClean="0"/>
              <a:t>ValidEventSelection</a:t>
            </a:r>
            <a:r>
              <a:rPr lang="en-US" sz="3000" dirty="0" smtClean="0"/>
              <a:t> script</a:t>
            </a:r>
            <a:endParaRPr lang="en-US" sz="3000" dirty="0"/>
          </a:p>
        </p:txBody>
      </p:sp>
      <p:sp>
        <p:nvSpPr>
          <p:cNvPr id="4" name="TextBox 3"/>
          <p:cNvSpPr txBox="1"/>
          <p:nvPr/>
        </p:nvSpPr>
        <p:spPr>
          <a:xfrm>
            <a:off x="0" y="1219200"/>
            <a:ext cx="9144000" cy="3139321"/>
          </a:xfrm>
          <a:prstGeom prst="rect">
            <a:avLst/>
          </a:prstGeom>
          <a:noFill/>
        </p:spPr>
        <p:txBody>
          <a:bodyPr wrap="square" rtlCol="0">
            <a:spAutoFit/>
          </a:bodyPr>
          <a:lstStyle/>
          <a:p>
            <a:r>
              <a:rPr lang="en-US" sz="2200" dirty="0" smtClean="0"/>
              <a:t>-&gt; Within the HV scan data (10 files), use any one file;</a:t>
            </a:r>
          </a:p>
          <a:p>
            <a:r>
              <a:rPr lang="en-US" sz="2200" dirty="0" smtClean="0"/>
              <a:t>-&gt; Select events that has size &gt;= 1 in all tracker planes, and also &gt;=1 in the CMS GEM;</a:t>
            </a:r>
          </a:p>
          <a:p>
            <a:r>
              <a:rPr lang="en-US" sz="2200" dirty="0" smtClean="0"/>
              <a:t>-&gt; Note that we can also study the clusters that have a certain size, </a:t>
            </a:r>
            <a:r>
              <a:rPr lang="en-US" sz="2200" dirty="0" err="1" smtClean="0"/>
              <a:t>eg</a:t>
            </a:r>
            <a:r>
              <a:rPr lang="en-US" sz="2200" dirty="0" smtClean="0"/>
              <a:t>., 2-strip clusters.</a:t>
            </a:r>
          </a:p>
          <a:p>
            <a:endParaRPr lang="en-US" sz="2200" dirty="0" smtClean="0"/>
          </a:p>
          <a:p>
            <a:r>
              <a:rPr lang="en-US" sz="2200" dirty="0" smtClean="0"/>
              <a:t>-&gt; Check the output text file;</a:t>
            </a:r>
          </a:p>
          <a:p>
            <a:r>
              <a:rPr lang="en-US" sz="2200" dirty="0" smtClean="0"/>
              <a:t>-&gt; Also a root file is output, some histograms are stored in it. It’ll also be interesting to check them.</a:t>
            </a:r>
            <a:endParaRPr lang="en-US" sz="2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467696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Practice with</a:t>
            </a:r>
            <a:br>
              <a:rPr lang="en-US" sz="3000" dirty="0" smtClean="0"/>
            </a:br>
            <a:r>
              <a:rPr lang="en-US" sz="3000" dirty="0" smtClean="0"/>
              <a:t>the </a:t>
            </a:r>
            <a:r>
              <a:rPr lang="en-US" sz="3000" dirty="0" err="1" smtClean="0"/>
              <a:t>GetResiduals</a:t>
            </a:r>
            <a:r>
              <a:rPr lang="en-US" sz="3000" dirty="0" smtClean="0"/>
              <a:t> script</a:t>
            </a:r>
            <a:endParaRPr lang="en-US" sz="3000" dirty="0"/>
          </a:p>
        </p:txBody>
      </p:sp>
      <p:sp>
        <p:nvSpPr>
          <p:cNvPr id="4" name="Rectangle 3"/>
          <p:cNvSpPr/>
          <p:nvPr/>
        </p:nvSpPr>
        <p:spPr>
          <a:xfrm>
            <a:off x="1066800" y="4944070"/>
            <a:ext cx="63246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Let’s go ……</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0" y="1219200"/>
            <a:ext cx="9144000" cy="2123658"/>
          </a:xfrm>
          <a:prstGeom prst="rect">
            <a:avLst/>
          </a:prstGeom>
          <a:noFill/>
        </p:spPr>
        <p:txBody>
          <a:bodyPr wrap="square" rtlCol="0">
            <a:spAutoFit/>
          </a:bodyPr>
          <a:lstStyle/>
          <a:p>
            <a:r>
              <a:rPr lang="en-US" sz="2200" dirty="0" smtClean="0"/>
              <a:t>-&gt; Use one newly output text files, run the script with “Exclusive” mode and “Inclusive” mode, </a:t>
            </a:r>
          </a:p>
          <a:p>
            <a:r>
              <a:rPr lang="en-US" sz="2200" dirty="0" smtClean="0"/>
              <a:t>-&gt; then read residual widths of both, and calculate geometric mean for the resolution</a:t>
            </a:r>
          </a:p>
          <a:p>
            <a:endParaRPr lang="en-US" sz="2200" dirty="0"/>
          </a:p>
          <a:p>
            <a:r>
              <a:rPr lang="en-US" sz="2200" dirty="0" smtClean="0"/>
              <a:t>-&gt; do the same thing for all HV points.</a:t>
            </a:r>
            <a:endParaRPr lang="en-US" sz="2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5296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200" dirty="0" smtClean="0"/>
              <a:t>Resolutions at different HV points can be analyzed with the two scripts.</a:t>
            </a:r>
          </a:p>
          <a:p>
            <a:endParaRPr lang="en-US" sz="2200" dirty="0"/>
          </a:p>
          <a:p>
            <a:r>
              <a:rPr lang="en-US" sz="2200" dirty="0" smtClean="0"/>
              <a:t>The first script is actually can be used to do some other analyses: (1) cluster charge distribution; (2) detection efficiencies; (3) cluster sizes characters; etc… please implement them if you are interested!</a:t>
            </a:r>
            <a:endParaRPr lang="en-US" sz="2200" dirty="0"/>
          </a:p>
        </p:txBody>
      </p:sp>
      <p:sp>
        <p:nvSpPr>
          <p:cNvPr id="4" name="Rectangle 3"/>
          <p:cNvSpPr/>
          <p:nvPr/>
        </p:nvSpPr>
        <p:spPr>
          <a:xfrm>
            <a:off x="0" y="6150114"/>
            <a:ext cx="914400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Thanks!</a:t>
            </a:r>
            <a:endParaRPr lang="en-US" sz="40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57397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FNAL beam test information</a:t>
            </a:r>
            <a:endParaRPr lang="en-US" sz="3000" dirty="0"/>
          </a:p>
        </p:txBody>
      </p:sp>
      <p:sp>
        <p:nvSpPr>
          <p:cNvPr id="3" name="Content Placeholder 2"/>
          <p:cNvSpPr>
            <a:spLocks noGrp="1"/>
          </p:cNvSpPr>
          <p:nvPr>
            <p:ph idx="1"/>
          </p:nvPr>
        </p:nvSpPr>
        <p:spPr/>
        <p:txBody>
          <a:bodyPr/>
          <a:lstStyle/>
          <a:p>
            <a:r>
              <a:rPr lang="en-US" sz="2000" dirty="0" smtClean="0"/>
              <a:t>FIT &amp; </a:t>
            </a:r>
            <a:r>
              <a:rPr lang="en-US" sz="2000" dirty="0" err="1" smtClean="0"/>
              <a:t>U.Va</a:t>
            </a:r>
            <a:r>
              <a:rPr lang="en-US" sz="2000" dirty="0" smtClean="0"/>
              <a:t> operated 10 triple-GEM detectors in Oct. 2013 at </a:t>
            </a:r>
            <a:r>
              <a:rPr lang="en-US" sz="2000" dirty="0" err="1" smtClean="0"/>
              <a:t>Fermilab</a:t>
            </a:r>
            <a:r>
              <a:rPr lang="en-US" sz="2000" dirty="0" smtClean="0"/>
              <a:t> Test Beam Facility (FTBF), 4 of them worked as reference detectors (trackers). </a:t>
            </a:r>
            <a:r>
              <a:rPr lang="en-US" sz="2000" dirty="0"/>
              <a:t>All detectors worked in Ar:CO</a:t>
            </a:r>
            <a:r>
              <a:rPr lang="en-US" sz="2000" baseline="-25000" dirty="0"/>
              <a:t>2</a:t>
            </a:r>
            <a:r>
              <a:rPr lang="en-US" sz="2000" dirty="0"/>
              <a:t>(70/30) </a:t>
            </a:r>
            <a:r>
              <a:rPr lang="en-US" sz="2000" dirty="0" smtClean="0"/>
              <a:t>gas.</a:t>
            </a:r>
          </a:p>
          <a:p>
            <a:r>
              <a:rPr lang="en-US" sz="2000" dirty="0" smtClean="0"/>
              <a:t>All data were taken with 32GeV/c mixed hadrons (</a:t>
            </a:r>
            <a:r>
              <a:rPr lang="en-US" sz="2000" i="1" dirty="0" smtClean="0"/>
              <a:t>p,</a:t>
            </a:r>
            <a:r>
              <a:rPr lang="el-GR" sz="2000" i="1" dirty="0" smtClean="0"/>
              <a:t>π</a:t>
            </a:r>
            <a:r>
              <a:rPr lang="en-US" sz="2000" i="1" dirty="0" smtClean="0"/>
              <a:t>,K</a:t>
            </a:r>
            <a:r>
              <a:rPr lang="en-US" sz="2000" dirty="0" smtClean="0"/>
              <a:t>).</a:t>
            </a:r>
          </a:p>
          <a:p>
            <a:r>
              <a:rPr lang="en-US" sz="2000" dirty="0" smtClean="0"/>
              <a:t>One CMS GE1/1-III GEM detector was tested in this beam test. 8 APVs were read out one time </a:t>
            </a:r>
          </a:p>
          <a:p>
            <a:pPr marL="0" indent="0">
              <a:buNone/>
            </a:pPr>
            <a:r>
              <a:rPr lang="en-US" sz="2000" dirty="0" smtClean="0"/>
              <a:t>(1APV/sector).</a:t>
            </a:r>
          </a:p>
          <a:p>
            <a:r>
              <a:rPr lang="en-US" sz="2000" dirty="0" smtClean="0"/>
              <a:t>For the CMS GEM detector,</a:t>
            </a:r>
          </a:p>
          <a:p>
            <a:pPr marL="0" indent="0">
              <a:buNone/>
            </a:pPr>
            <a:r>
              <a:rPr lang="en-US" sz="2000" dirty="0" smtClean="0"/>
              <a:t>We did </a:t>
            </a:r>
            <a:r>
              <a:rPr lang="en-US" sz="2000" u="sng" dirty="0" smtClean="0"/>
              <a:t>HV scan in the middle-</a:t>
            </a:r>
          </a:p>
          <a:p>
            <a:pPr marL="0" indent="0">
              <a:buNone/>
            </a:pPr>
            <a:r>
              <a:rPr lang="en-US" sz="2000" u="sng" dirty="0"/>
              <a:t>s</a:t>
            </a:r>
            <a:r>
              <a:rPr lang="en-US" sz="2000" u="sng" dirty="0" smtClean="0"/>
              <a:t>ector 5</a:t>
            </a:r>
            <a:r>
              <a:rPr lang="en-US" sz="2000" dirty="0" smtClean="0"/>
              <a:t>, and </a:t>
            </a:r>
            <a:r>
              <a:rPr lang="en-US" sz="2000" u="sng" dirty="0" smtClean="0"/>
              <a:t>position scan</a:t>
            </a:r>
            <a:r>
              <a:rPr lang="en-US" sz="2000" dirty="0" smtClean="0"/>
              <a:t> for</a:t>
            </a:r>
          </a:p>
          <a:p>
            <a:pPr marL="0" indent="0">
              <a:buNone/>
            </a:pPr>
            <a:r>
              <a:rPr lang="en-US" sz="2000" dirty="0" smtClean="0"/>
              <a:t>the entire chamber (except </a:t>
            </a:r>
          </a:p>
          <a:p>
            <a:pPr marL="0" indent="0">
              <a:buNone/>
            </a:pPr>
            <a:r>
              <a:rPr lang="en-US" sz="2000" dirty="0" smtClean="0"/>
              <a:t>sector 1) (we scanned along </a:t>
            </a:r>
          </a:p>
          <a:p>
            <a:pPr marL="0" indent="0">
              <a:buNone/>
            </a:pPr>
            <a:r>
              <a:rPr lang="en-US" sz="2000" dirty="0" smtClean="0"/>
              <a:t>three lines: the lower, middle </a:t>
            </a:r>
          </a:p>
          <a:p>
            <a:pPr marL="0" indent="0">
              <a:buNone/>
            </a:pPr>
            <a:r>
              <a:rPr lang="en-US" sz="2000" dirty="0" smtClean="0"/>
              <a:t>and upper lines).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971800"/>
            <a:ext cx="5410200" cy="38862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350501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000" dirty="0" smtClean="0"/>
              <a:t>A quick look at </a:t>
            </a:r>
            <a:br>
              <a:rPr lang="en-US" altLang="zh-CN" sz="3000" dirty="0" smtClean="0"/>
            </a:br>
            <a:r>
              <a:rPr lang="en-US" altLang="zh-CN" sz="3000" dirty="0" smtClean="0"/>
              <a:t>the GEM foils &amp; the chamber</a:t>
            </a:r>
            <a:endParaRPr lang="en-US" sz="3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86" b="87827" l="1103" r="99449"/>
                    </a14:imgEffect>
                    <a14:imgEffect>
                      <a14:brightnessContrast bright="20000"/>
                    </a14:imgEffect>
                  </a14:imgLayer>
                </a14:imgProps>
              </a:ext>
              <a:ext uri="{28A0092B-C50C-407E-A947-70E740481C1C}">
                <a14:useLocalDpi xmlns:a14="http://schemas.microsoft.com/office/drawing/2010/main" val="0"/>
              </a:ext>
            </a:extLst>
          </a:blip>
          <a:srcRect t="23389" b="14424"/>
          <a:stretch/>
        </p:blipFill>
        <p:spPr>
          <a:xfrm rot="16200000">
            <a:off x="5125794" y="2270482"/>
            <a:ext cx="5323693" cy="2773680"/>
          </a:xfrm>
          <a:prstGeom prst="rect">
            <a:avLst/>
          </a:prstGeom>
        </p:spPr>
      </p:pic>
      <p:pic>
        <p:nvPicPr>
          <p:cNvPr id="8" name="Content Placeholder 32" descr="20130830_153541.jpg"/>
          <p:cNvPicPr>
            <a:picLocks noChangeAspect="1"/>
          </p:cNvPicPr>
          <p:nvPr/>
        </p:nvPicPr>
        <p:blipFill>
          <a:blip r:embed="rId4" cstate="print">
            <a:lum bright="20000" contrast="30000"/>
          </a:blip>
          <a:srcRect l="19488" r="14126" b="25154"/>
          <a:stretch>
            <a:fillRect/>
          </a:stretch>
        </p:blipFill>
        <p:spPr>
          <a:xfrm rot="5400000">
            <a:off x="-1046445" y="2306356"/>
            <a:ext cx="5217089"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noChangeArrowheads="1"/>
          </p:cNvPicPr>
          <p:nvPr/>
        </p:nvPicPr>
        <p:blipFill>
          <a:blip r:embed="rId5" cstate="print">
            <a:lum bright="20000"/>
          </a:blip>
          <a:srcRect/>
          <a:stretch>
            <a:fillRect/>
          </a:stretch>
        </p:blipFill>
        <p:spPr bwMode="auto">
          <a:xfrm>
            <a:off x="3276600" y="1103981"/>
            <a:ext cx="3124200" cy="5220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722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Detector arrangement in the beam test</a:t>
            </a:r>
            <a:endParaRPr lang="en-US" sz="3000" dirty="0"/>
          </a:p>
        </p:txBody>
      </p:sp>
      <p:cxnSp>
        <p:nvCxnSpPr>
          <p:cNvPr id="4" name="Straight Arrow Connector 3"/>
          <p:cNvCxnSpPr/>
          <p:nvPr/>
        </p:nvCxnSpPr>
        <p:spPr>
          <a:xfrm flipV="1">
            <a:off x="1066800" y="2895600"/>
            <a:ext cx="6096000" cy="27548"/>
          </a:xfrm>
          <a:prstGeom prst="straightConnector1">
            <a:avLst/>
          </a:prstGeom>
          <a:ln w="34925">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78880" y="2514600"/>
            <a:ext cx="4571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1524000"/>
            <a:ext cx="76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30681" y="2514600"/>
            <a:ext cx="4571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68881" y="2514600"/>
            <a:ext cx="4571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96000" y="3276600"/>
            <a:ext cx="1295400" cy="369332"/>
          </a:xfrm>
          <a:prstGeom prst="rect">
            <a:avLst/>
          </a:prstGeom>
          <a:noFill/>
        </p:spPr>
        <p:txBody>
          <a:bodyPr wrap="square" rtlCol="0">
            <a:spAutoFit/>
          </a:bodyPr>
          <a:lstStyle/>
          <a:p>
            <a:r>
              <a:rPr lang="en-US" dirty="0" smtClean="0"/>
              <a:t>Tracker4</a:t>
            </a:r>
            <a:endParaRPr lang="en-US" dirty="0"/>
          </a:p>
        </p:txBody>
      </p:sp>
      <p:sp>
        <p:nvSpPr>
          <p:cNvPr id="17" name="Rectangle 16"/>
          <p:cNvSpPr/>
          <p:nvPr/>
        </p:nvSpPr>
        <p:spPr>
          <a:xfrm flipH="1">
            <a:off x="5714998" y="2514600"/>
            <a:ext cx="4571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676400" y="4114800"/>
            <a:ext cx="0" cy="8382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00800" y="4114800"/>
            <a:ext cx="0" cy="762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76400" y="4953000"/>
            <a:ext cx="4724400" cy="0"/>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86300" y="4953000"/>
            <a:ext cx="1104900" cy="369332"/>
          </a:xfrm>
          <a:prstGeom prst="rect">
            <a:avLst/>
          </a:prstGeom>
          <a:noFill/>
        </p:spPr>
        <p:txBody>
          <a:bodyPr wrap="square" rtlCol="0">
            <a:spAutoFit/>
          </a:bodyPr>
          <a:lstStyle/>
          <a:p>
            <a:r>
              <a:rPr lang="en-US" dirty="0" smtClean="0">
                <a:solidFill>
                  <a:srgbClr val="FF0000"/>
                </a:solidFill>
              </a:rPr>
              <a:t>3169.5</a:t>
            </a:r>
            <a:endParaRPr lang="en-US" dirty="0">
              <a:solidFill>
                <a:srgbClr val="FF0000"/>
              </a:solidFill>
            </a:endParaRPr>
          </a:p>
        </p:txBody>
      </p:sp>
      <p:cxnSp>
        <p:nvCxnSpPr>
          <p:cNvPr id="22" name="Straight Connector 21"/>
          <p:cNvCxnSpPr/>
          <p:nvPr/>
        </p:nvCxnSpPr>
        <p:spPr>
          <a:xfrm>
            <a:off x="2514600" y="4114800"/>
            <a:ext cx="0" cy="44553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676400" y="4560332"/>
            <a:ext cx="830581" cy="0"/>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38300" y="4114800"/>
            <a:ext cx="1104900" cy="369332"/>
          </a:xfrm>
          <a:prstGeom prst="rect">
            <a:avLst/>
          </a:prstGeom>
          <a:noFill/>
        </p:spPr>
        <p:txBody>
          <a:bodyPr wrap="square" rtlCol="0">
            <a:spAutoFit/>
          </a:bodyPr>
          <a:lstStyle/>
          <a:p>
            <a:r>
              <a:rPr lang="en-US" dirty="0" smtClean="0">
                <a:solidFill>
                  <a:srgbClr val="FF0000"/>
                </a:solidFill>
              </a:rPr>
              <a:t>1143.5</a:t>
            </a:r>
            <a:endParaRPr lang="en-US" dirty="0">
              <a:solidFill>
                <a:srgbClr val="FF0000"/>
              </a:solidFill>
            </a:endParaRPr>
          </a:p>
        </p:txBody>
      </p:sp>
      <p:sp>
        <p:nvSpPr>
          <p:cNvPr id="27" name="TextBox 26"/>
          <p:cNvSpPr txBox="1"/>
          <p:nvPr/>
        </p:nvSpPr>
        <p:spPr>
          <a:xfrm>
            <a:off x="2819400" y="4267200"/>
            <a:ext cx="1066800" cy="369332"/>
          </a:xfrm>
          <a:prstGeom prst="rect">
            <a:avLst/>
          </a:prstGeom>
          <a:noFill/>
        </p:spPr>
        <p:txBody>
          <a:bodyPr wrap="square" rtlCol="0">
            <a:spAutoFit/>
          </a:bodyPr>
          <a:lstStyle/>
          <a:p>
            <a:r>
              <a:rPr lang="en-US" dirty="0" smtClean="0">
                <a:solidFill>
                  <a:srgbClr val="FF0000"/>
                </a:solidFill>
              </a:rPr>
              <a:t>2011.5</a:t>
            </a:r>
            <a:endParaRPr lang="en-US" dirty="0">
              <a:solidFill>
                <a:srgbClr val="FF0000"/>
              </a:solidFill>
            </a:endParaRPr>
          </a:p>
        </p:txBody>
      </p:sp>
      <p:sp>
        <p:nvSpPr>
          <p:cNvPr id="30" name="TextBox 29"/>
          <p:cNvSpPr txBox="1"/>
          <p:nvPr/>
        </p:nvSpPr>
        <p:spPr>
          <a:xfrm>
            <a:off x="3200400" y="1078468"/>
            <a:ext cx="1524000" cy="369332"/>
          </a:xfrm>
          <a:prstGeom prst="rect">
            <a:avLst/>
          </a:prstGeom>
          <a:noFill/>
        </p:spPr>
        <p:txBody>
          <a:bodyPr wrap="square" rtlCol="0">
            <a:spAutoFit/>
          </a:bodyPr>
          <a:lstStyle/>
          <a:p>
            <a:r>
              <a:rPr lang="en-US" dirty="0" smtClean="0"/>
              <a:t>CMS GEM</a:t>
            </a:r>
            <a:endParaRPr lang="en-US" dirty="0"/>
          </a:p>
        </p:txBody>
      </p:sp>
      <p:cxnSp>
        <p:nvCxnSpPr>
          <p:cNvPr id="38" name="Straight Connector 37"/>
          <p:cNvCxnSpPr/>
          <p:nvPr/>
        </p:nvCxnSpPr>
        <p:spPr>
          <a:xfrm>
            <a:off x="3962400" y="4114800"/>
            <a:ext cx="0" cy="5334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676400" y="4648200"/>
            <a:ext cx="2247900" cy="0"/>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15000" y="4114800"/>
            <a:ext cx="0" cy="762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038600" y="4431268"/>
            <a:ext cx="1143000" cy="369332"/>
          </a:xfrm>
          <a:prstGeom prst="rect">
            <a:avLst/>
          </a:prstGeom>
          <a:noFill/>
        </p:spPr>
        <p:txBody>
          <a:bodyPr wrap="square" rtlCol="0">
            <a:spAutoFit/>
          </a:bodyPr>
          <a:lstStyle/>
          <a:p>
            <a:r>
              <a:rPr lang="en-US" dirty="0" smtClean="0">
                <a:solidFill>
                  <a:srgbClr val="FF0000"/>
                </a:solidFill>
              </a:rPr>
              <a:t>2686.5</a:t>
            </a:r>
            <a:endParaRPr lang="en-US" dirty="0">
              <a:solidFill>
                <a:srgbClr val="FF0000"/>
              </a:solidFill>
            </a:endParaRPr>
          </a:p>
        </p:txBody>
      </p:sp>
      <p:cxnSp>
        <p:nvCxnSpPr>
          <p:cNvPr id="53" name="Straight Arrow Connector 52"/>
          <p:cNvCxnSpPr/>
          <p:nvPr/>
        </p:nvCxnSpPr>
        <p:spPr>
          <a:xfrm>
            <a:off x="1676400" y="4800600"/>
            <a:ext cx="4038600" cy="0"/>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400800" y="4267200"/>
            <a:ext cx="1447800" cy="646331"/>
          </a:xfrm>
          <a:prstGeom prst="rect">
            <a:avLst/>
          </a:prstGeom>
          <a:noFill/>
        </p:spPr>
        <p:txBody>
          <a:bodyPr wrap="square" rtlCol="0">
            <a:spAutoFit/>
          </a:bodyPr>
          <a:lstStyle/>
          <a:p>
            <a:r>
              <a:rPr lang="en-US" dirty="0" smtClean="0">
                <a:solidFill>
                  <a:srgbClr val="FF0000"/>
                </a:solidFill>
              </a:rPr>
              <a:t>Distance:</a:t>
            </a:r>
          </a:p>
          <a:p>
            <a:r>
              <a:rPr lang="en-US" dirty="0" smtClean="0">
                <a:solidFill>
                  <a:srgbClr val="FF0000"/>
                </a:solidFill>
              </a:rPr>
              <a:t>Unit in mm</a:t>
            </a:r>
            <a:endParaRPr lang="en-US" dirty="0">
              <a:solidFill>
                <a:srgbClr val="FF0000"/>
              </a:solidFill>
            </a:endParaRPr>
          </a:p>
        </p:txBody>
      </p:sp>
      <p:sp>
        <p:nvSpPr>
          <p:cNvPr id="55" name="TextBox 54"/>
          <p:cNvSpPr txBox="1"/>
          <p:nvPr/>
        </p:nvSpPr>
        <p:spPr>
          <a:xfrm>
            <a:off x="1066800" y="3276600"/>
            <a:ext cx="1123950" cy="369332"/>
          </a:xfrm>
          <a:prstGeom prst="rect">
            <a:avLst/>
          </a:prstGeom>
          <a:noFill/>
        </p:spPr>
        <p:txBody>
          <a:bodyPr wrap="square" rtlCol="0">
            <a:spAutoFit/>
          </a:bodyPr>
          <a:lstStyle/>
          <a:p>
            <a:r>
              <a:rPr lang="en-US" dirty="0" smtClean="0"/>
              <a:t>Tracker1</a:t>
            </a:r>
            <a:endParaRPr lang="en-US" dirty="0"/>
          </a:p>
        </p:txBody>
      </p:sp>
      <p:sp>
        <p:nvSpPr>
          <p:cNvPr id="56" name="TextBox 55"/>
          <p:cNvSpPr txBox="1"/>
          <p:nvPr/>
        </p:nvSpPr>
        <p:spPr>
          <a:xfrm>
            <a:off x="2133600" y="3276600"/>
            <a:ext cx="1219200" cy="369332"/>
          </a:xfrm>
          <a:prstGeom prst="rect">
            <a:avLst/>
          </a:prstGeom>
          <a:noFill/>
        </p:spPr>
        <p:txBody>
          <a:bodyPr wrap="square" rtlCol="0">
            <a:spAutoFit/>
          </a:bodyPr>
          <a:lstStyle/>
          <a:p>
            <a:r>
              <a:rPr lang="en-US" dirty="0" smtClean="0"/>
              <a:t>Tracker2</a:t>
            </a:r>
            <a:endParaRPr lang="en-US" dirty="0"/>
          </a:p>
        </p:txBody>
      </p:sp>
      <p:sp>
        <p:nvSpPr>
          <p:cNvPr id="57" name="TextBox 56"/>
          <p:cNvSpPr txBox="1"/>
          <p:nvPr/>
        </p:nvSpPr>
        <p:spPr>
          <a:xfrm>
            <a:off x="5029200" y="3276600"/>
            <a:ext cx="1143000" cy="369332"/>
          </a:xfrm>
          <a:prstGeom prst="rect">
            <a:avLst/>
          </a:prstGeom>
          <a:noFill/>
        </p:spPr>
        <p:txBody>
          <a:bodyPr wrap="square" rtlCol="0">
            <a:spAutoFit/>
          </a:bodyPr>
          <a:lstStyle/>
          <a:p>
            <a:r>
              <a:rPr lang="en-US" dirty="0" smtClean="0"/>
              <a:t>Tracker3</a:t>
            </a:r>
            <a:endParaRPr lang="en-US" dirty="0"/>
          </a:p>
        </p:txBody>
      </p:sp>
      <p:sp>
        <p:nvSpPr>
          <p:cNvPr id="59" name="TextBox 58"/>
          <p:cNvSpPr txBox="1"/>
          <p:nvPr/>
        </p:nvSpPr>
        <p:spPr>
          <a:xfrm>
            <a:off x="6553200" y="2526268"/>
            <a:ext cx="914400" cy="369332"/>
          </a:xfrm>
          <a:prstGeom prst="rect">
            <a:avLst/>
          </a:prstGeom>
          <a:noFill/>
        </p:spPr>
        <p:txBody>
          <a:bodyPr wrap="square" rtlCol="0">
            <a:spAutoFit/>
          </a:bodyPr>
          <a:lstStyle/>
          <a:p>
            <a:r>
              <a:rPr lang="en-US" dirty="0" smtClean="0"/>
              <a:t>Beam</a:t>
            </a:r>
            <a:endParaRPr lang="en-US" dirty="0"/>
          </a:p>
        </p:txBody>
      </p:sp>
      <p:sp>
        <p:nvSpPr>
          <p:cNvPr id="64" name="TextBox 63"/>
          <p:cNvSpPr txBox="1"/>
          <p:nvPr/>
        </p:nvSpPr>
        <p:spPr>
          <a:xfrm>
            <a:off x="6553200" y="2907268"/>
            <a:ext cx="914400" cy="369332"/>
          </a:xfrm>
          <a:prstGeom prst="rect">
            <a:avLst/>
          </a:prstGeom>
          <a:noFill/>
        </p:spPr>
        <p:txBody>
          <a:bodyPr wrap="square" rtlCol="0">
            <a:spAutoFit/>
          </a:bodyPr>
          <a:lstStyle/>
          <a:p>
            <a:r>
              <a:rPr lang="en-US" dirty="0" smtClean="0"/>
              <a:t>Z axis</a:t>
            </a:r>
            <a:endParaRPr lang="en-US" dirty="0"/>
          </a:p>
        </p:txBody>
      </p:sp>
      <p:sp>
        <p:nvSpPr>
          <p:cNvPr id="72" name="TextBox 71"/>
          <p:cNvSpPr txBox="1"/>
          <p:nvPr/>
        </p:nvSpPr>
        <p:spPr>
          <a:xfrm>
            <a:off x="1066800" y="2209800"/>
            <a:ext cx="1295400" cy="369332"/>
          </a:xfrm>
          <a:prstGeom prst="rect">
            <a:avLst/>
          </a:prstGeom>
          <a:noFill/>
        </p:spPr>
        <p:txBody>
          <a:bodyPr wrap="square" rtlCol="0">
            <a:spAutoFit/>
          </a:bodyPr>
          <a:lstStyle/>
          <a:p>
            <a:r>
              <a:rPr lang="en-US" dirty="0" smtClean="0"/>
              <a:t>REF2</a:t>
            </a:r>
            <a:endParaRPr lang="en-US" dirty="0"/>
          </a:p>
        </p:txBody>
      </p:sp>
      <p:sp>
        <p:nvSpPr>
          <p:cNvPr id="73" name="TextBox 72"/>
          <p:cNvSpPr txBox="1"/>
          <p:nvPr/>
        </p:nvSpPr>
        <p:spPr>
          <a:xfrm>
            <a:off x="2057400" y="2209800"/>
            <a:ext cx="1295400" cy="369332"/>
          </a:xfrm>
          <a:prstGeom prst="rect">
            <a:avLst/>
          </a:prstGeom>
          <a:noFill/>
        </p:spPr>
        <p:txBody>
          <a:bodyPr wrap="square" rtlCol="0">
            <a:spAutoFit/>
          </a:bodyPr>
          <a:lstStyle/>
          <a:p>
            <a:r>
              <a:rPr lang="en-US" dirty="0" smtClean="0"/>
              <a:t>REF3</a:t>
            </a:r>
            <a:endParaRPr lang="en-US" dirty="0"/>
          </a:p>
        </p:txBody>
      </p:sp>
      <p:sp>
        <p:nvSpPr>
          <p:cNvPr id="74" name="TextBox 73"/>
          <p:cNvSpPr txBox="1"/>
          <p:nvPr/>
        </p:nvSpPr>
        <p:spPr>
          <a:xfrm>
            <a:off x="5257800" y="2209800"/>
            <a:ext cx="1295400" cy="369332"/>
          </a:xfrm>
          <a:prstGeom prst="rect">
            <a:avLst/>
          </a:prstGeom>
          <a:noFill/>
        </p:spPr>
        <p:txBody>
          <a:bodyPr wrap="square" rtlCol="0">
            <a:spAutoFit/>
          </a:bodyPr>
          <a:lstStyle/>
          <a:p>
            <a:r>
              <a:rPr lang="en-US" dirty="0" smtClean="0"/>
              <a:t>UVA3</a:t>
            </a:r>
            <a:endParaRPr lang="en-US" dirty="0"/>
          </a:p>
        </p:txBody>
      </p:sp>
      <p:sp>
        <p:nvSpPr>
          <p:cNvPr id="75" name="TextBox 74"/>
          <p:cNvSpPr txBox="1"/>
          <p:nvPr/>
        </p:nvSpPr>
        <p:spPr>
          <a:xfrm>
            <a:off x="6096000" y="2209800"/>
            <a:ext cx="1295400" cy="369332"/>
          </a:xfrm>
          <a:prstGeom prst="rect">
            <a:avLst/>
          </a:prstGeom>
          <a:noFill/>
        </p:spPr>
        <p:txBody>
          <a:bodyPr wrap="square" rtlCol="0">
            <a:spAutoFit/>
          </a:bodyPr>
          <a:lstStyle/>
          <a:p>
            <a:r>
              <a:rPr lang="en-US" dirty="0" smtClean="0"/>
              <a:t>REF1</a:t>
            </a:r>
            <a:endParaRPr lang="en-US" dirty="0"/>
          </a:p>
        </p:txBody>
      </p:sp>
      <p:sp>
        <p:nvSpPr>
          <p:cNvPr id="76" name="TextBox 75"/>
          <p:cNvSpPr txBox="1"/>
          <p:nvPr/>
        </p:nvSpPr>
        <p:spPr>
          <a:xfrm>
            <a:off x="0" y="5304472"/>
            <a:ext cx="9144000" cy="1477328"/>
          </a:xfrm>
          <a:prstGeom prst="rect">
            <a:avLst/>
          </a:prstGeom>
          <a:noFill/>
        </p:spPr>
        <p:txBody>
          <a:bodyPr wrap="square" rtlCol="0">
            <a:spAutoFit/>
          </a:bodyPr>
          <a:lstStyle/>
          <a:p>
            <a:r>
              <a:rPr lang="en-US" dirty="0" smtClean="0"/>
              <a:t>One more thing to be in mind: </a:t>
            </a:r>
          </a:p>
          <a:p>
            <a:r>
              <a:rPr lang="en-US" dirty="0" smtClean="0"/>
              <a:t>-&gt; the CMS GEM detector has a trapezoidal shape, the (1 dimensional) readout strips run in radial direction and can measure polar phi-coordinate. We measure hit (we often say cluster) positions in polar coordinates, so we’ll transfer Cartesian to polar system for the trackers in some of the analysis, for instance, resolution studies.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99553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 quick look at readout strips</a:t>
            </a:r>
            <a:endParaRPr lang="en-US" sz="3000" dirty="0"/>
          </a:p>
        </p:txBody>
      </p:sp>
      <p:pic>
        <p:nvPicPr>
          <p:cNvPr id="3074" name="Picture 2" descr="E:\DropBox_gmail\Dropbox\Camera Uploads\2013-09-19 14.49.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90600"/>
            <a:ext cx="708660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TextBox 4"/>
          <p:cNvSpPr txBox="1"/>
          <p:nvPr/>
        </p:nvSpPr>
        <p:spPr>
          <a:xfrm>
            <a:off x="4800600" y="4495800"/>
            <a:ext cx="1981200" cy="923330"/>
          </a:xfrm>
          <a:prstGeom prst="rect">
            <a:avLst/>
          </a:prstGeom>
          <a:noFill/>
        </p:spPr>
        <p:txBody>
          <a:bodyPr wrap="square" rtlCol="0">
            <a:spAutoFit/>
          </a:bodyPr>
          <a:lstStyle/>
          <a:p>
            <a:r>
              <a:rPr lang="en-US" b="1" dirty="0" smtClean="0">
                <a:solidFill>
                  <a:srgbClr val="FFFF00"/>
                </a:solidFill>
              </a:rPr>
              <a:t>The readout board for the CMS GEM.</a:t>
            </a:r>
            <a:endParaRPr lang="en-US" b="1" dirty="0">
              <a:solidFill>
                <a:srgbClr val="FFFF00"/>
              </a:solidFill>
            </a:endParaRPr>
          </a:p>
        </p:txBody>
      </p:sp>
    </p:spTree>
    <p:extLst>
      <p:ext uri="{BB962C8B-B14F-4D97-AF65-F5344CB8AC3E}">
        <p14:creationId xmlns:p14="http://schemas.microsoft.com/office/powerpoint/2010/main" val="9680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81075"/>
            <a:ext cx="64770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000" dirty="0" smtClean="0"/>
              <a:t>A quick look at the </a:t>
            </a:r>
            <a:r>
              <a:rPr lang="en-US" sz="3000" dirty="0" smtClean="0">
                <a:solidFill>
                  <a:srgbClr val="FF0000"/>
                </a:solidFill>
              </a:rPr>
              <a:t>raw</a:t>
            </a:r>
            <a:r>
              <a:rPr lang="en-US" sz="3000" dirty="0" smtClean="0"/>
              <a:t> data</a:t>
            </a:r>
            <a:endParaRPr lang="en-US" sz="3000" dirty="0"/>
          </a:p>
        </p:txBody>
      </p:sp>
      <p:sp>
        <p:nvSpPr>
          <p:cNvPr id="4" name="TextBox 3"/>
          <p:cNvSpPr txBox="1"/>
          <p:nvPr/>
        </p:nvSpPr>
        <p:spPr>
          <a:xfrm>
            <a:off x="2438400" y="914400"/>
            <a:ext cx="2133600" cy="323165"/>
          </a:xfrm>
          <a:prstGeom prst="rect">
            <a:avLst/>
          </a:prstGeom>
          <a:noFill/>
        </p:spPr>
        <p:txBody>
          <a:bodyPr wrap="square" rtlCol="0">
            <a:spAutoFit/>
          </a:bodyPr>
          <a:lstStyle/>
          <a:p>
            <a:r>
              <a:rPr lang="en-US" sz="1500" b="1" dirty="0" smtClean="0">
                <a:solidFill>
                  <a:srgbClr val="FF0000"/>
                </a:solidFill>
              </a:rPr>
              <a:t>Event number</a:t>
            </a:r>
            <a:endParaRPr lang="en-US" sz="1500" b="1" dirty="0">
              <a:solidFill>
                <a:srgbClr val="FF0000"/>
              </a:solidFill>
            </a:endParaRPr>
          </a:p>
        </p:txBody>
      </p:sp>
      <p:cxnSp>
        <p:nvCxnSpPr>
          <p:cNvPr id="6" name="Straight Arrow Connector 5"/>
          <p:cNvCxnSpPr>
            <a:endCxn id="4" idx="1"/>
          </p:cNvCxnSpPr>
          <p:nvPr/>
        </p:nvCxnSpPr>
        <p:spPr>
          <a:xfrm>
            <a:off x="1981200" y="1066800"/>
            <a:ext cx="457200" cy="918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4038600"/>
            <a:ext cx="9144000" cy="2862322"/>
          </a:xfrm>
          <a:prstGeom prst="rect">
            <a:avLst/>
          </a:prstGeom>
          <a:noFill/>
        </p:spPr>
        <p:txBody>
          <a:bodyPr wrap="square" rtlCol="0">
            <a:spAutoFit/>
          </a:bodyPr>
          <a:lstStyle/>
          <a:p>
            <a:r>
              <a:rPr lang="en-US" dirty="0" smtClean="0"/>
              <a:t>The contents in each line (except the event number line) are: </a:t>
            </a:r>
          </a:p>
          <a:p>
            <a:r>
              <a:rPr lang="en-US" dirty="0" smtClean="0"/>
              <a:t>(1)detector plane name:</a:t>
            </a:r>
            <a:r>
              <a:rPr lang="en-US" dirty="0"/>
              <a:t> </a:t>
            </a:r>
            <a:r>
              <a:rPr lang="en-US" dirty="0" smtClean="0"/>
              <a:t>“ETA05” means sector 5 in the CMS GEM;</a:t>
            </a:r>
          </a:p>
          <a:p>
            <a:r>
              <a:rPr lang="en-US" dirty="0" smtClean="0"/>
              <a:t>(2)number of fired strips in this plane; </a:t>
            </a:r>
          </a:p>
          <a:p>
            <a:r>
              <a:rPr lang="en-US" dirty="0" smtClean="0"/>
              <a:t>(3)cluster charge (in ADC counts); </a:t>
            </a:r>
          </a:p>
          <a:p>
            <a:r>
              <a:rPr lang="en-US" dirty="0" smtClean="0"/>
              <a:t>(4)cluster position in mm; </a:t>
            </a:r>
          </a:p>
          <a:p>
            <a:r>
              <a:rPr lang="en-US" dirty="0" smtClean="0"/>
              <a:t>(5)cluster position in strip number; </a:t>
            </a:r>
          </a:p>
          <a:p>
            <a:r>
              <a:rPr lang="en-US" dirty="0" smtClean="0"/>
              <a:t>(6)Groups of strip number </a:t>
            </a:r>
            <a:r>
              <a:rPr lang="en-US" i="1" dirty="0" smtClean="0"/>
              <a:t>i</a:t>
            </a:r>
            <a:r>
              <a:rPr lang="en-US" dirty="0" smtClean="0"/>
              <a:t> and charge on it, </a:t>
            </a:r>
            <a:r>
              <a:rPr lang="en-US" i="1" dirty="0" smtClean="0"/>
              <a:t>i=1,2,…,n</a:t>
            </a:r>
            <a:r>
              <a:rPr lang="en-US" dirty="0" smtClean="0"/>
              <a:t>, </a:t>
            </a:r>
            <a:r>
              <a:rPr lang="en-US" i="1" dirty="0" smtClean="0"/>
              <a:t>n</a:t>
            </a:r>
            <a:r>
              <a:rPr lang="en-US" dirty="0" smtClean="0"/>
              <a:t> is the number in (2).</a:t>
            </a:r>
          </a:p>
          <a:p>
            <a:pPr marL="285750" indent="-285750">
              <a:buFont typeface="Arial" pitchFamily="34" charset="0"/>
              <a:buChar char="•"/>
            </a:pPr>
            <a:r>
              <a:rPr lang="en-US" dirty="0" smtClean="0"/>
              <a:t>Notes: (a) in one event not all detectors have signal due to inefficiency (and some other reasons like fluctuation, noise, …); (b) please focus on these planes: REF1X(Y), REF2X(Y), REF3X(Y), UVA3X(Y) and “ETA0</a:t>
            </a:r>
            <a:r>
              <a:rPr lang="en-US" i="1" dirty="0" smtClean="0"/>
              <a:t>i</a:t>
            </a:r>
            <a:r>
              <a:rPr lang="en-US" dirty="0" smtClean="0"/>
              <a:t>”(</a:t>
            </a:r>
            <a:r>
              <a:rPr lang="en-US" i="1" dirty="0" smtClean="0"/>
              <a:t>i=0,1,…,7</a:t>
            </a:r>
            <a:r>
              <a:rPr lang="en-US" dirty="0" smtClean="0"/>
              <a: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7023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Select “valid” events</a:t>
            </a:r>
            <a:endParaRPr lang="en-US" sz="3000" dirty="0"/>
          </a:p>
        </p:txBody>
      </p:sp>
      <p:sp>
        <p:nvSpPr>
          <p:cNvPr id="4" name="TextBox 3"/>
          <p:cNvSpPr txBox="1"/>
          <p:nvPr/>
        </p:nvSpPr>
        <p:spPr>
          <a:xfrm>
            <a:off x="0" y="990600"/>
            <a:ext cx="9144000" cy="4832092"/>
          </a:xfrm>
          <a:prstGeom prst="rect">
            <a:avLst/>
          </a:prstGeom>
          <a:noFill/>
        </p:spPr>
        <p:txBody>
          <a:bodyPr wrap="square" rtlCol="0">
            <a:spAutoFit/>
          </a:bodyPr>
          <a:lstStyle/>
          <a:p>
            <a:pPr marL="342900" indent="-342900">
              <a:buFont typeface="Arial" pitchFamily="34" charset="0"/>
              <a:buChar char="•"/>
            </a:pPr>
            <a:r>
              <a:rPr lang="en-US" sz="2200" dirty="0" smtClean="0"/>
              <a:t>“Valid” event means an event that creates hits in both trackers and the CMS GEM detector.</a:t>
            </a:r>
          </a:p>
          <a:p>
            <a:endParaRPr lang="en-US" sz="2200" dirty="0"/>
          </a:p>
          <a:p>
            <a:pPr marL="342900" indent="-342900">
              <a:buFont typeface="Arial" pitchFamily="34" charset="0"/>
              <a:buChar char="•"/>
            </a:pPr>
            <a:r>
              <a:rPr lang="en-US" sz="2200" dirty="0" smtClean="0"/>
              <a:t>The “</a:t>
            </a:r>
            <a:r>
              <a:rPr lang="en-US" sz="2200" i="1" dirty="0" err="1" smtClean="0">
                <a:solidFill>
                  <a:srgbClr val="FF0000"/>
                </a:solidFill>
              </a:rPr>
              <a:t>Script_ValidEventSelection.C</a:t>
            </a:r>
            <a:r>
              <a:rPr lang="en-US" sz="2200" dirty="0" smtClean="0"/>
              <a:t>” script does this work. </a:t>
            </a:r>
          </a:p>
          <a:p>
            <a:pPr marL="342900" indent="-342900">
              <a:buFont typeface="Arial" pitchFamily="34" charset="0"/>
              <a:buChar char="•"/>
            </a:pPr>
            <a:endParaRPr lang="en-US" sz="2200" dirty="0" smtClean="0"/>
          </a:p>
          <a:p>
            <a:r>
              <a:rPr lang="en-US" sz="2200" dirty="0" smtClean="0"/>
              <a:t>-&gt; This script reads in the raw data file, outputs a new text file which contains the “valid” events that can be studied in further analysis.</a:t>
            </a:r>
          </a:p>
          <a:p>
            <a:endParaRPr lang="en-US" sz="2200" dirty="0" smtClean="0"/>
          </a:p>
          <a:p>
            <a:r>
              <a:rPr lang="en-US" sz="2200" dirty="0" smtClean="0"/>
              <a:t>-&gt; The cut is basically on the cluster sizes in the detector planes. Cluster size means number of strips that are fired in an event. </a:t>
            </a:r>
          </a:p>
          <a:p>
            <a:endParaRPr lang="en-US" sz="2200" dirty="0"/>
          </a:p>
          <a:p>
            <a:r>
              <a:rPr lang="en-US" sz="2200" dirty="0" smtClean="0"/>
              <a:t>-&gt; Total 9 columns in the new output text file, the first 8 columns are clusters positions in trackers (both X and Y planes), the last column is the cluster position in the CMS GEM detector in phi-coordinate (radian).</a:t>
            </a:r>
          </a:p>
        </p:txBody>
      </p:sp>
      <p:sp>
        <p:nvSpPr>
          <p:cNvPr id="5" name="Rectangle 4"/>
          <p:cNvSpPr/>
          <p:nvPr/>
        </p:nvSpPr>
        <p:spPr>
          <a:xfrm>
            <a:off x="1127098" y="6227802"/>
            <a:ext cx="6889835" cy="55399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We’ll</a:t>
            </a:r>
            <a:r>
              <a:rPr lang="en-US" sz="3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go through the script briefly …</a:t>
            </a:r>
            <a:endParaRPr lang="en-US" sz="3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055746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smtClean="0"/>
              <a:t>Script_ValidEventSelection.C</a:t>
            </a:r>
            <a:endParaRPr lang="en-US" sz="3000" dirty="0"/>
          </a:p>
        </p:txBody>
      </p:sp>
      <p:sp>
        <p:nvSpPr>
          <p:cNvPr id="4" name="TextBox 3"/>
          <p:cNvSpPr txBox="1"/>
          <p:nvPr/>
        </p:nvSpPr>
        <p:spPr>
          <a:xfrm>
            <a:off x="0" y="914400"/>
            <a:ext cx="8077200" cy="1446550"/>
          </a:xfrm>
          <a:prstGeom prst="rect">
            <a:avLst/>
          </a:prstGeom>
          <a:noFill/>
          <a:ln>
            <a:solidFill>
              <a:schemeClr val="tx1"/>
            </a:solidFill>
          </a:ln>
        </p:spPr>
        <p:txBody>
          <a:bodyPr wrap="square" rtlCol="0">
            <a:spAutoFit/>
          </a:bodyPr>
          <a:lstStyle/>
          <a:p>
            <a:pPr marL="285750" indent="-285750">
              <a:buFont typeface="Arial" pitchFamily="34" charset="0"/>
              <a:buChar char="•"/>
            </a:pPr>
            <a:r>
              <a:rPr lang="en-US" sz="2200" dirty="0" smtClean="0"/>
              <a:t>To run the script: </a:t>
            </a:r>
          </a:p>
          <a:p>
            <a:pPr marL="342900" indent="-342900">
              <a:buAutoNum type="arabicParenBoth"/>
            </a:pPr>
            <a:r>
              <a:rPr lang="en-US" sz="2200" dirty="0" smtClean="0"/>
              <a:t>“</a:t>
            </a:r>
            <a:r>
              <a:rPr lang="en-US" sz="2200" i="1" dirty="0" smtClean="0">
                <a:latin typeface="Times New Roman" pitchFamily="18" charset="0"/>
                <a:cs typeface="Times New Roman" pitchFamily="18" charset="0"/>
              </a:rPr>
              <a:t>root -l</a:t>
            </a:r>
            <a:r>
              <a:rPr lang="en-US" sz="2200" dirty="0" smtClean="0"/>
              <a:t>” in a terminal; -&gt; open ROOT</a:t>
            </a:r>
          </a:p>
          <a:p>
            <a:pPr marL="342900" indent="-342900">
              <a:buAutoNum type="arabicParenBoth"/>
            </a:pPr>
            <a:r>
              <a:rPr lang="en-US" sz="2200" dirty="0" smtClean="0"/>
              <a:t>“</a:t>
            </a:r>
            <a:r>
              <a:rPr lang="en-US" sz="2200" i="1" dirty="0" smtClean="0">
                <a:latin typeface="Times New Roman" pitchFamily="18" charset="0"/>
                <a:cs typeface="Times New Roman" pitchFamily="18" charset="0"/>
              </a:rPr>
              <a:t>.L </a:t>
            </a:r>
            <a:r>
              <a:rPr lang="en-US" sz="2200" i="1" dirty="0" err="1" smtClean="0">
                <a:latin typeface="Times New Roman" pitchFamily="18" charset="0"/>
                <a:cs typeface="Times New Roman" pitchFamily="18" charset="0"/>
              </a:rPr>
              <a:t>Script_ValidEventSelection.C</a:t>
            </a:r>
            <a:r>
              <a:rPr lang="en-US" sz="2200" dirty="0" smtClean="0"/>
              <a:t>”; -&gt; load the script</a:t>
            </a:r>
          </a:p>
          <a:p>
            <a:pPr marL="342900" indent="-342900">
              <a:buAutoNum type="arabicParenBoth"/>
            </a:pPr>
            <a:r>
              <a:rPr lang="en-US" sz="2200" dirty="0" smtClean="0"/>
              <a:t>“</a:t>
            </a:r>
            <a:r>
              <a:rPr lang="en-US" sz="2200" i="1" dirty="0" smtClean="0">
                <a:latin typeface="Times New Roman" pitchFamily="18" charset="0"/>
                <a:cs typeface="Times New Roman" pitchFamily="18" charset="0"/>
              </a:rPr>
              <a:t>main()</a:t>
            </a:r>
            <a:r>
              <a:rPr lang="en-US" sz="2200" dirty="0" smtClean="0"/>
              <a:t>”. -&gt; execute the function</a:t>
            </a:r>
            <a:endParaRPr lang="en-US" sz="22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91440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724400"/>
            <a:ext cx="914400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1999" y="2667000"/>
            <a:ext cx="3352801" cy="369332"/>
          </a:xfrm>
          <a:prstGeom prst="rect">
            <a:avLst/>
          </a:prstGeom>
          <a:noFill/>
        </p:spPr>
        <p:txBody>
          <a:bodyPr wrap="square" rtlCol="0">
            <a:spAutoFit/>
          </a:bodyPr>
          <a:lstStyle/>
          <a:p>
            <a:r>
              <a:rPr lang="en-US" dirty="0" smtClean="0"/>
              <a:t>Number of raw events in file</a:t>
            </a:r>
            <a:endParaRPr lang="en-US" dirty="0"/>
          </a:p>
        </p:txBody>
      </p:sp>
      <p:sp>
        <p:nvSpPr>
          <p:cNvPr id="7" name="TextBox 6"/>
          <p:cNvSpPr txBox="1"/>
          <p:nvPr/>
        </p:nvSpPr>
        <p:spPr>
          <a:xfrm>
            <a:off x="4724400" y="3505200"/>
            <a:ext cx="3352800" cy="369332"/>
          </a:xfrm>
          <a:prstGeom prst="rect">
            <a:avLst/>
          </a:prstGeom>
          <a:noFill/>
        </p:spPr>
        <p:txBody>
          <a:bodyPr wrap="square" rtlCol="0">
            <a:spAutoFit/>
          </a:bodyPr>
          <a:lstStyle/>
          <a:p>
            <a:r>
              <a:rPr lang="en-US" dirty="0" smtClean="0"/>
              <a:t>File names</a:t>
            </a:r>
            <a:endParaRPr lang="en-US" dirty="0"/>
          </a:p>
        </p:txBody>
      </p:sp>
      <p:sp>
        <p:nvSpPr>
          <p:cNvPr id="8" name="TextBox 7"/>
          <p:cNvSpPr txBox="1"/>
          <p:nvPr/>
        </p:nvSpPr>
        <p:spPr>
          <a:xfrm>
            <a:off x="5410200" y="4495800"/>
            <a:ext cx="3429000" cy="369332"/>
          </a:xfrm>
          <a:prstGeom prst="rect">
            <a:avLst/>
          </a:prstGeom>
          <a:noFill/>
        </p:spPr>
        <p:txBody>
          <a:bodyPr wrap="square" rtlCol="0">
            <a:spAutoFit/>
          </a:bodyPr>
          <a:lstStyle/>
          <a:p>
            <a:r>
              <a:rPr lang="en-US" dirty="0" smtClean="0"/>
              <a:t>Selection cuts on cluster sizes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24125"/>
            <a:ext cx="44767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844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Spatial resolution study</a:t>
            </a:r>
            <a:endParaRPr lang="en-US" sz="3000" dirty="0"/>
          </a:p>
        </p:txBody>
      </p:sp>
      <mc:AlternateContent xmlns:mc="http://schemas.openxmlformats.org/markup-compatibility/2006" xmlns:a14="http://schemas.microsoft.com/office/drawing/2010/main">
        <mc:Choice Requires="a14">
          <p:sp>
            <p:nvSpPr>
              <p:cNvPr id="4" name="TextBox 3"/>
              <p:cNvSpPr txBox="1"/>
              <p:nvPr/>
            </p:nvSpPr>
            <p:spPr>
              <a:xfrm>
                <a:off x="0" y="914400"/>
                <a:ext cx="9144000" cy="5911298"/>
              </a:xfrm>
              <a:prstGeom prst="rect">
                <a:avLst/>
              </a:prstGeom>
              <a:noFill/>
            </p:spPr>
            <p:txBody>
              <a:bodyPr wrap="square" rtlCol="0">
                <a:spAutoFit/>
              </a:bodyPr>
              <a:lstStyle/>
              <a:p>
                <a:pPr marL="285750" indent="-285750">
                  <a:buFont typeface="Arial" pitchFamily="34" charset="0"/>
                  <a:buChar char="•"/>
                </a:pPr>
                <a:r>
                  <a:rPr lang="en-US" sz="2200" dirty="0" smtClean="0"/>
                  <a:t>Another “</a:t>
                </a:r>
                <a:r>
                  <a:rPr lang="en-US" sz="2200" i="1" dirty="0" err="1" smtClean="0"/>
                  <a:t>Script_GetResiduals.C</a:t>
                </a:r>
                <a:r>
                  <a:rPr lang="en-US" sz="2200" dirty="0" smtClean="0"/>
                  <a:t>” reads in the new text file, fits tracks and histograms residuals for trackers and the CMS GEM. We’ll focus on residual distributions for the CMS GEM.</a:t>
                </a:r>
              </a:p>
              <a:p>
                <a:pPr marL="285750" indent="-285750">
                  <a:buFont typeface="Arial" pitchFamily="34" charset="0"/>
                  <a:buChar char="•"/>
                </a:pPr>
                <a:r>
                  <a:rPr lang="en-US" sz="2200" dirty="0" smtClean="0"/>
                  <a:t>The detectors need to be aligned before residuals can be calculated. We ignore the alignment procedure, the final alignment parameters are set in this script. (For HV scan, since detectors were not moved, one group of alignment parameters is OK; for position scan we’ll have to do alignment for different positions.)</a:t>
                </a:r>
              </a:p>
              <a:p>
                <a:pPr marL="285750" indent="-285750">
                  <a:buFont typeface="Arial" pitchFamily="34" charset="0"/>
                  <a:buChar char="•"/>
                </a:pPr>
                <a:endParaRPr lang="en-US" sz="2200" dirty="0" smtClean="0"/>
              </a:p>
              <a:p>
                <a:pPr marL="285750" indent="-285750">
                  <a:buFont typeface="Arial" pitchFamily="34" charset="0"/>
                  <a:buChar char="•"/>
                </a:pPr>
                <a:r>
                  <a:rPr lang="en-US" sz="2200" dirty="0" smtClean="0"/>
                  <a:t>In track fitting, we do exclusive and inclusive fits. Exclusive (Inclusive) means hit position in CMS GEM is excluded (included) when fitting a track. So we’ll get both exclusive and inclusive residual distributions. The residual distributions are fitted with a double Gaussian function (“</a:t>
                </a:r>
                <a:r>
                  <a:rPr lang="en-US" sz="2200" i="1" dirty="0" err="1" smtClean="0"/>
                  <a:t>Script_doubleGausFit.C</a:t>
                </a:r>
                <a:r>
                  <a:rPr lang="en-US" sz="2200" dirty="0" smtClean="0"/>
                  <a:t>”), and the primary sigma (width) in each fit will be taken as exclusive and inclusive resolutions (</a:t>
                </a:r>
                <a14:m>
                  <m:oMath xmlns:m="http://schemas.openxmlformats.org/officeDocument/2006/math">
                    <m:sSub>
                      <m:sSubPr>
                        <m:ctrlPr>
                          <a:rPr lang="en-US" sz="2200" i="1" smtClean="0">
                            <a:latin typeface="Cambria Math"/>
                          </a:rPr>
                        </m:ctrlPr>
                      </m:sSubPr>
                      <m:e>
                        <m:r>
                          <a:rPr lang="en-US" sz="2200" i="1" smtClean="0">
                            <a:latin typeface="Cambria Math"/>
                            <a:ea typeface="Cambria Math"/>
                          </a:rPr>
                          <m:t>𝜎</m:t>
                        </m:r>
                      </m:e>
                      <m:sub>
                        <m:r>
                          <a:rPr lang="en-US" sz="2200" b="0" i="1" smtClean="0">
                            <a:latin typeface="Cambria Math"/>
                          </a:rPr>
                          <m:t>𝑒𝑥</m:t>
                        </m:r>
                      </m:sub>
                    </m:sSub>
                    <m:r>
                      <a:rPr lang="en-US" sz="2200" b="0" i="1" smtClean="0">
                        <a:latin typeface="Cambria Math"/>
                      </a:rPr>
                      <m:t> </m:t>
                    </m:r>
                    <m:r>
                      <a:rPr lang="en-US" sz="2200" b="0" i="1" smtClean="0">
                        <a:latin typeface="Cambria Math"/>
                      </a:rPr>
                      <m:t>𝑎𝑛𝑑</m:t>
                    </m:r>
                    <m:r>
                      <a:rPr lang="en-US" sz="2200" b="0" i="1" smtClean="0">
                        <a:latin typeface="Cambria Math"/>
                      </a:rPr>
                      <m:t> </m:t>
                    </m:r>
                    <m:sSub>
                      <m:sSubPr>
                        <m:ctrlPr>
                          <a:rPr lang="en-US" sz="2200" b="0" i="1" smtClean="0">
                            <a:latin typeface="Cambria Math"/>
                          </a:rPr>
                        </m:ctrlPr>
                      </m:sSubPr>
                      <m:e>
                        <m:r>
                          <a:rPr lang="en-US" sz="2200" b="0" i="1" smtClean="0">
                            <a:latin typeface="Cambria Math"/>
                            <a:ea typeface="Cambria Math"/>
                          </a:rPr>
                          <m:t>𝜎</m:t>
                        </m:r>
                      </m:e>
                      <m:sub>
                        <m:r>
                          <a:rPr lang="en-US" sz="2200" b="0" i="1" smtClean="0">
                            <a:latin typeface="Cambria Math"/>
                          </a:rPr>
                          <m:t>𝑖𝑛</m:t>
                        </m:r>
                      </m:sub>
                    </m:sSub>
                  </m:oMath>
                </a14:m>
                <a:r>
                  <a:rPr lang="en-US" sz="2200" dirty="0" smtClean="0"/>
                  <a:t>). </a:t>
                </a:r>
              </a:p>
              <a:p>
                <a:pPr marL="285750" indent="-285750">
                  <a:buFont typeface="Arial" pitchFamily="34" charset="0"/>
                  <a:buChar char="•"/>
                </a:pPr>
                <a:r>
                  <a:rPr lang="en-US" sz="2200" dirty="0" smtClean="0"/>
                  <a:t>Finally we calculate resolution from the geometric mean of the widths: </a:t>
                </a:r>
                <a14:m>
                  <m:oMath xmlns:m="http://schemas.openxmlformats.org/officeDocument/2006/math">
                    <m:r>
                      <a:rPr lang="en-US" sz="2200" i="1" smtClean="0">
                        <a:latin typeface="Cambria Math"/>
                        <a:ea typeface="Cambria Math"/>
                      </a:rPr>
                      <m:t>𝜎</m:t>
                    </m:r>
                    <m:r>
                      <a:rPr lang="en-US" sz="2200" b="0" i="1" smtClean="0">
                        <a:latin typeface="Cambria Math"/>
                        <a:ea typeface="Cambria Math"/>
                      </a:rPr>
                      <m:t>=</m:t>
                    </m:r>
                    <m:rad>
                      <m:radPr>
                        <m:degHide m:val="on"/>
                        <m:ctrlPr>
                          <a:rPr lang="en-US" sz="2200" b="0" i="1" smtClean="0">
                            <a:latin typeface="Cambria Math"/>
                            <a:ea typeface="Cambria Math"/>
                          </a:rPr>
                        </m:ctrlPr>
                      </m:radPr>
                      <m:deg/>
                      <m:e>
                        <m:sSub>
                          <m:sSubPr>
                            <m:ctrlPr>
                              <a:rPr lang="en-US" sz="2200" b="0" i="1" smtClean="0">
                                <a:latin typeface="Cambria Math"/>
                                <a:ea typeface="Cambria Math"/>
                              </a:rPr>
                            </m:ctrlPr>
                          </m:sSubPr>
                          <m:e>
                            <m:r>
                              <a:rPr lang="en-US" sz="2200" b="0" i="1" smtClean="0">
                                <a:latin typeface="Cambria Math"/>
                                <a:ea typeface="Cambria Math"/>
                              </a:rPr>
                              <m:t>𝜎</m:t>
                            </m:r>
                          </m:e>
                          <m:sub>
                            <m:r>
                              <a:rPr lang="en-US" sz="2200" b="0" i="1" smtClean="0">
                                <a:latin typeface="Cambria Math"/>
                                <a:ea typeface="Cambria Math"/>
                              </a:rPr>
                              <m:t>𝑒𝑥</m:t>
                            </m:r>
                          </m:sub>
                        </m:sSub>
                        <m:r>
                          <a:rPr lang="en-US" sz="2200" i="1">
                            <a:latin typeface="Cambria Math"/>
                            <a:ea typeface="Cambria Math"/>
                          </a:rPr>
                          <m:t>×</m:t>
                        </m:r>
                        <m:sSub>
                          <m:sSubPr>
                            <m:ctrlPr>
                              <a:rPr lang="en-US" sz="2200" i="1" smtClean="0">
                                <a:latin typeface="Cambria Math"/>
                                <a:ea typeface="Cambria Math"/>
                              </a:rPr>
                            </m:ctrlPr>
                          </m:sSubPr>
                          <m:e>
                            <m:r>
                              <a:rPr lang="en-US" sz="2200" i="1" smtClean="0">
                                <a:latin typeface="Cambria Math"/>
                                <a:ea typeface="Cambria Math"/>
                              </a:rPr>
                              <m:t>𝜎</m:t>
                            </m:r>
                          </m:e>
                          <m:sub>
                            <m:r>
                              <a:rPr lang="en-US" sz="2200" b="0" i="1" smtClean="0">
                                <a:latin typeface="Cambria Math"/>
                                <a:ea typeface="Cambria Math"/>
                              </a:rPr>
                              <m:t>𝑖𝑛</m:t>
                            </m:r>
                          </m:sub>
                        </m:sSub>
                      </m:e>
                    </m:rad>
                  </m:oMath>
                </a14:m>
                <a:r>
                  <a:rPr lang="en-US" sz="2200" dirty="0" smtClean="0"/>
                  <a:t>, and error can be simply propagated.</a:t>
                </a:r>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0" y="914400"/>
                <a:ext cx="9144000" cy="5911298"/>
              </a:xfrm>
              <a:prstGeom prst="rect">
                <a:avLst/>
              </a:prstGeom>
              <a:blipFill rotWithShape="1">
                <a:blip r:embed="rId2"/>
                <a:stretch>
                  <a:fillRect l="-733" t="-515" r="-120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793444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FIT_CMS_template</Template>
  <TotalTime>7003</TotalTime>
  <Words>1101</Words>
  <Application>Microsoft Office PowerPoint</Application>
  <PresentationFormat>On-screen Show (4:3)</PresentationFormat>
  <Paragraphs>111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MH design</vt:lpstr>
      <vt:lpstr>FNAL beam test data analysis  A Hands-on session at CMS Upgrade School</vt:lpstr>
      <vt:lpstr>FNAL beam test information</vt:lpstr>
      <vt:lpstr>A quick look at  the GEM foils &amp; the chamber</vt:lpstr>
      <vt:lpstr>Detector arrangement in the beam test</vt:lpstr>
      <vt:lpstr>A quick look at readout strips</vt:lpstr>
      <vt:lpstr>A quick look at the raw data</vt:lpstr>
      <vt:lpstr>Select “valid” events</vt:lpstr>
      <vt:lpstr>Script_ValidEventSelection.C</vt:lpstr>
      <vt:lpstr>Spatial resolution study</vt:lpstr>
      <vt:lpstr>Script_GetResiduals.C</vt:lpstr>
      <vt:lpstr>Practice with  the ValidEventSelection script</vt:lpstr>
      <vt:lpstr>Practice with the GetResiduals script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FNAL beam test data analysis  A Hands-on session  at CMS Detector School</dc:title>
  <dc:creator>hepA</dc:creator>
  <cp:lastModifiedBy>hepA</cp:lastModifiedBy>
  <cp:revision>58</cp:revision>
  <dcterms:created xsi:type="dcterms:W3CDTF">2006-08-16T00:00:00Z</dcterms:created>
  <dcterms:modified xsi:type="dcterms:W3CDTF">2014-11-07T13:31:40Z</dcterms:modified>
</cp:coreProperties>
</file>