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5" r:id="rId2"/>
    <p:sldMasterId id="2147483660" r:id="rId3"/>
  </p:sldMasterIdLst>
  <p:notesMasterIdLst>
    <p:notesMasterId r:id="rId16"/>
  </p:notesMasterIdLst>
  <p:sldIdLst>
    <p:sldId id="265" r:id="rId4"/>
    <p:sldId id="266" r:id="rId5"/>
    <p:sldId id="274" r:id="rId6"/>
    <p:sldId id="267" r:id="rId7"/>
    <p:sldId id="273" r:id="rId8"/>
    <p:sldId id="268" r:id="rId9"/>
    <p:sldId id="269" r:id="rId10"/>
    <p:sldId id="257" r:id="rId11"/>
    <p:sldId id="270" r:id="rId12"/>
    <p:sldId id="262" r:id="rId13"/>
    <p:sldId id="263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19" autoAdjust="0"/>
  </p:normalViewPr>
  <p:slideViewPr>
    <p:cSldViewPr snapToGrid="0" snapToObjects="1">
      <p:cViewPr varScale="1">
        <p:scale>
          <a:sx n="111" d="100"/>
          <a:sy n="111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F7D8B-6142-A04B-8414-D4E4F9179C9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CCCE3-27B5-464C-BC62-5BFB0460F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7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70D24D-9CCC-4918-9455-BDAB25F766A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20951" y="-27384"/>
            <a:ext cx="1075063" cy="10732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90470" y="0"/>
            <a:ext cx="1055407" cy="105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06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5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6F5F-F809-4F34-BA1C-02CD950FFE7C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18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67DE2-ADC1-4AE3-B24D-1862041A67BD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80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D2B03-C330-41F7-AB67-041F815A6142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435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8F26-AE4F-4263-82E8-93E363D0A5BD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19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88E5A-EF57-48F2-9629-E2BBDED95B00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65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246F0-8CD5-4DBC-AC8D-B035BA39C096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18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57157-A63C-462F-9E17-E3A6D1051358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61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64E11-D82F-4B65-80C4-95B63406E750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43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72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F8C03-1418-4AF9-B02A-5CD5E2B5922E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77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066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9D339-E745-4627-8C53-61259EBC68C6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9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F174A-77D5-475A-9D89-89D9139D4A03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35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0"/>
            <a:ext cx="7086600" cy="1066800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35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75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394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4677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CE81-9B54-4E01-9E9D-89573E5F3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46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F1EF06-BB71-2A40-B39E-3E041A544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482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F1EF06-BB71-2A40-B39E-3E041A544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3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88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F1EF06-BB71-2A40-B39E-3E041A544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49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30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B3426-640A-4524-8733-E6517BC265F0}" type="datetimeFigureOut">
              <a:rPr lang="en-US"/>
              <a:pPr>
                <a:defRPr/>
              </a:pPr>
              <a:t>11/18/14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CE81-9B54-4E01-9E9D-89573E5F3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710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B3426-640A-4524-8733-E6517BC265F0}" type="datetimeFigureOut">
              <a:rPr lang="en-US"/>
              <a:pPr>
                <a:defRPr/>
              </a:pPr>
              <a:t>11/18/14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CE81-9B54-4E01-9E9D-89573E5F3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403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6B5C12-685C-104C-B3CE-E7D59581B2F8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3620CC5-8A3A-9941-8B7E-8D0C3AAF81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664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6B5C12-685C-104C-B3CE-E7D59581B2F8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3620CC5-8A3A-9941-8B7E-8D0C3AAF81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1534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6F5F-F809-4F34-BA1C-02CD950FFE7C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18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67DE2-ADC1-4AE3-B24D-1862041A67BD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809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D2B03-C330-41F7-AB67-041F815A6142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4350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8F26-AE4F-4263-82E8-93E363D0A5BD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1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782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88E5A-EF57-48F2-9629-E2BBDED95B00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654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246F0-8CD5-4DBC-AC8D-B035BA39C096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188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57157-A63C-462F-9E17-E3A6D1051358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611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64E11-D82F-4B65-80C4-95B63406E750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4347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F8C03-1418-4AF9-B02A-5CD5E2B5922E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77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86600" cy="1066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9D339-E745-4627-8C53-61259EBC68C6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98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F174A-77D5-475A-9D89-89D9139D4A03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351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0"/>
            <a:ext cx="7086600" cy="1066800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352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753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3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861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4677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CE81-9B54-4E01-9E9D-89573E5F3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466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F1EF06-BB71-2A40-B39E-3E041A544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4829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F1EF06-BB71-2A40-B39E-3E041A544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394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F1EF06-BB71-2A40-B39E-3E041A544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49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706F05-6B54-A346-B0B3-EC8143E8F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304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B3426-640A-4524-8733-E6517BC265F0}" type="datetimeFigureOut">
              <a:rPr lang="en-US"/>
              <a:pPr>
                <a:defRPr/>
              </a:pPr>
              <a:t>11/18/14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CE81-9B54-4E01-9E9D-89573E5F3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710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B3426-640A-4524-8733-E6517BC265F0}" type="datetimeFigureOut">
              <a:rPr lang="en-US"/>
              <a:pPr>
                <a:defRPr/>
              </a:pPr>
              <a:t>11/18/14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CE81-9B54-4E01-9E9D-89573E5F3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403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6B5C12-685C-104C-B3CE-E7D59581B2F8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3620CC5-8A3A-9941-8B7E-8D0C3AAF81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664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6B5C12-685C-104C-B3CE-E7D59581B2F8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3620CC5-8A3A-9941-8B7E-8D0C3AAF81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124200" y="846138"/>
            <a:ext cx="5562600" cy="449262"/>
          </a:xfrm>
          <a:prstGeom prst="rect">
            <a:avLst/>
          </a:prstGeom>
          <a:solidFill>
            <a:srgbClr val="333399"/>
          </a:solidFill>
        </p:spPr>
        <p:txBody>
          <a:bodyPr vert="horz"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stylec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15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4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6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9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20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35.xml"/><Relationship Id="rId25" Type="http://schemas.openxmlformats.org/officeDocument/2006/relationships/theme" Target="../theme/theme2.xml"/><Relationship Id="rId26" Type="http://schemas.openxmlformats.org/officeDocument/2006/relationships/image" Target="../media/image1.png"/><Relationship Id="rId27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55.xml"/><Relationship Id="rId21" Type="http://schemas.openxmlformats.org/officeDocument/2006/relationships/slideLayout" Target="../slideLayouts/slideLayout56.xml"/><Relationship Id="rId22" Type="http://schemas.openxmlformats.org/officeDocument/2006/relationships/slideLayout" Target="../slideLayouts/slideLayout57.xml"/><Relationship Id="rId23" Type="http://schemas.openxmlformats.org/officeDocument/2006/relationships/slideLayout" Target="../slideLayouts/slideLayout58.xml"/><Relationship Id="rId24" Type="http://schemas.openxmlformats.org/officeDocument/2006/relationships/slideLayout" Target="../slideLayouts/slideLayout59.xml"/><Relationship Id="rId25" Type="http://schemas.openxmlformats.org/officeDocument/2006/relationships/theme" Target="../theme/theme3.xml"/><Relationship Id="rId26" Type="http://schemas.openxmlformats.org/officeDocument/2006/relationships/image" Target="../media/image1.png"/><Relationship Id="rId27" Type="http://schemas.openxmlformats.org/officeDocument/2006/relationships/image" Target="../media/image2.png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2296F-E743-D64F-902A-F44EC24B6BCA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3CF4-44C5-AB4A-99B5-7A602F69365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20951" y="-27384"/>
            <a:ext cx="1075063" cy="10732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090470" y="0"/>
            <a:ext cx="1055407" cy="105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5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325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endParaRPr lang="en-US" sz="1100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043608" y="0"/>
            <a:ext cx="7056784" cy="1043608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6" cstate="print"/>
          <a:stretch>
            <a:fillRect/>
          </a:stretch>
        </p:blipFill>
        <p:spPr>
          <a:xfrm>
            <a:off x="-20951" y="-27384"/>
            <a:ext cx="1075063" cy="10732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7" cstate="print"/>
          <a:stretch>
            <a:fillRect/>
          </a:stretch>
        </p:blipFill>
        <p:spPr>
          <a:xfrm>
            <a:off x="8090470" y="0"/>
            <a:ext cx="1055407" cy="1052735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 rot="16200000">
            <a:off x="-1004502" y="3839288"/>
            <a:ext cx="2286000" cy="24622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en-US" sz="900" i="1" dirty="0">
                <a:solidFill>
                  <a:srgbClr val="000090"/>
                </a:solidFill>
              </a:rPr>
              <a:t>Archana </a:t>
            </a:r>
            <a:r>
              <a:rPr lang="en-US" sz="900" i="1" dirty="0" smtClean="0">
                <a:solidFill>
                  <a:srgbClr val="000090"/>
                </a:solidFill>
              </a:rPr>
              <a:t>SHARMA</a:t>
            </a:r>
            <a:r>
              <a:rPr lang="en-US" sz="900" i="1" baseline="0" dirty="0" smtClean="0">
                <a:solidFill>
                  <a:srgbClr val="000090"/>
                </a:solidFill>
              </a:rPr>
              <a:t> </a:t>
            </a:r>
            <a:r>
              <a:rPr lang="en-US" sz="1000" i="1" baseline="0" dirty="0" smtClean="0">
                <a:solidFill>
                  <a:srgbClr val="000090"/>
                </a:solidFill>
              </a:rPr>
              <a:t>CUPS 2014</a:t>
            </a:r>
            <a:endParaRPr lang="en-US" sz="1000" i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9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+mj-ea"/>
          <a:cs typeface="ＭＳ Ｐゴシック" pitchFamily="1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bg1"/>
          </a:solidFill>
          <a:latin typeface="+mn-lt"/>
          <a:ea typeface="+mn-ea"/>
          <a:cs typeface="ＭＳ Ｐゴシック" pitchFamily="1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5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325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endParaRPr lang="en-US" sz="1100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043608" y="0"/>
            <a:ext cx="7056784" cy="1043608"/>
          </a:xfrm>
          <a:prstGeom prst="rect">
            <a:avLst/>
          </a:prstGeom>
          <a:solidFill>
            <a:srgbClr val="00009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6" cstate="print"/>
          <a:stretch>
            <a:fillRect/>
          </a:stretch>
        </p:blipFill>
        <p:spPr>
          <a:xfrm>
            <a:off x="-20951" y="-27384"/>
            <a:ext cx="1075063" cy="10732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7" cstate="print"/>
          <a:stretch>
            <a:fillRect/>
          </a:stretch>
        </p:blipFill>
        <p:spPr>
          <a:xfrm>
            <a:off x="8090470" y="0"/>
            <a:ext cx="1055407" cy="1052735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 rot="16200000">
            <a:off x="-1004502" y="3839288"/>
            <a:ext cx="2286000" cy="24622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en-US" sz="900" i="1" dirty="0">
                <a:solidFill>
                  <a:srgbClr val="000090"/>
                </a:solidFill>
              </a:rPr>
              <a:t>Archana </a:t>
            </a:r>
            <a:r>
              <a:rPr lang="en-US" sz="900" i="1" dirty="0" smtClean="0">
                <a:solidFill>
                  <a:srgbClr val="000090"/>
                </a:solidFill>
              </a:rPr>
              <a:t>SHARMA</a:t>
            </a:r>
            <a:r>
              <a:rPr lang="en-US" sz="900" i="1" baseline="0" dirty="0" smtClean="0">
                <a:solidFill>
                  <a:srgbClr val="000090"/>
                </a:solidFill>
              </a:rPr>
              <a:t> </a:t>
            </a:r>
            <a:r>
              <a:rPr lang="en-US" sz="1000" i="1" baseline="0" dirty="0" smtClean="0">
                <a:solidFill>
                  <a:srgbClr val="000090"/>
                </a:solidFill>
              </a:rPr>
              <a:t>CUPS 2014</a:t>
            </a:r>
            <a:endParaRPr lang="en-US" sz="1000" i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9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+mj-ea"/>
          <a:cs typeface="ＭＳ Ｐゴシック" pitchFamily="1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pitchFamily="1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bg1"/>
          </a:solidFill>
          <a:latin typeface="+mn-lt"/>
          <a:ea typeface="+mn-ea"/>
          <a:cs typeface="ＭＳ Ｐゴシック" pitchFamily="1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4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1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Phase-2 Muon Performance Projections and Evaluation:</a:t>
            </a:r>
            <a:br>
              <a:rPr lang="en-US" dirty="0" smtClean="0"/>
            </a:br>
            <a:r>
              <a:rPr lang="en-US" dirty="0" smtClean="0"/>
              <a:t>Example: GE-1/1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8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4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ME0: Offline Performance Summary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83589791"/>
              </p:ext>
            </p:extLst>
          </p:nvPr>
        </p:nvGraphicFramePr>
        <p:xfrm>
          <a:off x="175279" y="927828"/>
          <a:ext cx="5347939" cy="307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3"/>
                <a:gridCol w="1295400"/>
                <a:gridCol w="1233136"/>
              </a:tblGrid>
              <a:tr h="246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dirty="0" smtClean="0"/>
                        <a:t>~</a:t>
                      </a:r>
                      <a:r>
                        <a:rPr lang="en-US" baseline="0" dirty="0" smtClean="0"/>
                        <a:t> 20 </a:t>
                      </a:r>
                      <a:r>
                        <a:rPr lang="en-US" baseline="0" dirty="0" err="1" smtClean="0"/>
                        <a:t>GeV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T</a:t>
                      </a:r>
                      <a:r>
                        <a:rPr lang="en-US" dirty="0" smtClean="0"/>
                        <a:t>~5 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246048">
                <a:tc>
                  <a:txBody>
                    <a:bodyPr/>
                    <a:lstStyle/>
                    <a:p>
                      <a:r>
                        <a:rPr lang="en-US" dirty="0" smtClean="0"/>
                        <a:t>Momentum range (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20-100</a:t>
                      </a:r>
                      <a:endParaRPr lang="en-US" dirty="0"/>
                    </a:p>
                  </a:txBody>
                  <a:tcPr/>
                </a:tc>
              </a:tr>
              <a:tr h="424686">
                <a:tc>
                  <a:txBody>
                    <a:bodyPr/>
                    <a:lstStyle/>
                    <a:p>
                      <a:r>
                        <a:rPr lang="en-US" dirty="0" smtClean="0"/>
                        <a:t>Material scattering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3-1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12-4 mm</a:t>
                      </a:r>
                      <a:endParaRPr lang="en-US" dirty="0"/>
                    </a:p>
                  </a:txBody>
                  <a:tcPr/>
                </a:tc>
              </a:tr>
              <a:tr h="430166">
                <a:tc>
                  <a:txBody>
                    <a:bodyPr/>
                    <a:lstStyle/>
                    <a:p>
                      <a:r>
                        <a:rPr lang="en-US" dirty="0" smtClean="0"/>
                        <a:t>Pixel</a:t>
                      </a:r>
                      <a:r>
                        <a:rPr lang="en-US" baseline="0" dirty="0" smtClean="0"/>
                        <a:t> track extrapolation accuracy in </a:t>
                      </a:r>
                      <a:r>
                        <a:rPr lang="en-US" dirty="0" err="1" smtClean="0"/>
                        <a:t>r</a:t>
                      </a:r>
                      <a:r>
                        <a:rPr lang="en-US" dirty="0" err="1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baseline="0" dirty="0" smtClean="0"/>
                        <a:t> (conservative projection)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3-14 mm or better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1-4 mm or better</a:t>
                      </a:r>
                      <a:endParaRPr lang="en-US" dirty="0"/>
                    </a:p>
                  </a:txBody>
                  <a:tcPr/>
                </a:tc>
              </a:tr>
              <a:tr h="24604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Combined </a:t>
                      </a:r>
                      <a:r>
                        <a:rPr lang="en-US" b="1" dirty="0" err="1" smtClean="0"/>
                        <a:t>r</a:t>
                      </a:r>
                      <a:r>
                        <a:rPr lang="en-US" b="1" dirty="0" err="1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pointing precision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~14</a:t>
                      </a:r>
                      <a:r>
                        <a:rPr lang="en-US" b="1" baseline="0" dirty="0" smtClean="0"/>
                        <a:t> mm or better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~12 mm or better</a:t>
                      </a:r>
                      <a:endParaRPr lang="en-US" b="1" dirty="0"/>
                    </a:p>
                  </a:txBody>
                  <a:tcPr/>
                </a:tc>
              </a:tr>
              <a:tr h="24604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Pointing precision along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latin typeface="Symbol" panose="05050102010706020507" pitchFamily="18" charset="2"/>
                        </a:rPr>
                        <a:t>h</a:t>
                      </a:r>
                      <a:endParaRPr lang="en-US" b="1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 smtClean="0"/>
                        <a:t>Less than ~8 mm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4045804"/>
            <a:ext cx="5347938" cy="258359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Despite difficult B-field configuration, measurable bend for |</a:t>
            </a:r>
            <a:r>
              <a:rPr lang="en-US" dirty="0" smtClean="0">
                <a:solidFill>
                  <a:srgbClr val="FF0000"/>
                </a:solidFill>
                <a:latin typeface="Symbol" panose="05050102010706020507" pitchFamily="18" charset="2"/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|&lt;3.2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Muon system can contribute to the momentum measurement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737" y="1041896"/>
            <a:ext cx="333886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43600" y="1988403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Muon gun</a:t>
            </a:r>
          </a:p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&gt;20 </a:t>
            </a:r>
            <a:r>
              <a:rPr lang="en-US" sz="2400" dirty="0" err="1" smtClean="0"/>
              <a:t>GeV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82" y="6351138"/>
            <a:ext cx="5347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0090"/>
                </a:solidFill>
              </a:rPr>
              <a:t>* </a:t>
            </a:r>
            <a:r>
              <a:rPr lang="en-US" b="1" i="1" dirty="0" err="1" smtClean="0">
                <a:solidFill>
                  <a:srgbClr val="000090"/>
                </a:solidFill>
              </a:rPr>
              <a:t>FastSim</a:t>
            </a:r>
            <a:r>
              <a:rPr lang="en-US" b="1" i="1" dirty="0" smtClean="0">
                <a:solidFill>
                  <a:srgbClr val="000090"/>
                </a:solidFill>
              </a:rPr>
              <a:t> for p</a:t>
            </a:r>
            <a:r>
              <a:rPr lang="en-US" b="1" i="1" baseline="-25000" dirty="0" smtClean="0">
                <a:solidFill>
                  <a:srgbClr val="000090"/>
                </a:solidFill>
              </a:rPr>
              <a:t>T</a:t>
            </a:r>
            <a:r>
              <a:rPr lang="en-US" b="1" i="1" dirty="0" smtClean="0">
                <a:solidFill>
                  <a:srgbClr val="000090"/>
                </a:solidFill>
              </a:rPr>
              <a:t>~20 </a:t>
            </a:r>
            <a:r>
              <a:rPr lang="en-US" b="1" i="1" dirty="0" err="1" smtClean="0">
                <a:solidFill>
                  <a:srgbClr val="000090"/>
                </a:solidFill>
              </a:rPr>
              <a:t>GeV</a:t>
            </a:r>
            <a:r>
              <a:rPr lang="en-US" b="1" i="1" dirty="0" smtClean="0">
                <a:solidFill>
                  <a:srgbClr val="000090"/>
                </a:solidFill>
              </a:rPr>
              <a:t>, simple scaling for p</a:t>
            </a:r>
            <a:r>
              <a:rPr lang="en-US" b="1" i="1" baseline="-25000" dirty="0" smtClean="0">
                <a:solidFill>
                  <a:srgbClr val="000090"/>
                </a:solidFill>
              </a:rPr>
              <a:t>T</a:t>
            </a:r>
            <a:r>
              <a:rPr lang="en-US" b="1" i="1" dirty="0" smtClean="0">
                <a:solidFill>
                  <a:srgbClr val="000090"/>
                </a:solidFill>
              </a:rPr>
              <a:t>~5 </a:t>
            </a:r>
            <a:r>
              <a:rPr lang="en-US" b="1" i="1" dirty="0" err="1" smtClean="0">
                <a:solidFill>
                  <a:srgbClr val="000090"/>
                </a:solidFill>
              </a:rPr>
              <a:t>GeV</a:t>
            </a:r>
            <a:endParaRPr lang="en-US" b="1" i="1" dirty="0">
              <a:solidFill>
                <a:srgbClr val="00009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10</a:t>
            </a:fld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038600"/>
            <a:ext cx="3505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019800" y="5646003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Muon gun </a:t>
            </a:r>
          </a:p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&gt;20 </a:t>
            </a:r>
            <a:r>
              <a:rPr lang="en-US" sz="2400" dirty="0" err="1" smtClean="0"/>
              <a:t>GeV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1744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247775"/>
            <a:ext cx="350520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Near Tagger: Physics Impact</a:t>
            </a:r>
            <a:endParaRPr lang="en-US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1034864"/>
              </p:ext>
            </p:extLst>
          </p:nvPr>
        </p:nvGraphicFramePr>
        <p:xfrm>
          <a:off x="152400" y="1219200"/>
          <a:ext cx="5638802" cy="3350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1295403"/>
                <a:gridCol w="1066799"/>
              </a:tblGrid>
              <a:tr h="246048">
                <a:tc>
                  <a:txBody>
                    <a:bodyPr/>
                    <a:lstStyle/>
                    <a:p>
                      <a:r>
                        <a:rPr lang="en-US" dirty="0" smtClean="0"/>
                        <a:t>PU=200 2.1&lt;|</a:t>
                      </a:r>
                      <a:r>
                        <a:rPr lang="en-US" dirty="0" smtClean="0">
                          <a:latin typeface="Symbol" panose="05050102010706020507" pitchFamily="18" charset="2"/>
                        </a:rPr>
                        <a:t>h</a:t>
                      </a:r>
                      <a:r>
                        <a:rPr lang="en-US" dirty="0" smtClean="0"/>
                        <a:t>|&lt;4.0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dirty="0" smtClean="0"/>
                        <a:t>&gt;</a:t>
                      </a:r>
                      <a:r>
                        <a:rPr lang="en-US" baseline="0" dirty="0" smtClean="0"/>
                        <a:t> 10 </a:t>
                      </a:r>
                      <a:r>
                        <a:rPr lang="en-US" baseline="0" dirty="0" err="1" smtClean="0"/>
                        <a:t>GeV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T</a:t>
                      </a:r>
                      <a:r>
                        <a:rPr lang="en-US" dirty="0" smtClean="0"/>
                        <a:t>&gt;5 </a:t>
                      </a:r>
                      <a:r>
                        <a:rPr lang="en-US" dirty="0" err="1" smtClean="0"/>
                        <a:t>GeV</a:t>
                      </a:r>
                      <a:endParaRPr lang="en-US" dirty="0"/>
                    </a:p>
                  </a:txBody>
                  <a:tcPr/>
                </a:tc>
              </a:tr>
              <a:tr h="246048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pixel</a:t>
                      </a:r>
                      <a:r>
                        <a:rPr lang="en-US" baseline="0" dirty="0" smtClean="0"/>
                        <a:t> tracks per </a:t>
                      </a:r>
                      <a:r>
                        <a:rPr lang="en-US" baseline="0" dirty="0" err="1" smtClean="0"/>
                        <a:t>pp</a:t>
                      </a:r>
                      <a:r>
                        <a:rPr lang="en-US" baseline="0" dirty="0" smtClean="0"/>
                        <a:t> interaction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negligible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  <a:tr h="246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pixel</a:t>
                      </a:r>
                      <a:r>
                        <a:rPr lang="en-US" baseline="0" dirty="0" smtClean="0"/>
                        <a:t> tracks per BX (200 </a:t>
                      </a:r>
                      <a:r>
                        <a:rPr lang="en-US" baseline="0" dirty="0" err="1" smtClean="0"/>
                        <a:t>pp</a:t>
                      </a:r>
                      <a:r>
                        <a:rPr lang="en-US" baseline="0" dirty="0" smtClean="0"/>
                        <a:t> interactions)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424686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muon 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43016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Probability of a fake match</a:t>
                      </a:r>
                    </a:p>
                    <a:p>
                      <a:r>
                        <a:rPr lang="en-US" b="1" baseline="0" dirty="0" smtClean="0"/>
                        <a:t>per event </a:t>
                      </a:r>
                      <a:r>
                        <a:rPr lang="en-US" b="1" dirty="0" smtClean="0"/>
                        <a:t>(for</a:t>
                      </a:r>
                      <a:r>
                        <a:rPr lang="en-US" b="1" baseline="0" dirty="0" smtClean="0"/>
                        <a:t> a tagged </a:t>
                      </a:r>
                      <a:r>
                        <a:rPr lang="en-US" b="1" dirty="0" smtClean="0"/>
                        <a:t>vertex)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Negligible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&lt;0.004</a:t>
                      </a:r>
                      <a:endParaRPr lang="en-US" b="1" dirty="0"/>
                    </a:p>
                  </a:txBody>
                  <a:tcPr/>
                </a:tc>
              </a:tr>
              <a:tr h="24604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Probability of a fake match</a:t>
                      </a:r>
                    </a:p>
                    <a:p>
                      <a:r>
                        <a:rPr lang="en-US" b="1" baseline="0" dirty="0" smtClean="0"/>
                        <a:t>per event </a:t>
                      </a:r>
                      <a:r>
                        <a:rPr lang="en-US" b="1" dirty="0" smtClean="0"/>
                        <a:t>(</a:t>
                      </a:r>
                      <a:r>
                        <a:rPr lang="en-US" b="1" baseline="0" dirty="0" smtClean="0"/>
                        <a:t>unknown </a:t>
                      </a:r>
                      <a:r>
                        <a:rPr lang="en-US" b="1" dirty="0" smtClean="0"/>
                        <a:t>vertex)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&lt;0.08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&lt;0.8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399" y="4648200"/>
            <a:ext cx="8839201" cy="19811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Separately, neither system provides low enough fake rate</a:t>
            </a:r>
          </a:p>
          <a:p>
            <a:pPr lvl="1"/>
            <a:r>
              <a:rPr lang="en-US" dirty="0" smtClean="0"/>
              <a:t>Except perhaps standalone tracking may work for some special cases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Combined system performance is clearly acceptable for a broad range of physics analyses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Calculations use a matching window of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Dh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Df</a:t>
            </a:r>
            <a:r>
              <a:rPr lang="en-US" dirty="0" smtClean="0">
                <a:solidFill>
                  <a:srgbClr val="FF0000"/>
                </a:solidFill>
              </a:rPr>
              <a:t>~0.05x0.04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Over 95% efficient matching, based on results from the previous page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3600" y="15240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Muon gun sample</a:t>
            </a:r>
          </a:p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&gt;20 </a:t>
            </a:r>
            <a:r>
              <a:rPr lang="en-US" sz="2400" dirty="0" err="1" smtClean="0"/>
              <a:t>GeV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96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08912" cy="792088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n-US" dirty="0" smtClean="0">
                <a:sym typeface="Wingdings" panose="05000000000000000000" pitchFamily="2" charset="2"/>
              </a:rPr>
              <a:t>2Tau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208912" cy="576064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Studied channels  </a:t>
            </a:r>
            <a:r>
              <a:rPr lang="en-US" dirty="0" err="1" smtClean="0">
                <a:sym typeface="Wingdings" panose="05000000000000000000" pitchFamily="2" charset="2"/>
              </a:rPr>
              <a:t>H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t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mnn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) t(</a:t>
            </a:r>
            <a:r>
              <a:rPr lang="en-US" dirty="0" smtClean="0">
                <a:sym typeface="Wingdings" panose="05000000000000000000" pitchFamily="2" charset="2"/>
              </a:rPr>
              <a:t>had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) </a:t>
            </a:r>
            <a:r>
              <a:rPr lang="en-US" dirty="0" smtClean="0">
                <a:sym typeface="Wingdings" panose="05000000000000000000" pitchFamily="2" charset="2"/>
              </a:rPr>
              <a:t>and 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H</a:t>
            </a:r>
            <a:r>
              <a:rPr lang="en-US" dirty="0" err="1" smtClean="0">
                <a:sym typeface="Wingdings" panose="05000000000000000000" pitchFamily="2" charset="2"/>
              </a:rPr>
              <a:t>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t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mnn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) t(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mnn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81548" y="1841093"/>
            <a:ext cx="2378005" cy="365760"/>
          </a:xfrm>
        </p:spPr>
        <p:txBody>
          <a:bodyPr/>
          <a:lstStyle/>
          <a:p>
            <a:r>
              <a:rPr lang="de-DE" dirty="0" err="1" smtClean="0"/>
              <a:t>Physics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GEM upgrade      VII GEM </a:t>
            </a:r>
            <a:r>
              <a:rPr lang="de-DE" dirty="0" err="1" smtClean="0"/>
              <a:t>workshop</a:t>
            </a:r>
            <a:r>
              <a:rPr lang="de-DE" dirty="0" smtClean="0"/>
              <a:t>, </a:t>
            </a:r>
            <a:r>
              <a:rPr lang="de-DE" dirty="0" err="1" smtClean="0"/>
              <a:t>October</a:t>
            </a:r>
            <a:r>
              <a:rPr lang="de-DE" dirty="0" smtClean="0"/>
              <a:t>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59864" y="5648960"/>
            <a:ext cx="54864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1520" y="5694952"/>
            <a:ext cx="7936069" cy="101566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0" lvl="1"/>
            <a:r>
              <a:rPr lang="en-US" sz="2000" b="1" dirty="0" smtClean="0">
                <a:sym typeface="Wingdings" panose="05000000000000000000" pitchFamily="2" charset="2"/>
              </a:rPr>
              <a:t>Argument: </a:t>
            </a:r>
            <a:r>
              <a:rPr lang="en-US" sz="2000" dirty="0" err="1" smtClean="0">
                <a:sym typeface="Wingdings" panose="05000000000000000000" pitchFamily="2" charset="2"/>
              </a:rPr>
              <a:t>Muons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from </a:t>
            </a:r>
            <a:r>
              <a:rPr lang="en-US" sz="2000" dirty="0" smtClean="0">
                <a:sym typeface="Wingdings" panose="05000000000000000000" pitchFamily="2" charset="2"/>
              </a:rPr>
              <a:t>tau-decay are soft </a:t>
            </a:r>
            <a:r>
              <a:rPr lang="en-US" sz="2000" dirty="0">
                <a:sym typeface="Wingdings" panose="05000000000000000000" pitchFamily="2" charset="2"/>
              </a:rPr>
              <a:t>&lt;</a:t>
            </a:r>
            <a:r>
              <a:rPr lang="en-US" sz="2000" dirty="0" err="1">
                <a:sym typeface="Wingdings" panose="05000000000000000000" pitchFamily="2" charset="2"/>
              </a:rPr>
              <a:t>p</a:t>
            </a:r>
            <a:r>
              <a:rPr lang="en-US" sz="2000" baseline="-25000" dirty="0" err="1">
                <a:sym typeface="Wingdings" panose="05000000000000000000" pitchFamily="2" charset="2"/>
              </a:rPr>
              <a:t>T</a:t>
            </a:r>
            <a:r>
              <a:rPr lang="en-US" sz="2000" dirty="0">
                <a:sym typeface="Wingdings" panose="05000000000000000000" pitchFamily="2" charset="2"/>
              </a:rPr>
              <a:t>&gt;~15 </a:t>
            </a:r>
            <a:r>
              <a:rPr lang="en-US" sz="2000" dirty="0" err="1">
                <a:sym typeface="Wingdings" panose="05000000000000000000" pitchFamily="2" charset="2"/>
              </a:rPr>
              <a:t>GeV</a:t>
            </a:r>
            <a:r>
              <a:rPr lang="en-US" sz="2000" dirty="0">
                <a:sym typeface="Wingdings" panose="05000000000000000000" pitchFamily="2" charset="2"/>
              </a:rPr>
              <a:t>  </a:t>
            </a:r>
            <a:r>
              <a:rPr lang="en-US" sz="2000" dirty="0" smtClean="0"/>
              <a:t>Lowering </a:t>
            </a:r>
            <a:r>
              <a:rPr lang="en-US" sz="2000" dirty="0"/>
              <a:t>trigger </a:t>
            </a:r>
            <a:r>
              <a:rPr lang="en-US" sz="2000" dirty="0" err="1"/>
              <a:t>pT</a:t>
            </a:r>
            <a:r>
              <a:rPr lang="en-US" sz="2000" dirty="0"/>
              <a:t> from </a:t>
            </a:r>
            <a:r>
              <a:rPr lang="en-US" sz="2000" dirty="0" smtClean="0"/>
              <a:t>~35 </a:t>
            </a:r>
            <a:r>
              <a:rPr lang="en-US" sz="2000" dirty="0" err="1" smtClean="0"/>
              <a:t>GeV</a:t>
            </a:r>
            <a:r>
              <a:rPr lang="en-US" sz="2000" dirty="0" smtClean="0"/>
              <a:t> </a:t>
            </a:r>
            <a:r>
              <a:rPr lang="en-US" sz="2000" dirty="0"/>
              <a:t>to ~15 </a:t>
            </a:r>
            <a:r>
              <a:rPr lang="en-US" sz="2000" dirty="0" err="1"/>
              <a:t>GeV</a:t>
            </a:r>
            <a:r>
              <a:rPr lang="en-US" sz="2000" dirty="0"/>
              <a:t> = </a:t>
            </a:r>
            <a:r>
              <a:rPr lang="en-US" sz="2000" dirty="0" smtClean="0"/>
              <a:t>doubling event yield</a:t>
            </a:r>
            <a:endParaRPr lang="en-US" sz="2000" dirty="0"/>
          </a:p>
          <a:p>
            <a:endParaRPr lang="en-US" sz="2000" dirty="0" smtClean="0">
              <a:sym typeface="Wingdings" panose="05000000000000000000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2" y="1565900"/>
            <a:ext cx="4248472" cy="408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UGent\Desktop\plots_cmssw_601_postls1\rate_vs_pt_shiftX\rates_vs_pt__PU100__def_3s_3s1b_3s1bgem__loos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16479"/>
            <a:ext cx="3378463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91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78"/>
            <a:ext cx="8229600" cy="1143000"/>
          </a:xfrm>
        </p:spPr>
        <p:txBody>
          <a:bodyPr/>
          <a:lstStyle/>
          <a:p>
            <a:r>
              <a:rPr lang="en-US" dirty="0" smtClean="0"/>
              <a:t>GE-1/1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01"/>
            <a:ext cx="8839200" cy="17525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 new muon detector station GE-1/1 covering 1.6&lt;|</a:t>
            </a:r>
            <a:r>
              <a:rPr lang="en-US" dirty="0" smtClean="0">
                <a:latin typeface="Symbol" panose="05050102010706020507" pitchFamily="18" charset="2"/>
              </a:rPr>
              <a:t>h</a:t>
            </a:r>
            <a:r>
              <a:rPr lang="en-US" dirty="0" smtClean="0"/>
              <a:t>|&lt;2.15 is planned to be installed in LS-2 as part of “early” Phase-2 upgrades. The new detector consists of pairs of triple GEM chambers arranged in rings and position next to the existing CSC chambers forming station ME-1/1. Each GEM chamber spans 10 degrees in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 and its readout is segmented in several partitions in </a:t>
            </a:r>
            <a:r>
              <a:rPr lang="en-US" dirty="0" err="1" smtClean="0"/>
              <a:t>pseudorapidity</a:t>
            </a:r>
            <a:r>
              <a:rPr lang="en-US" dirty="0" smtClean="0"/>
              <a:t> </a:t>
            </a:r>
            <a:r>
              <a:rPr lang="en-US" dirty="0" smtClean="0">
                <a:latin typeface="Symbol" panose="05050102010706020507" pitchFamily="18" charset="2"/>
              </a:rPr>
              <a:t>h</a:t>
            </a:r>
            <a:r>
              <a:rPr lang="en-US" dirty="0" smtClean="0"/>
              <a:t>, each readout using 128 radial strips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0" y="1066801"/>
            <a:ext cx="6119813" cy="3886200"/>
            <a:chOff x="1524000" y="2133600"/>
            <a:chExt cx="5288727" cy="3471971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4" r="843"/>
            <a:stretch/>
          </p:blipFill>
          <p:spPr bwMode="auto">
            <a:xfrm>
              <a:off x="1524000" y="2133600"/>
              <a:ext cx="5288727" cy="3471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3977346" y="4495495"/>
              <a:ext cx="22402" cy="384044"/>
            </a:xfrm>
            <a:prstGeom prst="rect">
              <a:avLst/>
            </a:prstGeom>
            <a:solidFill>
              <a:srgbClr val="F0AD00"/>
            </a:solidFill>
            <a:ln w="48000" cap="flat" cmpd="thickThin" algn="ctr">
              <a:solidFill>
                <a:srgbClr val="F0AD0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88794" y="3699044"/>
            <a:ext cx="45719" cy="59167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2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08912" cy="792088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n-US" dirty="0" smtClean="0">
                <a:sym typeface="Wingdings" panose="05000000000000000000" pitchFamily="2" charset="2"/>
              </a:rPr>
              <a:t>2Tau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208912" cy="576064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Studied channels  </a:t>
            </a:r>
            <a:r>
              <a:rPr lang="en-US" dirty="0" err="1" smtClean="0">
                <a:sym typeface="Wingdings" panose="05000000000000000000" pitchFamily="2" charset="2"/>
              </a:rPr>
              <a:t>H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t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mnn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) t(</a:t>
            </a:r>
            <a:r>
              <a:rPr lang="en-US" dirty="0" smtClean="0">
                <a:sym typeface="Wingdings" panose="05000000000000000000" pitchFamily="2" charset="2"/>
              </a:rPr>
              <a:t>had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) </a:t>
            </a:r>
            <a:r>
              <a:rPr lang="en-US" dirty="0" smtClean="0">
                <a:sym typeface="Wingdings" panose="05000000000000000000" pitchFamily="2" charset="2"/>
              </a:rPr>
              <a:t>and 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H</a:t>
            </a:r>
            <a:r>
              <a:rPr lang="en-US" dirty="0" err="1" smtClean="0">
                <a:sym typeface="Wingdings" panose="05000000000000000000" pitchFamily="2" charset="2"/>
              </a:rPr>
              <a:t>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t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(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mnn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) t(</a:t>
            </a:r>
            <a:r>
              <a:rPr lang="en-US" dirty="0" err="1" smtClean="0">
                <a:latin typeface="Symbol" panose="05050102010706020507" pitchFamily="18" charset="2"/>
                <a:sym typeface="Wingdings" panose="05000000000000000000" pitchFamily="2" charset="2"/>
              </a:rPr>
              <a:t>mnn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59864" y="5648960"/>
            <a:ext cx="54864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1520" y="5694952"/>
            <a:ext cx="7936069" cy="101566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0" lvl="1"/>
            <a:r>
              <a:rPr lang="en-US" sz="2000" b="1" dirty="0" smtClean="0">
                <a:sym typeface="Wingdings" panose="05000000000000000000" pitchFamily="2" charset="2"/>
              </a:rPr>
              <a:t>Argument: </a:t>
            </a:r>
            <a:r>
              <a:rPr lang="en-US" sz="2000" dirty="0" err="1" smtClean="0">
                <a:sym typeface="Wingdings" panose="05000000000000000000" pitchFamily="2" charset="2"/>
              </a:rPr>
              <a:t>Muons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from </a:t>
            </a:r>
            <a:r>
              <a:rPr lang="en-US" sz="2000" dirty="0" smtClean="0">
                <a:sym typeface="Wingdings" panose="05000000000000000000" pitchFamily="2" charset="2"/>
              </a:rPr>
              <a:t>tau-decay are soft </a:t>
            </a:r>
            <a:r>
              <a:rPr lang="en-US" sz="2000" dirty="0">
                <a:sym typeface="Wingdings" panose="05000000000000000000" pitchFamily="2" charset="2"/>
              </a:rPr>
              <a:t>&lt;</a:t>
            </a:r>
            <a:r>
              <a:rPr lang="en-US" sz="2000" dirty="0" err="1">
                <a:sym typeface="Wingdings" panose="05000000000000000000" pitchFamily="2" charset="2"/>
              </a:rPr>
              <a:t>p</a:t>
            </a:r>
            <a:r>
              <a:rPr lang="en-US" sz="2000" baseline="-25000" dirty="0" err="1">
                <a:sym typeface="Wingdings" panose="05000000000000000000" pitchFamily="2" charset="2"/>
              </a:rPr>
              <a:t>T</a:t>
            </a:r>
            <a:r>
              <a:rPr lang="en-US" sz="2000" dirty="0">
                <a:sym typeface="Wingdings" panose="05000000000000000000" pitchFamily="2" charset="2"/>
              </a:rPr>
              <a:t>&gt;~15 </a:t>
            </a:r>
            <a:r>
              <a:rPr lang="en-US" sz="2000" dirty="0" err="1">
                <a:sym typeface="Wingdings" panose="05000000000000000000" pitchFamily="2" charset="2"/>
              </a:rPr>
              <a:t>GeV</a:t>
            </a:r>
            <a:r>
              <a:rPr lang="en-US" sz="2000" dirty="0">
                <a:sym typeface="Wingdings" panose="05000000000000000000" pitchFamily="2" charset="2"/>
              </a:rPr>
              <a:t>  </a:t>
            </a:r>
            <a:r>
              <a:rPr lang="en-US" sz="2000" dirty="0" smtClean="0"/>
              <a:t>Lowering </a:t>
            </a:r>
            <a:r>
              <a:rPr lang="en-US" sz="2000" dirty="0"/>
              <a:t>trigger </a:t>
            </a:r>
            <a:r>
              <a:rPr lang="en-US" sz="2000" dirty="0" err="1"/>
              <a:t>pT</a:t>
            </a:r>
            <a:r>
              <a:rPr lang="en-US" sz="2000" dirty="0"/>
              <a:t> from </a:t>
            </a:r>
            <a:r>
              <a:rPr lang="en-US" sz="2000" dirty="0" smtClean="0"/>
              <a:t>~35 </a:t>
            </a:r>
            <a:r>
              <a:rPr lang="en-US" sz="2000" dirty="0" err="1" smtClean="0"/>
              <a:t>GeV</a:t>
            </a:r>
            <a:r>
              <a:rPr lang="en-US" sz="2000" dirty="0" smtClean="0"/>
              <a:t> </a:t>
            </a:r>
            <a:r>
              <a:rPr lang="en-US" sz="2000" dirty="0"/>
              <a:t>to ~15 </a:t>
            </a:r>
            <a:r>
              <a:rPr lang="en-US" sz="2000" dirty="0" err="1"/>
              <a:t>GeV</a:t>
            </a:r>
            <a:r>
              <a:rPr lang="en-US" sz="2000" dirty="0"/>
              <a:t> = </a:t>
            </a:r>
            <a:r>
              <a:rPr lang="en-US" sz="2000" dirty="0" smtClean="0"/>
              <a:t>doubling event yield</a:t>
            </a:r>
            <a:endParaRPr lang="en-US" sz="2000" dirty="0"/>
          </a:p>
          <a:p>
            <a:endParaRPr lang="en-US" sz="2000" dirty="0" smtClean="0">
              <a:sym typeface="Wingdings" panose="05000000000000000000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2" y="1565900"/>
            <a:ext cx="4248472" cy="408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Users\UGent\Desktop\plots\rate_vs_pt_shiftX\rates_vs_pt__PU100__def_2s_2s1b_2s1bgem__loos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84" y="2121870"/>
            <a:ext cx="3009112" cy="291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069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5894"/>
            <a:ext cx="8229600" cy="1143000"/>
          </a:xfrm>
        </p:spPr>
        <p:txBody>
          <a:bodyPr/>
          <a:lstStyle/>
          <a:p>
            <a:r>
              <a:rPr lang="en-US" dirty="0" smtClean="0"/>
              <a:t>Bending 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962401"/>
            <a:ext cx="4953000" cy="2743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An increased lever arm of the combined CSC+GEM system compared to that measureable by CSC chambers alone allows a better accuracy measurement of the bending angle in the B-field. High momentum tracks point back towards the interaction point while lower momentum </a:t>
            </a:r>
            <a:r>
              <a:rPr lang="en-US" dirty="0" err="1" smtClean="0"/>
              <a:t>muons</a:t>
            </a:r>
            <a:r>
              <a:rPr lang="en-US" dirty="0" smtClean="0"/>
              <a:t> are angled due to the magnetic field. Because muon detectors are designed to have overlapping chambers, half of the CSC-GEM chamber pairs fall into the “close” category and the other half is  in the “far” category.)</a:t>
            </a:r>
          </a:p>
        </p:txBody>
      </p:sp>
      <p:pic>
        <p:nvPicPr>
          <p:cNvPr id="6146" name="Picture 2" descr="http://dildick.web.cern.ch/dildick/triggerPlotsForApproval/GEMCSCdPhi_even_chambe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19400"/>
            <a:ext cx="331470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dildick.web.cern.ch/dildick/triggerPlotsForApproval/GEMCSCdPhi_odd_chamb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62000"/>
            <a:ext cx="331470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" r="-1"/>
          <a:stretch/>
        </p:blipFill>
        <p:spPr bwMode="auto">
          <a:xfrm>
            <a:off x="644524" y="1229201"/>
            <a:ext cx="3317875" cy="265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71600" y="7620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View from the top of the CMS down</a:t>
            </a:r>
          </a:p>
          <a:p>
            <a:endParaRPr lang="en-US" dirty="0">
              <a:solidFill>
                <a:srgbClr val="00B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4724400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Bending angle </a:t>
            </a:r>
            <a:r>
              <a:rPr lang="en-US" sz="1600" i="1" dirty="0" err="1" smtClean="0">
                <a:latin typeface="Symbol" panose="05050102010706020507" pitchFamily="18" charset="2"/>
              </a:rPr>
              <a:t>Df</a:t>
            </a:r>
            <a:r>
              <a:rPr lang="en-US" sz="1600" i="1" dirty="0" smtClean="0"/>
              <a:t> is defined as the difference in global </a:t>
            </a:r>
            <a:r>
              <a:rPr lang="en-US" sz="1600" i="1" dirty="0" smtClean="0">
                <a:latin typeface="Symbol" panose="05050102010706020507" pitchFamily="18" charset="2"/>
              </a:rPr>
              <a:t>f</a:t>
            </a:r>
            <a:r>
              <a:rPr lang="en-US" sz="1600" i="1" dirty="0" smtClean="0"/>
              <a:t> between the CSC Local Charged Track position at the CSC key layer and the center of the GEM Level-1 trigger pad. The plot shows that the bending angle measurement can be utilized in the trigger to discriminate high momentum </a:t>
            </a:r>
            <a:r>
              <a:rPr lang="en-US" sz="1600" i="1" dirty="0" err="1" smtClean="0"/>
              <a:t>muons</a:t>
            </a:r>
            <a:r>
              <a:rPr lang="en-US" sz="1600" i="1" dirty="0" smtClean="0"/>
              <a:t> from low </a:t>
            </a:r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T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muons</a:t>
            </a:r>
            <a:r>
              <a:rPr lang="en-US" sz="1600" i="1" dirty="0" smtClean="0"/>
              <a:t>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406636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878" y="-6150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Bending angle at L1 Granularity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52399" y="3428999"/>
            <a:ext cx="8839201" cy="329247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dirty="0" smtClean="0"/>
              <a:t>GEM-CSC bending angle measurement using full GEANT simulation: </a:t>
            </a:r>
          </a:p>
          <a:p>
            <a:pPr lvl="1"/>
            <a:r>
              <a:rPr lang="en-US" sz="2400" dirty="0" err="1" smtClean="0"/>
              <a:t>Muons</a:t>
            </a:r>
            <a:r>
              <a:rPr lang="en-US" sz="2400" dirty="0" smtClean="0"/>
              <a:t> with PT=5 and PT=20 </a:t>
            </a:r>
            <a:r>
              <a:rPr lang="en-US" sz="2400" dirty="0" err="1" smtClean="0"/>
              <a:t>GeV</a:t>
            </a:r>
            <a:endParaRPr lang="en-US" sz="2400" dirty="0" smtClean="0"/>
          </a:p>
          <a:p>
            <a:pPr lvl="1"/>
            <a:r>
              <a:rPr lang="en-US" sz="2400" dirty="0" smtClean="0"/>
              <a:t>GEM L1 Trigger pads (4 strip OR)</a:t>
            </a:r>
          </a:p>
          <a:p>
            <a:pPr lvl="1"/>
            <a:r>
              <a:rPr lang="en-US" sz="2400" dirty="0" smtClean="0">
                <a:solidFill>
                  <a:srgbClr val="000090"/>
                </a:solidFill>
              </a:rPr>
              <a:t>Good discrimination and a powerful new handle on </a:t>
            </a:r>
            <a:r>
              <a:rPr lang="en-US" sz="2400" dirty="0" err="1" smtClean="0">
                <a:solidFill>
                  <a:srgbClr val="000090"/>
                </a:solidFill>
              </a:rPr>
              <a:t>p</a:t>
            </a:r>
            <a:r>
              <a:rPr lang="en-US" sz="2400" baseline="-25000" dirty="0" err="1" smtClean="0">
                <a:solidFill>
                  <a:srgbClr val="000090"/>
                </a:solidFill>
              </a:rPr>
              <a:t>T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resolution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An “OR” of two GEM chambers within a super-chamber is ~100% efficient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600" y="908184"/>
            <a:ext cx="8763723" cy="2576516"/>
            <a:chOff x="228600" y="1172524"/>
            <a:chExt cx="8763723" cy="2576516"/>
          </a:xfrm>
        </p:grpSpPr>
        <p:pic>
          <p:nvPicPr>
            <p:cNvPr id="20" name="Picture 19" descr="dphi_GEMCSC_pt5-20_odd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8200" y="1172524"/>
              <a:ext cx="4344123" cy="2561276"/>
            </a:xfrm>
            <a:prstGeom prst="rect">
              <a:avLst/>
            </a:prstGeom>
          </p:spPr>
        </p:pic>
        <p:pic>
          <p:nvPicPr>
            <p:cNvPr id="18" name="Content Placeholder 6" descr="dphi_GEMCSC_pt5-20_even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600" y="1187764"/>
              <a:ext cx="4344123" cy="2561276"/>
            </a:xfrm>
            <a:prstGeom prst="rect">
              <a:avLst/>
            </a:prstGeom>
          </p:spPr>
        </p:pic>
        <p:grpSp>
          <p:nvGrpSpPr>
            <p:cNvPr id="16" name="Group 15"/>
            <p:cNvGrpSpPr/>
            <p:nvPr/>
          </p:nvGrpSpPr>
          <p:grpSpPr>
            <a:xfrm>
              <a:off x="1295400" y="1813823"/>
              <a:ext cx="2529452" cy="1600200"/>
              <a:chOff x="5734497" y="1207689"/>
              <a:chExt cx="2529452" cy="160020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734497" y="1207689"/>
                <a:ext cx="2529452" cy="646331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latin typeface="Symbol" pitchFamily="18" charset="2"/>
                  </a:rPr>
                  <a:t>Df</a:t>
                </a:r>
                <a:r>
                  <a:rPr lang="en-US" dirty="0" smtClean="0"/>
                  <a:t>(CSC-GEM)~ 4 </a:t>
                </a:r>
                <a:r>
                  <a:rPr lang="en-US" dirty="0" err="1" smtClean="0"/>
                  <a:t>mrad</a:t>
                </a:r>
                <a:endParaRPr lang="en-US" dirty="0"/>
              </a:p>
              <a:p>
                <a:r>
                  <a:rPr lang="en-US" dirty="0" err="1" smtClean="0">
                    <a:latin typeface="Symbol" pitchFamily="18" charset="2"/>
                  </a:rPr>
                  <a:t>D</a:t>
                </a:r>
                <a:r>
                  <a:rPr lang="en-US" dirty="0" err="1" smtClean="0"/>
                  <a:t>x</a:t>
                </a:r>
                <a:r>
                  <a:rPr lang="en-US" dirty="0" smtClean="0"/>
                  <a:t> ~8 mm</a:t>
                </a:r>
                <a:endParaRPr lang="en-US" dirty="0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5734497" y="1696573"/>
                <a:ext cx="0" cy="111131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1905000" y="2450068"/>
              <a:ext cx="14637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p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T</a:t>
              </a:r>
              <a:r>
                <a:rPr lang="en-US" b="1" dirty="0" smtClean="0">
                  <a:solidFill>
                    <a:srgbClr val="FF0000"/>
                  </a:solidFill>
                </a:rPr>
                <a:t>=20 </a:t>
              </a:r>
              <a:r>
                <a:rPr lang="en-US" b="1" dirty="0" err="1" smtClean="0">
                  <a:solidFill>
                    <a:srgbClr val="FF0000"/>
                  </a:solidFill>
                </a:rPr>
                <a:t>GeV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2743200"/>
              <a:ext cx="14637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p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T</a:t>
              </a:r>
              <a:r>
                <a:rPr lang="en-US" b="1" dirty="0" smtClean="0">
                  <a:solidFill>
                    <a:srgbClr val="FF0000"/>
                  </a:solidFill>
                </a:rPr>
                <a:t>=5 </a:t>
              </a:r>
              <a:r>
                <a:rPr lang="en-US" b="1" dirty="0" err="1" smtClean="0">
                  <a:solidFill>
                    <a:srgbClr val="FF0000"/>
                  </a:solidFill>
                </a:rPr>
                <a:t>GeV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1143000" y="2604954"/>
              <a:ext cx="767589" cy="0"/>
            </a:xfrm>
            <a:prstGeom prst="straightConnector1">
              <a:avLst/>
            </a:prstGeom>
            <a:ln w="158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905000" y="2971626"/>
              <a:ext cx="381000" cy="137597"/>
            </a:xfrm>
            <a:prstGeom prst="straightConnector1">
              <a:avLst/>
            </a:prstGeom>
            <a:ln w="12700"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447800" y="1280423"/>
              <a:ext cx="243840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“Close”  chamber pairs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43600" y="1371600"/>
              <a:ext cx="243840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“Far”  chamber pairs</a:t>
              </a:r>
              <a:endParaRPr lang="en-US" b="1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/>
          <a:lstStyle/>
          <a:p>
            <a:fld id="{812BCCF6-EC05-4282-8DA7-3C68B4F1ED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3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3072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Bending Angle &amp; 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T</a:t>
            </a:r>
            <a:r>
              <a:rPr lang="en-US" sz="3600" dirty="0" smtClean="0"/>
              <a:t> Measurement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638550"/>
            <a:ext cx="8839200" cy="31432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Measured bending angle using the GEM and CSC chambers is strongly correlated with the muon momentum. A suitably chosen </a:t>
            </a:r>
            <a:r>
              <a:rPr lang="en-US" dirty="0" err="1" smtClean="0">
                <a:latin typeface="Symbol" panose="05050102010706020507" pitchFamily="18" charset="2"/>
              </a:rPr>
              <a:t>Df</a:t>
            </a:r>
            <a:r>
              <a:rPr lang="en-US" dirty="0" smtClean="0"/>
              <a:t> cut values allow fast selection of </a:t>
            </a:r>
            <a:r>
              <a:rPr lang="en-US" dirty="0" err="1" smtClean="0"/>
              <a:t>muons</a:t>
            </a:r>
            <a:r>
              <a:rPr lang="en-US" dirty="0" smtClean="0"/>
              <a:t> with momentum above a desired threshold. </a:t>
            </a:r>
            <a:r>
              <a:rPr lang="en-US" dirty="0" smtClean="0">
                <a:solidFill>
                  <a:srgbClr val="FF0000"/>
                </a:solidFill>
              </a:rPr>
              <a:t>As an illustration, we define </a:t>
            </a:r>
            <a:r>
              <a:rPr lang="en-US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Df</a:t>
            </a:r>
            <a:r>
              <a:rPr lang="en-US" dirty="0" smtClean="0">
                <a:solidFill>
                  <a:srgbClr val="FF0000"/>
                </a:solidFill>
              </a:rPr>
              <a:t> cut values which allow efficient selection of </a:t>
            </a:r>
            <a:r>
              <a:rPr lang="en-US" dirty="0" err="1" smtClean="0">
                <a:solidFill>
                  <a:srgbClr val="FF0000"/>
                </a:solidFill>
              </a:rPr>
              <a:t>muons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falling in one the following ranges: 10-20, 20-30, 30-40, and 40+ </a:t>
            </a:r>
            <a:r>
              <a:rPr lang="en-US" dirty="0" err="1" smtClean="0">
                <a:solidFill>
                  <a:srgbClr val="FF0000"/>
                </a:solidFill>
              </a:rPr>
              <a:t>GeV</a:t>
            </a:r>
            <a:r>
              <a:rPr lang="en-US" dirty="0" smtClean="0">
                <a:solidFill>
                  <a:srgbClr val="FF0000"/>
                </a:solidFill>
              </a:rPr>
              <a:t>/c. </a:t>
            </a:r>
            <a:r>
              <a:rPr lang="en-US" dirty="0" smtClean="0"/>
              <a:t>The values shown in the plots correspond to efficiency of at least 98% for </a:t>
            </a:r>
            <a:r>
              <a:rPr lang="en-US" dirty="0" err="1" smtClean="0"/>
              <a:t>muons</a:t>
            </a:r>
            <a:r>
              <a:rPr lang="en-US" dirty="0" smtClean="0"/>
              <a:t> with </a:t>
            </a:r>
            <a:r>
              <a:rPr lang="en-US" dirty="0" err="1"/>
              <a:t>p</a:t>
            </a:r>
            <a:r>
              <a:rPr lang="en-US" baseline="-25000" dirty="0" err="1"/>
              <a:t>T</a:t>
            </a:r>
            <a:r>
              <a:rPr lang="en-US" dirty="0" smtClean="0"/>
              <a:t> from the target momentum range . </a:t>
            </a:r>
            <a:r>
              <a:rPr lang="en-US" dirty="0" smtClean="0">
                <a:solidFill>
                  <a:srgbClr val="FF0000"/>
                </a:solidFill>
              </a:rPr>
              <a:t>Momentum measurement using the bending angle within YE-1 is not strongly correlated with (and is therefore complementary to) the momentum measurement based on bending between neighboring stations, which is the basis for measuring momentum in the current Level-1 trigger 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00FF"/>
                </a:solidFill>
              </a:rPr>
              <a:t>The upgraded muon trigger is expected to deploy an algorithm that combines all available information including the new bending angle measurement.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 descr="C:\Users\UGent\Desktop\plots\efficiency\GEM_turnon_98_od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812800"/>
            <a:ext cx="3886200" cy="279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Gent\Desktop\plots\efficiency\GEM_turnon_98_ev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838280"/>
            <a:ext cx="3868415" cy="277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516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728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GE-1/1: Level-1 Trigger Stub Efficiency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905250"/>
            <a:ext cx="8839200" cy="2800350"/>
          </a:xfrm>
        </p:spPr>
        <p:txBody>
          <a:bodyPr>
            <a:noAutofit/>
          </a:bodyPr>
          <a:lstStyle/>
          <a:p>
            <a:r>
              <a:rPr lang="en-US" sz="1800" dirty="0" smtClean="0"/>
              <a:t>Efficiency of reconstructing GEM Level-1 trigger primitives, which are defined as an “OR” of the trigger pads of the two GEM chambers forming a super-chamber as a function of </a:t>
            </a:r>
            <a:r>
              <a:rPr lang="en-US" sz="1800" dirty="0" smtClean="0">
                <a:latin typeface="Symbol" panose="05050102010706020507" pitchFamily="18" charset="2"/>
              </a:rPr>
              <a:t>f</a:t>
            </a:r>
            <a:r>
              <a:rPr lang="en-US" sz="1800" dirty="0" smtClean="0"/>
              <a:t>. </a:t>
            </a:r>
            <a:r>
              <a:rPr lang="en-US" sz="1800" dirty="0" smtClean="0">
                <a:solidFill>
                  <a:srgbClr val="0000FF"/>
                </a:solidFill>
              </a:rPr>
              <a:t>GEM trigger pads are formed by dividing 128 radial strips in each GEM chamber partition into groups of 4 strips each. </a:t>
            </a:r>
            <a:r>
              <a:rPr lang="en-US" sz="1800" dirty="0" smtClean="0"/>
              <a:t>The signal is defined as an “OR” of digital signals in each of the 4 strips in the pad.</a:t>
            </a:r>
            <a:r>
              <a:rPr lang="en-US" sz="1800" dirty="0"/>
              <a:t> Overlaps of the 10-degree GEM super-chambers (vertical lines show the span 10 degree span corresponding to the chamber in the center of the plot) ensure near 100% efficiency near chamber borders as a track in the overlap region can be found inside either of the two overlapping </a:t>
            </a:r>
            <a:r>
              <a:rPr lang="en-US" sz="1800" dirty="0" smtClean="0"/>
              <a:t>super-chambers.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Matching of signal tracks and pads is done geometrically by comparing position of the </a:t>
            </a:r>
            <a:r>
              <a:rPr lang="en-US" sz="1800" dirty="0" err="1" smtClean="0">
                <a:solidFill>
                  <a:srgbClr val="FF0000"/>
                </a:solidFill>
              </a:rPr>
              <a:t>simHit</a:t>
            </a:r>
            <a:r>
              <a:rPr lang="en-US" sz="1800" dirty="0" smtClean="0">
                <a:solidFill>
                  <a:srgbClr val="FF0000"/>
                </a:solidFill>
              </a:rPr>
              <a:t> and the corresponding </a:t>
            </a:r>
            <a:r>
              <a:rPr lang="en-US" sz="1800" dirty="0" err="1" smtClean="0">
                <a:solidFill>
                  <a:srgbClr val="FF0000"/>
                </a:solidFill>
              </a:rPr>
              <a:t>digi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50180" y="1219200"/>
            <a:ext cx="36461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In the future, the small dips in the efficiency are expected to disappear as those are primarily associated with the presence of spacers in the current GEM simulation geometry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New design of the GEM chambers allows spacer-less geometry</a:t>
            </a:r>
            <a:endParaRPr lang="en-US" i="1" dirty="0"/>
          </a:p>
        </p:txBody>
      </p:sp>
      <p:pic>
        <p:nvPicPr>
          <p:cNvPr id="1026" name="Picture 2" descr="C:\Users\UGent\Desktop\plots\tempDir\gem_pad_eff_for_LCT_vs_phi_pt20_overl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4114800" cy="295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82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2267" y="1132750"/>
            <a:ext cx="8305800" cy="914400"/>
          </a:xfrm>
        </p:spPr>
        <p:txBody>
          <a:bodyPr>
            <a:noAutofit/>
          </a:bodyPr>
          <a:lstStyle/>
          <a:p>
            <a:r>
              <a:rPr lang="en-US" sz="3400" dirty="0" smtClean="0"/>
              <a:t> GE1/1 and GE2/1 detectors</a:t>
            </a:r>
            <a:br>
              <a:rPr lang="en-US" sz="3400" dirty="0" smtClean="0"/>
            </a:br>
            <a:r>
              <a:rPr lang="en-US" sz="3600" dirty="0" smtClean="0">
                <a:solidFill>
                  <a:srgbClr val="0000FF"/>
                </a:solidFill>
              </a:rPr>
              <a:t>Residuals for various GE1/1, GE2/1 :</a:t>
            </a:r>
            <a:br>
              <a:rPr lang="en-US" sz="3600" dirty="0" smtClean="0">
                <a:solidFill>
                  <a:srgbClr val="0000FF"/>
                </a:solidFill>
              </a:rPr>
            </a:br>
            <a:r>
              <a:rPr lang="en-US" sz="3600" dirty="0" smtClean="0">
                <a:solidFill>
                  <a:srgbClr val="0000FF"/>
                </a:solidFill>
              </a:rPr>
              <a:t>pitch segmentation impact on resolution</a:t>
            </a:r>
            <a:br>
              <a:rPr lang="en-US" sz="3600" dirty="0" smtClean="0">
                <a:solidFill>
                  <a:srgbClr val="0000FF"/>
                </a:solidFill>
              </a:rPr>
            </a:b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61B80-7FDC-4C61-82D3-9CAEF404214D}" type="slidenum">
              <a:rPr lang="en-US" smtClean="0">
                <a:solidFill>
                  <a:srgbClr val="3333CC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3333CC"/>
              </a:solidFill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251520" y="2305422"/>
          <a:ext cx="3237150" cy="3383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Acrobat Document" r:id="rId4" imgW="5400498" imgH="5209972" progId="AcroExch.Document.7">
                  <p:embed/>
                </p:oleObj>
              </mc:Choice>
              <mc:Fallback>
                <p:oleObj name="Acrobat Document" r:id="rId4" imgW="5400498" imgH="5209972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305422"/>
                        <a:ext cx="3237150" cy="33832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5369627" y="2468260"/>
          <a:ext cx="3124039" cy="3264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Acrobat Document" r:id="rId6" imgW="5400498" imgH="5209972" progId="AcroExch.Document.7">
                  <p:embed/>
                </p:oleObj>
              </mc:Choice>
              <mc:Fallback>
                <p:oleObj name="Acrobat Document" r:id="rId6" imgW="5400498" imgH="5209972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9627" y="2468260"/>
                        <a:ext cx="3124039" cy="3264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586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0064"/>
            <a:ext cx="8229600" cy="1143000"/>
          </a:xfrm>
        </p:spPr>
        <p:txBody>
          <a:bodyPr/>
          <a:lstStyle/>
          <a:p>
            <a:r>
              <a:rPr lang="en-US" dirty="0" smtClean="0"/>
              <a:t>GE-1/1: Trigger Rate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55720"/>
            <a:ext cx="9144000" cy="300228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An illustration of the achievable trigger rate reduction in the region covered by the new station GE-1/1. </a:t>
            </a:r>
            <a:r>
              <a:rPr lang="en-US" sz="2400" dirty="0" smtClean="0">
                <a:solidFill>
                  <a:srgbClr val="FF0000"/>
                </a:solidFill>
              </a:rPr>
              <a:t>The trigger rate reduction is primarily driven by better discrimination of high momentum muon candidates using the bending angle measured with pairs of GEM and CSC chambers. </a:t>
            </a:r>
            <a:r>
              <a:rPr lang="en-US" sz="2400" dirty="0" smtClean="0"/>
              <a:t>In this case, each Level-1 muon track of a given moment is required to have its </a:t>
            </a:r>
            <a:r>
              <a:rPr lang="en-US" sz="2400" dirty="0" smtClean="0">
                <a:solidFill>
                  <a:srgbClr val="FF0000"/>
                </a:solidFill>
              </a:rPr>
              <a:t>measured bending angle to </a:t>
            </a:r>
            <a:r>
              <a:rPr lang="en-US" sz="2400" dirty="0" smtClean="0"/>
              <a:t>satisfy the working point </a:t>
            </a:r>
            <a:r>
              <a:rPr lang="en-US" sz="2400" dirty="0" err="1" smtClean="0">
                <a:latin typeface="Symbol" panose="05050102010706020507" pitchFamily="18" charset="2"/>
              </a:rPr>
              <a:t>Df</a:t>
            </a:r>
            <a:r>
              <a:rPr lang="en-US" sz="2400" dirty="0" smtClean="0"/>
              <a:t> cut corresponding to the momentum range, in which the track in question belongs to</a:t>
            </a:r>
          </a:p>
        </p:txBody>
      </p:sp>
      <p:pic>
        <p:nvPicPr>
          <p:cNvPr id="9218" name="Picture 2" descr="http://dildick.web.cern.ch/dildick/triggerPlotsForApproval/rates_vs_eta__minpt20__PU100__def_2s_2s1b_2s1bg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914400"/>
            <a:ext cx="3032760" cy="294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A7C5-29E2-4A3F-87B2-B374D974C6F7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18960" y="919877"/>
            <a:ext cx="22250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luminosity corresponds to N</a:t>
            </a:r>
            <a:r>
              <a:rPr lang="en-US" i="1" baseline="-25000" dirty="0" smtClean="0"/>
              <a:t>PU</a:t>
            </a:r>
            <a:r>
              <a:rPr lang="en-US" i="1" dirty="0" smtClean="0"/>
              <a:t>=100 and 25 ns bunch crossing spacing</a:t>
            </a:r>
          </a:p>
          <a:p>
            <a:endParaRPr lang="en-US" i="1" dirty="0" smtClean="0"/>
          </a:p>
          <a:p>
            <a:r>
              <a:rPr lang="en-US" i="1" dirty="0" smtClean="0"/>
              <a:t>ME1/b </a:t>
            </a:r>
            <a:r>
              <a:rPr lang="en-US" i="1" dirty="0"/>
              <a:t>is the upper half of the ME1/1 chamber and spans </a:t>
            </a:r>
            <a:r>
              <a:rPr lang="en-US" i="1" dirty="0" smtClean="0"/>
              <a:t>1.55&lt; |η|&lt; </a:t>
            </a:r>
            <a:r>
              <a:rPr lang="en-US" i="1" dirty="0"/>
              <a:t>2.1</a:t>
            </a:r>
          </a:p>
        </p:txBody>
      </p:sp>
      <p:pic>
        <p:nvPicPr>
          <p:cNvPr id="2051" name="Picture 3" descr="C:\Users\UGent\Desktop\plots\rate_vs_pt_shiftX\rates_vs_pt__PU100__def_2s_2s1b_2s1bgem__loos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1" y="914400"/>
            <a:ext cx="3009112" cy="291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042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plate6">
  <a:themeElements>
    <a:clrScheme name="Template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6">
      <a:majorFont>
        <a:latin typeface="Arial"/>
        <a:ea typeface="ＭＳ Ｐゴシック"/>
        <a:cs typeface=""/>
      </a:majorFont>
      <a:minorFont>
        <a:latin typeface="Optima Medium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Template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plate6">
  <a:themeElements>
    <a:clrScheme name="Template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6">
      <a:majorFont>
        <a:latin typeface="Arial"/>
        <a:ea typeface="ＭＳ Ｐゴシック"/>
        <a:cs typeface=""/>
      </a:majorFont>
      <a:minorFont>
        <a:latin typeface="Optima Medium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Template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1304</Words>
  <Application>Microsoft Macintosh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1_Template6</vt:lpstr>
      <vt:lpstr>Template6</vt:lpstr>
      <vt:lpstr>Acrobat Document</vt:lpstr>
      <vt:lpstr>Phase-2 Muon Performance Projections and Evaluation: Example: GE-1/1 Case</vt:lpstr>
      <vt:lpstr>GE-1/1</vt:lpstr>
      <vt:lpstr>H2Tau</vt:lpstr>
      <vt:lpstr>Bending Angle</vt:lpstr>
      <vt:lpstr>Bending angle at L1 Granularity</vt:lpstr>
      <vt:lpstr>Bending Angle &amp; pT Measurement</vt:lpstr>
      <vt:lpstr>GE-1/1: Level-1 Trigger Stub Efficiency</vt:lpstr>
      <vt:lpstr> GE1/1 and GE2/1 detectors Residuals for various GE1/1, GE2/1 : pitch segmentation impact on resolution </vt:lpstr>
      <vt:lpstr>GE-1/1: Trigger Rate Reduction</vt:lpstr>
      <vt:lpstr>ME0: Offline Performance Summary</vt:lpstr>
      <vt:lpstr>Near Tagger: Physics Impact</vt:lpstr>
      <vt:lpstr>H2Tau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Archana Sharma</dc:creator>
  <cp:lastModifiedBy>Archana Sharma</cp:lastModifiedBy>
  <cp:revision>42</cp:revision>
  <dcterms:created xsi:type="dcterms:W3CDTF">2014-11-18T09:48:28Z</dcterms:created>
  <dcterms:modified xsi:type="dcterms:W3CDTF">2014-11-18T11:15:32Z</dcterms:modified>
</cp:coreProperties>
</file>