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9" r:id="rId3"/>
    <p:sldId id="391" r:id="rId4"/>
    <p:sldId id="342" r:id="rId5"/>
    <p:sldId id="392" r:id="rId6"/>
    <p:sldId id="378" r:id="rId7"/>
    <p:sldId id="372" r:id="rId8"/>
    <p:sldId id="387" r:id="rId9"/>
    <p:sldId id="388" r:id="rId10"/>
    <p:sldId id="390" r:id="rId11"/>
    <p:sldId id="370" r:id="rId12"/>
    <p:sldId id="377" r:id="rId13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D930A"/>
    <a:srgbClr val="626262"/>
    <a:srgbClr val="1C06C2"/>
    <a:srgbClr val="9FF3A7"/>
    <a:srgbClr val="99CCFF"/>
    <a:srgbClr val="FCEDAE"/>
    <a:srgbClr val="DBF7FB"/>
    <a:srgbClr val="251555"/>
    <a:srgbClr val="2B3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2" autoAdjust="0"/>
    <p:restoredTop sz="96825" autoAdjust="0"/>
  </p:normalViewPr>
  <p:slideViewPr>
    <p:cSldViewPr snapToGrid="0">
      <p:cViewPr>
        <p:scale>
          <a:sx n="125" d="100"/>
          <a:sy n="125" d="100"/>
        </p:scale>
        <p:origin x="-2064" y="320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888"/>
      </p:cViewPr>
      <p:guideLst>
        <p:guide orient="horz" pos="3128"/>
        <p:guide pos="213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4936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966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535" y="0"/>
            <a:ext cx="2943965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466"/>
            <a:ext cx="2943966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535" y="9435466"/>
            <a:ext cx="2943965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C10362BF-BB3C-4E8B-AA88-1FB36F9C16BF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854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88623" indent="-37530737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886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5772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3657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31543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67749C01-57F7-4288-8679-5D3E04FF4437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63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570" y="4717733"/>
            <a:ext cx="4981361" cy="44681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577" tIns="45789" rIns="91577" bIns="45789"/>
          <a:lstStyle/>
          <a:p>
            <a:pPr marL="228943" indent="-228943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>
                <a:ea typeface="ＭＳ Ｐゴシック" pitchFamily="112" charset="-128"/>
              </a:rPr>
              <a:t>How to edit the title slide</a:t>
            </a:r>
          </a:p>
          <a:p>
            <a:pPr marL="228943" indent="-228943" eaLnBrk="1" hangingPunct="1">
              <a:spcBef>
                <a:spcPct val="0"/>
              </a:spcBef>
              <a:spcAft>
                <a:spcPct val="20000"/>
              </a:spcAft>
            </a:pPr>
            <a:endParaRPr lang="en-GB" sz="1100">
              <a:ea typeface="ＭＳ Ｐゴシック" pitchFamily="112" charset="-128"/>
            </a:endParaRPr>
          </a:p>
          <a:p>
            <a:pPr marL="228943" indent="-228943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ea typeface="ＭＳ Ｐゴシック" pitchFamily="112" charset="-128"/>
              </a:rPr>
              <a:t>Fill in the text written in brown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746125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lIns="91577" tIns="45789" rIns="91577" bIns="45789"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561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88623" indent="-37530737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886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5772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3657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31543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BDE2BBD1-A42A-4887-83C3-498991A85F82}" type="slidenum">
              <a:rPr lang="de-DE" sz="1200"/>
              <a:pPr/>
              <a:t>4</a:t>
            </a:fld>
            <a:endParaRPr lang="de-DE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570" y="4717733"/>
            <a:ext cx="4981361" cy="44681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577" tIns="45789" rIns="91577" bIns="45789"/>
          <a:lstStyle/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dirty="0" smtClean="0">
                <a:ea typeface="ＭＳ Ｐゴシック" pitchFamily="112" charset="-128"/>
              </a:rPr>
              <a:t>   </a:t>
            </a:r>
            <a:r>
              <a:rPr lang="en-GB" sz="1100" b="1" dirty="0">
                <a:ea typeface="ＭＳ Ｐゴシック" pitchFamily="112" charset="-128"/>
              </a:rPr>
              <a:t>Before you start</a:t>
            </a:r>
            <a:r>
              <a:rPr lang="en-GB" sz="1100" dirty="0">
                <a:ea typeface="ＭＳ Ｐゴシック" pitchFamily="112" charset="-128"/>
              </a:rPr>
              <a:t> editing the slides of your talk change to the </a:t>
            </a:r>
            <a:r>
              <a:rPr lang="en-GB" sz="1100" b="1" dirty="0">
                <a:ea typeface="ＭＳ Ｐゴシック" pitchFamily="112" charset="-128"/>
              </a:rPr>
              <a:t>Master Slide view</a:t>
            </a:r>
            <a:r>
              <a:rPr lang="en-GB" sz="1100" dirty="0">
                <a:ea typeface="ＭＳ Ｐゴシック" pitchFamily="112" charset="-128"/>
              </a:rPr>
              <a:t>:   </a:t>
            </a:r>
            <a:br>
              <a:rPr lang="en-GB" sz="1100" dirty="0">
                <a:ea typeface="ＭＳ Ｐゴシック" pitchFamily="112" charset="-128"/>
              </a:rPr>
            </a:br>
            <a:r>
              <a:rPr lang="en-GB" sz="1100" dirty="0">
                <a:ea typeface="ＭＳ Ｐゴシック" pitchFamily="112" charset="-128"/>
              </a:rPr>
              <a:t>   Menu button “View”,</a:t>
            </a: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Master, Slide Master:</a:t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endParaRPr lang="en-GB" sz="1100" dirty="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 dirty="0">
                <a:ea typeface="ＭＳ Ｐゴシック" pitchFamily="112" charset="-128"/>
                <a:sym typeface="Wingdings" pitchFamily="2" charset="2"/>
              </a:rPr>
              <a:t>Edit the following 2 items in the 1st slide:</a:t>
            </a: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/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  1)  1st row in the violet header: </a:t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      Delete the existent text and write the title of the </a:t>
            </a:r>
            <a:r>
              <a:rPr lang="en-GB" sz="1100" dirty="0" err="1">
                <a:ea typeface="ＭＳ Ｐゴシック" pitchFamily="112" charset="-128"/>
                <a:sym typeface="Wingdings" pitchFamily="2" charset="2"/>
              </a:rPr>
              <a:t>EoI</a:t>
            </a: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for </a:t>
            </a:r>
            <a:r>
              <a:rPr lang="en-GB" sz="1100" dirty="0" err="1">
                <a:ea typeface="ＭＳ Ｐゴシック" pitchFamily="112" charset="-128"/>
                <a:sym typeface="Wingdings" pitchFamily="2" charset="2"/>
              </a:rPr>
              <a:t>WPnumber</a:t>
            </a: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/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  2)  The row in the footer area: write the institute name  </a:t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endParaRPr lang="en-GB" sz="1100" dirty="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b="1" dirty="0">
                <a:ea typeface="ＭＳ Ｐゴシック" pitchFamily="112" charset="-128"/>
                <a:sym typeface="Wingdings" pitchFamily="2" charset="2"/>
              </a:rPr>
              <a:t>Close Master View</a:t>
            </a:r>
            <a:endParaRPr lang="en-GB" sz="1100" b="1" dirty="0">
              <a:ea typeface="ＭＳ Ｐゴシック" pitchFamily="112" charset="-128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dirty="0">
              <a:ea typeface="ＭＳ Ｐゴシック" pitchFamily="112" charset="-128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50535" y="9435466"/>
            <a:ext cx="2943965" cy="495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A6825B9-D09A-4A69-A5BF-4448DD2AB133}" type="slidenum">
              <a:rPr lang="de-DE" sz="1200"/>
              <a:pPr algn="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570" y="4717733"/>
            <a:ext cx="4981361" cy="44681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577" tIns="45789" rIns="91577" bIns="45789"/>
          <a:lstStyle/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pitchFamily="112" charset="-128"/>
              </a:rPr>
              <a:t>   </a:t>
            </a:r>
            <a:r>
              <a:rPr lang="en-GB" sz="1100" b="1">
                <a:ea typeface="ＭＳ Ｐゴシック" pitchFamily="112" charset="-128"/>
              </a:rPr>
              <a:t>Before you start</a:t>
            </a:r>
            <a:r>
              <a:rPr lang="en-GB" sz="1100">
                <a:ea typeface="ＭＳ Ｐゴシック" pitchFamily="112" charset="-128"/>
              </a:rPr>
              <a:t> editing the slides of your talk change to the </a:t>
            </a:r>
            <a:r>
              <a:rPr lang="en-GB" sz="1100" b="1">
                <a:ea typeface="ＭＳ Ｐゴシック" pitchFamily="112" charset="-128"/>
              </a:rPr>
              <a:t>Master Slide view</a:t>
            </a:r>
            <a:r>
              <a:rPr lang="en-GB" sz="1100">
                <a:ea typeface="ＭＳ Ｐゴシック" pitchFamily="112" charset="-128"/>
              </a:rPr>
              <a:t>:   </a:t>
            </a:r>
            <a:br>
              <a:rPr lang="en-GB" sz="1100">
                <a:ea typeface="ＭＳ Ｐゴシック" pitchFamily="112" charset="-128"/>
              </a:rPr>
            </a:br>
            <a:r>
              <a:rPr lang="en-GB" sz="1100">
                <a:ea typeface="ＭＳ Ｐゴシック" pitchFamily="112" charset="-128"/>
              </a:rPr>
              <a:t>   Menu button “View”,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> Master, Slide Master: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endParaRPr lang="en-GB" sz="110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Edit the following 2 items in the 1st slide: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/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1)  1st row in the violet header: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endParaRPr lang="en-GB" sz="110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ea typeface="ＭＳ Ｐゴシック" pitchFamily="112" charset="-128"/>
                <a:sym typeface="Wingdings" pitchFamily="2" charset="2"/>
              </a:rPr>
              <a:t>   If you want to use more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partner logos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> position them left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beside the DESY logo in the footer area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Close Master View</a:t>
            </a:r>
            <a:endParaRPr lang="en-GB" sz="1100" b="1">
              <a:ea typeface="ＭＳ Ｐゴシック" pitchFamily="112" charset="-128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ea typeface="ＭＳ Ｐゴシック" pitchFamily="112" charset="-128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50535" y="9435466"/>
            <a:ext cx="2943965" cy="495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94C28343-BC1F-42AE-95FF-93A6B38A88C5}" type="slidenum">
              <a:rPr lang="de-DE" sz="1200"/>
              <a:pPr algn="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570" y="4717733"/>
            <a:ext cx="4981361" cy="44681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577" tIns="45789" rIns="91577" bIns="45789"/>
          <a:lstStyle/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pitchFamily="112" charset="-128"/>
              </a:rPr>
              <a:t>   </a:t>
            </a:r>
            <a:r>
              <a:rPr lang="en-GB" sz="1100" b="1">
                <a:ea typeface="ＭＳ Ｐゴシック" pitchFamily="112" charset="-128"/>
              </a:rPr>
              <a:t>Before you start</a:t>
            </a:r>
            <a:r>
              <a:rPr lang="en-GB" sz="1100">
                <a:ea typeface="ＭＳ Ｐゴシック" pitchFamily="112" charset="-128"/>
              </a:rPr>
              <a:t> editing the slides of your talk change to the </a:t>
            </a:r>
            <a:r>
              <a:rPr lang="en-GB" sz="1100" b="1">
                <a:ea typeface="ＭＳ Ｐゴシック" pitchFamily="112" charset="-128"/>
              </a:rPr>
              <a:t>Master Slide view</a:t>
            </a:r>
            <a:r>
              <a:rPr lang="en-GB" sz="1100">
                <a:ea typeface="ＭＳ Ｐゴシック" pitchFamily="112" charset="-128"/>
              </a:rPr>
              <a:t>:   </a:t>
            </a:r>
            <a:br>
              <a:rPr lang="en-GB" sz="1100">
                <a:ea typeface="ＭＳ Ｐゴシック" pitchFamily="112" charset="-128"/>
              </a:rPr>
            </a:br>
            <a:r>
              <a:rPr lang="en-GB" sz="1100">
                <a:ea typeface="ＭＳ Ｐゴシック" pitchFamily="112" charset="-128"/>
              </a:rPr>
              <a:t>   Menu button “View”,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> Master, Slide Master: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endParaRPr lang="en-GB" sz="110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Edit the following 2 items in the 1st slide: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/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1)  1st row in the violet header: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endParaRPr lang="en-GB" sz="110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ea typeface="ＭＳ Ｐゴシック" pitchFamily="112" charset="-128"/>
                <a:sym typeface="Wingdings" pitchFamily="2" charset="2"/>
              </a:rPr>
              <a:t>   If you want to use more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partner logos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> position them left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beside the DESY logo in the footer area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Close Master View</a:t>
            </a:r>
            <a:endParaRPr lang="en-GB" sz="1100" b="1">
              <a:ea typeface="ＭＳ Ｐゴシック" pitchFamily="112" charset="-128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ea typeface="ＭＳ Ｐゴシック" pitchFamily="112" charset="-128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50535" y="9435466"/>
            <a:ext cx="2943965" cy="495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94C28343-BC1F-42AE-95FF-93A6B38A88C5}" type="slidenum">
              <a:rPr lang="de-DE" sz="1200"/>
              <a:pPr algn="r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570" y="4717733"/>
            <a:ext cx="4981361" cy="44681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577" tIns="45789" rIns="91577" bIns="45789"/>
          <a:lstStyle/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pitchFamily="112" charset="-128"/>
              </a:rPr>
              <a:t>   </a:t>
            </a:r>
            <a:r>
              <a:rPr lang="en-GB" sz="1100" b="1">
                <a:ea typeface="ＭＳ Ｐゴシック" pitchFamily="112" charset="-128"/>
              </a:rPr>
              <a:t>Before you start</a:t>
            </a:r>
            <a:r>
              <a:rPr lang="en-GB" sz="1100">
                <a:ea typeface="ＭＳ Ｐゴシック" pitchFamily="112" charset="-128"/>
              </a:rPr>
              <a:t> editing the slides of your talk change to the </a:t>
            </a:r>
            <a:r>
              <a:rPr lang="en-GB" sz="1100" b="1">
                <a:ea typeface="ＭＳ Ｐゴシック" pitchFamily="112" charset="-128"/>
              </a:rPr>
              <a:t>Master Slide view</a:t>
            </a:r>
            <a:r>
              <a:rPr lang="en-GB" sz="1100">
                <a:ea typeface="ＭＳ Ｐゴシック" pitchFamily="112" charset="-128"/>
              </a:rPr>
              <a:t>:   </a:t>
            </a:r>
            <a:br>
              <a:rPr lang="en-GB" sz="1100">
                <a:ea typeface="ＭＳ Ｐゴシック" pitchFamily="112" charset="-128"/>
              </a:rPr>
            </a:br>
            <a:r>
              <a:rPr lang="en-GB" sz="1100">
                <a:ea typeface="ＭＳ Ｐゴシック" pitchFamily="112" charset="-128"/>
              </a:rPr>
              <a:t>   Menu button “View”,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> Master, Slide Master: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endParaRPr lang="en-GB" sz="110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Edit the following 2 items in the 1st slide: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/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1)  1st row in the violet header: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endParaRPr lang="en-GB" sz="110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ea typeface="ＭＳ Ｐゴシック" pitchFamily="112" charset="-128"/>
                <a:sym typeface="Wingdings" pitchFamily="2" charset="2"/>
              </a:rPr>
              <a:t>   If you want to use more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partner logos</a:t>
            </a:r>
            <a:r>
              <a:rPr lang="en-GB" sz="1100">
                <a:ea typeface="ＭＳ Ｐゴシック" pitchFamily="112" charset="-128"/>
                <a:sym typeface="Wingdings" pitchFamily="2" charset="2"/>
              </a:rPr>
              <a:t> position them left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beside the DESY logo in the footer area </a:t>
            </a:r>
            <a:br>
              <a:rPr lang="en-GB" sz="1100">
                <a:ea typeface="ＭＳ Ｐゴシック" pitchFamily="112" charset="-128"/>
                <a:sym typeface="Wingdings" pitchFamily="2" charset="2"/>
              </a:rPr>
            </a:br>
            <a:r>
              <a:rPr lang="en-GB" sz="110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>
                <a:ea typeface="ＭＳ Ｐゴシック" pitchFamily="112" charset="-128"/>
                <a:sym typeface="Wingdings" pitchFamily="2" charset="2"/>
              </a:rPr>
              <a:t>Close Master View</a:t>
            </a:r>
            <a:endParaRPr lang="en-GB" sz="1100" b="1">
              <a:ea typeface="ＭＳ Ｐゴシック" pitchFamily="112" charset="-128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ea typeface="ＭＳ Ｐゴシック" pitchFamily="112" charset="-128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88623" indent="-37530737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886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5772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3657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31543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BDE2BBD1-A42A-4887-83C3-498991A85F82}" type="slidenum">
              <a:rPr lang="de-DE" sz="1200"/>
              <a:pPr/>
              <a:t>10</a:t>
            </a:fld>
            <a:endParaRPr lang="de-DE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570" y="4717733"/>
            <a:ext cx="4981361" cy="44681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577" tIns="45789" rIns="91577" bIns="45789"/>
          <a:lstStyle/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dirty="0" smtClean="0">
                <a:ea typeface="ＭＳ Ｐゴシック" pitchFamily="112" charset="-128"/>
              </a:rPr>
              <a:t>   </a:t>
            </a:r>
            <a:r>
              <a:rPr lang="en-GB" sz="1100" b="1" dirty="0">
                <a:ea typeface="ＭＳ Ｐゴシック" pitchFamily="112" charset="-128"/>
              </a:rPr>
              <a:t>Before you start</a:t>
            </a:r>
            <a:r>
              <a:rPr lang="en-GB" sz="1100" dirty="0">
                <a:ea typeface="ＭＳ Ｐゴシック" pitchFamily="112" charset="-128"/>
              </a:rPr>
              <a:t> editing the slides of your talk change to the </a:t>
            </a:r>
            <a:r>
              <a:rPr lang="en-GB" sz="1100" b="1" dirty="0">
                <a:ea typeface="ＭＳ Ｐゴシック" pitchFamily="112" charset="-128"/>
              </a:rPr>
              <a:t>Master Slide view</a:t>
            </a:r>
            <a:r>
              <a:rPr lang="en-GB" sz="1100" dirty="0">
                <a:ea typeface="ＭＳ Ｐゴシック" pitchFamily="112" charset="-128"/>
              </a:rPr>
              <a:t>:   </a:t>
            </a:r>
            <a:br>
              <a:rPr lang="en-GB" sz="1100" dirty="0">
                <a:ea typeface="ＭＳ Ｐゴシック" pitchFamily="112" charset="-128"/>
              </a:rPr>
            </a:br>
            <a:r>
              <a:rPr lang="en-GB" sz="1100" dirty="0">
                <a:ea typeface="ＭＳ Ｐゴシック" pitchFamily="112" charset="-128"/>
              </a:rPr>
              <a:t>   Menu button “View”,</a:t>
            </a: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Master, Slide Master:</a:t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endParaRPr lang="en-GB" sz="1100" dirty="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 dirty="0">
                <a:ea typeface="ＭＳ Ｐゴシック" pitchFamily="112" charset="-128"/>
                <a:sym typeface="Wingdings" pitchFamily="2" charset="2"/>
              </a:rPr>
              <a:t>Edit the following 2 items in the 1st slide:</a:t>
            </a: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/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  1)  1st row in the violet header: </a:t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      Delete the existent text and write the title of the </a:t>
            </a:r>
            <a:r>
              <a:rPr lang="en-GB" sz="1100" dirty="0" err="1">
                <a:ea typeface="ＭＳ Ｐゴシック" pitchFamily="112" charset="-128"/>
                <a:sym typeface="Wingdings" pitchFamily="2" charset="2"/>
              </a:rPr>
              <a:t>EoI</a:t>
            </a: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for </a:t>
            </a:r>
            <a:r>
              <a:rPr lang="en-GB" sz="1100" dirty="0" err="1">
                <a:ea typeface="ＭＳ Ｐゴシック" pitchFamily="112" charset="-128"/>
                <a:sym typeface="Wingdings" pitchFamily="2" charset="2"/>
              </a:rPr>
              <a:t>WPnumber</a:t>
            </a: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/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r>
              <a:rPr lang="en-GB" sz="1100" dirty="0">
                <a:ea typeface="ＭＳ Ｐゴシック" pitchFamily="112" charset="-128"/>
                <a:sym typeface="Wingdings" pitchFamily="2" charset="2"/>
              </a:rPr>
              <a:t>   2)  The row in the footer area: write the institute name  </a:t>
            </a:r>
            <a:br>
              <a:rPr lang="en-GB" sz="1100" dirty="0">
                <a:ea typeface="ＭＳ Ｐゴシック" pitchFamily="112" charset="-128"/>
                <a:sym typeface="Wingdings" pitchFamily="2" charset="2"/>
              </a:rPr>
            </a:br>
            <a:endParaRPr lang="en-GB" sz="1100" dirty="0">
              <a:ea typeface="ＭＳ Ｐゴシック" pitchFamily="112" charset="-128"/>
              <a:sym typeface="Wingdings" pitchFamily="2" charset="2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b="1" dirty="0">
                <a:ea typeface="ＭＳ Ｐゴシック" pitchFamily="112" charset="-128"/>
                <a:sym typeface="Wingdings" pitchFamily="2" charset="2"/>
              </a:rPr>
              <a:t>Close Master View</a:t>
            </a:r>
            <a:endParaRPr lang="en-GB" sz="1100" b="1" dirty="0">
              <a:ea typeface="ＭＳ Ｐゴシック" pitchFamily="112" charset="-128"/>
            </a:endParaRPr>
          </a:p>
          <a:p>
            <a:pPr marL="228943" indent="-228943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dirty="0">
              <a:ea typeface="ＭＳ Ｐゴシック" pitchFamily="112" charset="-128"/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290356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0F407-74BF-41BC-A5CA-CB7704F589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10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5DFF6-7C4C-4EF9-9767-0D088BF01C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0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5F097-BD14-4EDE-BEF9-A1AA228D44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437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5B023-402E-494C-BDE9-C7EA8E40FE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74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02F48-10A8-4D22-8FC8-6B18E6444D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570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A1169-6CB2-4A2A-9BF2-CA6D99D1B9F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4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6C174-2010-4395-9EC7-F1FAA9E6AAD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730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73C4F-28EC-49CD-BF15-ED307FE904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098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14B32-52F2-4809-9634-222E6C7708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8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4695-D6C0-463F-88CB-8F773842BF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55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</a:defRPr>
            </a:lvl1pPr>
          </a:lstStyle>
          <a:p>
            <a:fld id="{45E1AA30-FC2C-45A0-B150-75233BD8814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93963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WP-18</a:t>
            </a:r>
            <a:r>
              <a:rPr lang="en-GB" sz="1000" baseline="0" dirty="0" smtClean="0">
                <a:solidFill>
                  <a:schemeClr val="bg1"/>
                </a:solidFill>
              </a:rPr>
              <a:t> Special Diagnostics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/>
        </p:nvSpPr>
        <p:spPr bwMode="auto">
          <a:xfrm>
            <a:off x="76200" y="6600164"/>
            <a:ext cx="8869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Christopher</a:t>
            </a:r>
            <a:r>
              <a:rPr lang="en-GB" sz="1000" baseline="0" dirty="0" smtClean="0">
                <a:solidFill>
                  <a:srgbClr val="000000"/>
                </a:solidFill>
                <a:latin typeface="Helvetica" pitchFamily="34" charset="0"/>
              </a:rPr>
              <a:t> Gerth</a:t>
            </a:r>
            <a:r>
              <a:rPr lang="en-GB" sz="1000" dirty="0">
                <a:solidFill>
                  <a:srgbClr val="000000"/>
                </a:solidFill>
                <a:latin typeface="Helvetica" pitchFamily="34" charset="0"/>
              </a:rPr>
              <a:t>	  </a:t>
            </a:r>
            <a:r>
              <a:rPr lang="en-GB" sz="1000" baseline="0" dirty="0">
                <a:solidFill>
                  <a:srgbClr val="000000"/>
                </a:solidFill>
                <a:latin typeface="Helvetica" pitchFamily="34" charset="0"/>
              </a:rPr>
              <a:t> </a:t>
            </a:r>
            <a:r>
              <a:rPr lang="en-GB" sz="1000" baseline="0" dirty="0" smtClean="0">
                <a:solidFill>
                  <a:srgbClr val="000000"/>
                </a:solidFill>
                <a:latin typeface="Helvetica" pitchFamily="34" charset="0"/>
              </a:rPr>
              <a:t>     </a:t>
            </a: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rPr>
              <a:t>MSK collaboration workshop for the European XFEL</a:t>
            </a: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, </a:t>
            </a:r>
            <a:r>
              <a:rPr lang="en-US" sz="900" kern="1200" dirty="0" smtClean="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rPr>
              <a:t>12-13 May 2014 </a:t>
            </a:r>
            <a:r>
              <a:rPr lang="en-US" sz="900" i="1" kern="1200" dirty="0" smtClean="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rPr>
              <a:t>DESY Hamburg</a:t>
            </a:r>
            <a:endParaRPr lang="en-GB" sz="1800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7609" y="3411225"/>
            <a:ext cx="7283450" cy="596900"/>
          </a:xfrm>
          <a:ln w="9525"/>
        </p:spPr>
        <p:txBody>
          <a:bodyPr/>
          <a:lstStyle/>
          <a:p>
            <a:pPr eaLnBrk="1" hangingPunct="1"/>
            <a:r>
              <a:rPr lang="en-GB" sz="2000" dirty="0" smtClean="0">
                <a:solidFill>
                  <a:srgbClr val="251555"/>
                </a:solidFill>
                <a:latin typeface="Arial Rounded MT Bold" pitchFamily="34" charset="0"/>
              </a:rPr>
              <a:t>Presented by: Christopher Gerth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74303" y="2069409"/>
            <a:ext cx="8506047" cy="134435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0"/>
          <a:lstStyle/>
          <a:p>
            <a:pPr algn="ctr">
              <a:buClr>
                <a:schemeClr val="accent2"/>
              </a:buClr>
              <a:buSzPct val="80000"/>
              <a:buNone/>
            </a:pPr>
            <a:r>
              <a:rPr lang="en-US" sz="4000" dirty="0" smtClean="0">
                <a:solidFill>
                  <a:srgbClr val="251555"/>
                </a:solidFill>
                <a:latin typeface="Arial Rounded MT Bold" pitchFamily="34" charset="0"/>
              </a:rPr>
              <a:t>  WP-18 Special Diagnostics </a:t>
            </a:r>
            <a:r>
              <a:rPr lang="en-US" sz="4000" dirty="0" smtClean="0">
                <a:solidFill>
                  <a:srgbClr val="251555"/>
                </a:solidFill>
                <a:latin typeface="Arial Rounded MT Bold" pitchFamily="34" charset="0"/>
              </a:rPr>
              <a:t>Installation Status</a:t>
            </a:r>
            <a:endParaRPr lang="en-US" sz="4000" dirty="0">
              <a:solidFill>
                <a:srgbClr val="251555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28D96B5D-DC11-4BAB-ABED-C41E36808116}" type="slidenum">
              <a:rPr lang="en-GB" sz="1000">
                <a:solidFill>
                  <a:schemeClr val="bg1"/>
                </a:solidFill>
              </a:rPr>
              <a:pPr/>
              <a:t>10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476250"/>
            <a:ext cx="6613525" cy="738188"/>
          </a:xfrm>
        </p:spPr>
        <p:txBody>
          <a:bodyPr anchor="b"/>
          <a:lstStyle/>
          <a:p>
            <a:pPr algn="ctr" eaLnBrk="1" hangingPunct="1"/>
            <a:r>
              <a:rPr lang="en-US" sz="2000" b="0" dirty="0" smtClean="0"/>
              <a:t>Overview on WP-18 </a:t>
            </a:r>
            <a:r>
              <a:rPr lang="en-US" sz="2000" b="0" dirty="0" smtClean="0"/>
              <a:t>Team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GB" sz="2000" b="0" dirty="0" smtClean="0"/>
          </a:p>
        </p:txBody>
      </p:sp>
      <p:sp>
        <p:nvSpPr>
          <p:cNvPr id="44" name="Rectangle 43"/>
          <p:cNvSpPr/>
          <p:nvPr/>
        </p:nvSpPr>
        <p:spPr bwMode="auto">
          <a:xfrm>
            <a:off x="6439380" y="1081348"/>
            <a:ext cx="2551112" cy="3531294"/>
          </a:xfrm>
          <a:prstGeom prst="rect">
            <a:avLst/>
          </a:prstGeom>
          <a:solidFill>
            <a:srgbClr val="9FF3A7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12" name="Line 35"/>
          <p:cNvSpPr>
            <a:spLocks noChangeShapeType="1"/>
          </p:cNvSpPr>
          <p:nvPr/>
        </p:nvSpPr>
        <p:spPr bwMode="auto">
          <a:xfrm>
            <a:off x="6439380" y="1452822"/>
            <a:ext cx="2554287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6882315" y="1137400"/>
            <a:ext cx="1721345" cy="6340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Laser-based </a:t>
            </a:r>
          </a:p>
          <a:p>
            <a:pPr algn="ctr"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Synchronization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6561616" y="1842796"/>
            <a:ext cx="2328593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Reference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rgbClr val="FFFF00"/>
                </a:solidFill>
                <a:latin typeface="Lucida Sans Unicode" pitchFamily="34" charset="0"/>
              </a:rPr>
              <a:t>Distribution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rgbClr val="FFFF00"/>
                </a:solidFill>
                <a:latin typeface="Lucida Sans Unicode" pitchFamily="34" charset="0"/>
              </a:rPr>
              <a:t>(MLO, FSD, LSU)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7820122" y="3298799"/>
            <a:ext cx="1087437" cy="708025"/>
          </a:xfrm>
          <a:prstGeom prst="rect">
            <a:avLst/>
          </a:prstGeom>
          <a:solidFill>
            <a:schemeClr val="accent1"/>
          </a:solidFill>
          <a:ln w="19050" cmpd="sng">
            <a:solidFill>
              <a:srgbClr val="25155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REFM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LLRF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Synchronization</a:t>
            </a:r>
            <a:r>
              <a:rPr lang="en-US" sz="1000" dirty="0" smtClean="0">
                <a:solidFill>
                  <a:schemeClr val="bg2"/>
                </a:solidFill>
                <a:latin typeface="Lucida Sans Unicode" pitchFamily="34" charset="0"/>
              </a:rPr>
              <a:t> </a:t>
            </a:r>
            <a:endParaRPr lang="en-US" sz="1000" dirty="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6540952" y="3288639"/>
            <a:ext cx="1087437" cy="708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L2L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Laser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Synchronization</a:t>
            </a:r>
            <a:endParaRPr lang="en-US" sz="1000" dirty="0">
              <a:solidFill>
                <a:srgbClr val="FFFF00"/>
              </a:solidFill>
              <a:latin typeface="Lucida Sans Unicode" pitchFamily="34" charset="0"/>
            </a:endParaRPr>
          </a:p>
        </p:txBody>
      </p:sp>
      <p:cxnSp>
        <p:nvCxnSpPr>
          <p:cNvPr id="3" name="Straight Connector 2"/>
          <p:cNvCxnSpPr>
            <a:stCxn id="24" idx="2"/>
            <a:endCxn id="39" idx="0"/>
          </p:cNvCxnSpPr>
          <p:nvPr/>
        </p:nvCxnSpPr>
        <p:spPr bwMode="auto">
          <a:xfrm flipH="1">
            <a:off x="7084671" y="2707983"/>
            <a:ext cx="641242" cy="580656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4" idx="2"/>
            <a:endCxn id="38" idx="0"/>
          </p:cNvCxnSpPr>
          <p:nvPr/>
        </p:nvCxnSpPr>
        <p:spPr bwMode="auto">
          <a:xfrm>
            <a:off x="7725913" y="2707983"/>
            <a:ext cx="637928" cy="590816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3923160" y="1081347"/>
            <a:ext cx="2505074" cy="3531293"/>
          </a:xfrm>
          <a:prstGeom prst="rect">
            <a:avLst/>
          </a:prstGeom>
          <a:solidFill>
            <a:srgbClr val="DBF7FB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10" name="Line 34"/>
          <p:cNvSpPr>
            <a:spLocks noChangeShapeType="1"/>
          </p:cNvSpPr>
          <p:nvPr/>
        </p:nvSpPr>
        <p:spPr bwMode="auto">
          <a:xfrm>
            <a:off x="3919985" y="1452821"/>
            <a:ext cx="2508249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5226377" y="3298326"/>
            <a:ext cx="1087437" cy="708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BAM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Bunch  </a:t>
            </a:r>
            <a:r>
              <a:rPr lang="en-US" sz="1000" dirty="0">
                <a:solidFill>
                  <a:srgbClr val="FFFF00"/>
                </a:solidFill>
                <a:latin typeface="Lucida Sans Unicode" pitchFamily="34" charset="0"/>
              </a:rPr>
              <a:t>Arrival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Monitor</a:t>
            </a:r>
            <a:endParaRPr lang="en-US" sz="1000" dirty="0">
              <a:solidFill>
                <a:srgbClr val="FFFF00"/>
              </a:solidFill>
              <a:latin typeface="Lucida Sans Unicode" pitchFamily="34" charset="0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5202564" y="1842796"/>
            <a:ext cx="1111250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>
                <a:solidFill>
                  <a:schemeClr val="bg2"/>
                </a:solidFill>
                <a:latin typeface="Lucida Sans Unicode" pitchFamily="34" charset="0"/>
              </a:rPr>
              <a:t>SRM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Synchrotron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solidFill>
                  <a:schemeClr val="bg2"/>
                </a:solidFill>
                <a:latin typeface="Lucida Sans Unicode" pitchFamily="34" charset="0"/>
              </a:rPr>
              <a:t>Radiation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Monitors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4038418" y="1842796"/>
            <a:ext cx="1087438" cy="87304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bg2"/>
                </a:solidFill>
                <a:latin typeface="Lucida Sans Unicode" pitchFamily="34" charset="0"/>
              </a:rPr>
              <a:t>EBPM</a:t>
            </a:r>
            <a:endParaRPr lang="en-US" sz="1400" baseline="300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Energy BPM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 rot="16200000">
            <a:off x="5605667" y="3770249"/>
            <a:ext cx="353943" cy="10922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solidFill>
                  <a:srgbClr val="FF0000"/>
                </a:solidFill>
                <a:latin typeface="Comic Sans MS" pitchFamily="66" charset="0"/>
              </a:rPr>
              <a:t>M. </a:t>
            </a:r>
            <a:r>
              <a:rPr lang="en-US" sz="1100" dirty="0" err="1" smtClean="0">
                <a:solidFill>
                  <a:srgbClr val="FF0000"/>
                </a:solidFill>
                <a:latin typeface="Comic Sans MS" pitchFamily="66" charset="0"/>
              </a:rPr>
              <a:t>Czwalinna</a:t>
            </a:r>
            <a:endParaRPr lang="en-US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 rot="16200000">
            <a:off x="5581217" y="2427100"/>
            <a:ext cx="353943" cy="1111249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C </a:t>
            </a:r>
            <a:r>
              <a:rPr lang="en-US" sz="1100" dirty="0" err="1" smtClean="0">
                <a:latin typeface="Comic Sans MS" pitchFamily="66" charset="0"/>
              </a:rPr>
              <a:t>Gerth</a:t>
            </a:r>
            <a:endParaRPr lang="en-US" sz="1100" dirty="0">
              <a:latin typeface="Comic Sans MS" pitchFamily="66" charset="0"/>
            </a:endParaRPr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 rot="16200000">
            <a:off x="4411520" y="2440593"/>
            <a:ext cx="353943" cy="1084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U. </a:t>
            </a:r>
            <a:r>
              <a:rPr lang="en-US" sz="1100" dirty="0" err="1" smtClean="0">
                <a:latin typeface="Comic Sans MS" pitchFamily="66" charset="0"/>
              </a:rPr>
              <a:t>Mavric</a:t>
            </a:r>
            <a:endParaRPr lang="en-US" sz="1100" dirty="0" smtClean="0">
              <a:latin typeface="Comic Sans MS" pitchFamily="66" charset="0"/>
            </a:endParaRPr>
          </a:p>
        </p:txBody>
      </p:sp>
      <p:cxnSp>
        <p:nvCxnSpPr>
          <p:cNvPr id="42" name="Straight Connector 41"/>
          <p:cNvCxnSpPr>
            <a:stCxn id="24" idx="2"/>
            <a:endCxn id="26" idx="0"/>
          </p:cNvCxnSpPr>
          <p:nvPr/>
        </p:nvCxnSpPr>
        <p:spPr bwMode="auto">
          <a:xfrm flipH="1">
            <a:off x="5770096" y="2707983"/>
            <a:ext cx="1955817" cy="590343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 Box 32"/>
          <p:cNvSpPr txBox="1">
            <a:spLocks noChangeArrowheads="1"/>
          </p:cNvSpPr>
          <p:nvPr/>
        </p:nvSpPr>
        <p:spPr bwMode="auto">
          <a:xfrm>
            <a:off x="4446102" y="1135830"/>
            <a:ext cx="1460656" cy="6340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Beam energy </a:t>
            </a:r>
          </a:p>
          <a:p>
            <a:pPr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Bunch arrival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43911" y="1075819"/>
            <a:ext cx="3773489" cy="3531294"/>
          </a:xfrm>
          <a:prstGeom prst="rect">
            <a:avLst/>
          </a:prstGeom>
          <a:solidFill>
            <a:srgbClr val="FCEDAE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487734" y="1842796"/>
            <a:ext cx="1089025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EOD</a:t>
            </a:r>
            <a:endParaRPr lang="en-US" sz="1400" dirty="0">
              <a:solidFill>
                <a:srgbClr val="FFFF00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rgbClr val="FFFF00"/>
                </a:solidFill>
                <a:latin typeface="Lucida Sans Unicode" pitchFamily="34" charset="0"/>
              </a:rPr>
              <a:t>EO</a:t>
            </a:r>
            <a:endParaRPr lang="en-US" sz="1200" dirty="0">
              <a:solidFill>
                <a:srgbClr val="FFFF00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solidFill>
                  <a:srgbClr val="FFFF00"/>
                </a:solidFill>
                <a:latin typeface="Lucida Sans Unicode" pitchFamily="34" charset="0"/>
              </a:rPr>
              <a:t>Diagnostics 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2647427" y="1842796"/>
            <a:ext cx="1158875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bg2"/>
                </a:solidFill>
                <a:latin typeface="Lucida Sans Unicode" pitchFamily="34" charset="0"/>
              </a:rPr>
              <a:t> BCM</a:t>
            </a: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 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Bunch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Compression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Monitor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39624" y="1842796"/>
            <a:ext cx="1179513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bg2"/>
                </a:solidFill>
                <a:latin typeface="Lucida Sans Unicode" pitchFamily="34" charset="0"/>
              </a:rPr>
              <a:t>TDS</a:t>
            </a:r>
            <a:r>
              <a:rPr lang="en-US" sz="1200" baseline="30000" dirty="0" smtClean="0">
                <a:solidFill>
                  <a:schemeClr val="bg2"/>
                </a:solidFill>
                <a:latin typeface="Lucida Sans Unicode" pitchFamily="34" charset="0"/>
              </a:rPr>
              <a:t>(1</a:t>
            </a:r>
            <a:r>
              <a:rPr lang="en-US" sz="1200" baseline="30000" dirty="0">
                <a:solidFill>
                  <a:schemeClr val="bg2"/>
                </a:solidFill>
                <a:latin typeface="Lucida Sans Unicode" pitchFamily="34" charset="0"/>
              </a:rPr>
              <a:t>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Transverse 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solidFill>
                  <a:schemeClr val="bg2"/>
                </a:solidFill>
                <a:latin typeface="Lucida Sans Unicode" pitchFamily="34" charset="0"/>
              </a:rPr>
              <a:t>Deflecting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Structure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 rot="16200000">
            <a:off x="1855275" y="2422226"/>
            <a:ext cx="353943" cy="10890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solidFill>
                  <a:srgbClr val="FF0000"/>
                </a:solidFill>
                <a:latin typeface="Comic Sans MS" pitchFamily="66" charset="0"/>
              </a:rPr>
              <a:t>B. Steffen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 rot="16200000">
            <a:off x="3049893" y="2400449"/>
            <a:ext cx="353943" cy="115887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solidFill>
                  <a:srgbClr val="FF0000"/>
                </a:solidFill>
                <a:latin typeface="Comic Sans MS" pitchFamily="66" charset="0"/>
              </a:rPr>
              <a:t>P. </a:t>
            </a:r>
            <a:r>
              <a:rPr lang="en-US" sz="1100" dirty="0" err="1" smtClean="0">
                <a:solidFill>
                  <a:srgbClr val="FF0000"/>
                </a:solidFill>
                <a:latin typeface="Comic Sans MS" pitchFamily="66" charset="0"/>
              </a:rPr>
              <a:t>Peier</a:t>
            </a:r>
            <a:endParaRPr lang="en-US" sz="11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 rot="16200000">
            <a:off x="146210" y="2810288"/>
            <a:ext cx="1369606" cy="118277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INR (MIN)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LLRF (MSK):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M . Hoffmann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Water: MKK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Vacuum: WP-19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err="1" smtClean="0">
                <a:latin typeface="Comic Sans MS" pitchFamily="66" charset="0"/>
              </a:rPr>
              <a:t>Coord</a:t>
            </a:r>
            <a:r>
              <a:rPr lang="en-US" sz="1100" dirty="0" smtClean="0">
                <a:latin typeface="Comic Sans MS" pitchFamily="66" charset="0"/>
              </a:rPr>
              <a:t>: WPL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Admin: WPL</a:t>
            </a:r>
          </a:p>
        </p:txBody>
      </p:sp>
      <p:sp>
        <p:nvSpPr>
          <p:cNvPr id="47" name="Line 34"/>
          <p:cNvSpPr>
            <a:spLocks noChangeShapeType="1"/>
          </p:cNvSpPr>
          <p:nvPr/>
        </p:nvSpPr>
        <p:spPr bwMode="auto">
          <a:xfrm>
            <a:off x="143912" y="1447294"/>
            <a:ext cx="3773488" cy="6351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940500" y="1284368"/>
            <a:ext cx="2165978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Bunch length/profile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0971" y="4685005"/>
            <a:ext cx="8832849" cy="185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Red: Post-Docs auf </a:t>
            </a:r>
            <a:r>
              <a:rPr lang="en-US" sz="1400" dirty="0" err="1" smtClean="0">
                <a:solidFill>
                  <a:srgbClr val="FF0000"/>
                </a:solidFill>
                <a:latin typeface="+mn-lt"/>
              </a:rPr>
              <a:t>Zeitverträgen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! 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…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Betrieb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und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Wartung</a:t>
            </a:r>
            <a:r>
              <a:rPr lang="en-US" sz="1400" dirty="0">
                <a:solidFill>
                  <a:srgbClr val="002060"/>
                </a:solidFill>
                <a:latin typeface="+mn-lt"/>
              </a:rPr>
              <a:t>?</a:t>
            </a:r>
            <a:endParaRPr lang="en-US" sz="14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MTCA Board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Entwicklung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: R. Wedel und </a:t>
            </a:r>
            <a:r>
              <a:rPr lang="en-US" sz="1400" dirty="0" err="1">
                <a:solidFill>
                  <a:srgbClr val="002060"/>
                </a:solidFill>
                <a:latin typeface="+mn-lt"/>
              </a:rPr>
              <a:t>p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olnische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Kollaborationen</a:t>
            </a:r>
            <a:endParaRPr lang="en-US" sz="14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Software: 3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Doktoranden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+ 1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PostDoc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(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poln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. Koll.) + 1/2 HVF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MTCA Test und Installation: U. </a:t>
            </a:r>
            <a:r>
              <a:rPr lang="en-US" sz="1400" dirty="0" err="1">
                <a:solidFill>
                  <a:srgbClr val="002060"/>
                </a:solidFill>
              </a:rPr>
              <a:t>Mavric</a:t>
            </a:r>
            <a:r>
              <a:rPr lang="en-US" sz="1400" dirty="0">
                <a:solidFill>
                  <a:srgbClr val="002060"/>
                </a:solidFill>
              </a:rPr>
              <a:t>, M. </a:t>
            </a:r>
            <a:r>
              <a:rPr lang="en-US" sz="1400" dirty="0" err="1">
                <a:solidFill>
                  <a:srgbClr val="002060"/>
                </a:solidFill>
              </a:rPr>
              <a:t>Felber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endParaRPr lang="en-US" sz="14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1 </a:t>
            </a:r>
            <a:r>
              <a:rPr lang="en-US" sz="1400" dirty="0" err="1" smtClean="0">
                <a:solidFill>
                  <a:srgbClr val="FF0000"/>
                </a:solidFill>
                <a:latin typeface="+mn-lt"/>
              </a:rPr>
              <a:t>Mechaniker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 (2 </a:t>
            </a:r>
            <a:r>
              <a:rPr lang="en-US" sz="1400" dirty="0" err="1" smtClean="0">
                <a:solidFill>
                  <a:srgbClr val="FF0000"/>
                </a:solidFill>
                <a:latin typeface="+mn-lt"/>
              </a:rPr>
              <a:t>Jahre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)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in M-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Verbund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1 </a:t>
            </a:r>
            <a:r>
              <a:rPr lang="en-US" sz="1400" dirty="0" err="1" smtClean="0">
                <a:solidFill>
                  <a:srgbClr val="FF0000"/>
                </a:solidFill>
                <a:latin typeface="+mn-lt"/>
              </a:rPr>
              <a:t>Elektriker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 (1,5 </a:t>
            </a:r>
            <a:r>
              <a:rPr lang="en-US" sz="1400" dirty="0" err="1" smtClean="0">
                <a:solidFill>
                  <a:srgbClr val="FF0000"/>
                </a:solidFill>
                <a:latin typeface="+mn-lt"/>
              </a:rPr>
              <a:t>Jahre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)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Zeit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zwischen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Design und Installation muss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kurz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sein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, da FTEs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limitiert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!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Schwerpunkte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setzen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.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Generell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: WP-02 LLRF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Entwicklungen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übernehmen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wo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möglich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, um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Entwicklungsaufwand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zu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+mn-lt"/>
              </a:rPr>
              <a:t>minimieren</a:t>
            </a:r>
            <a:r>
              <a:rPr lang="en-US" sz="1400" dirty="0" smtClean="0">
                <a:solidFill>
                  <a:srgbClr val="002060"/>
                </a:solidFill>
                <a:latin typeface="+mn-lt"/>
              </a:rPr>
              <a:t> </a:t>
            </a:r>
            <a:endParaRPr lang="en-US" sz="14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647428" y="3230667"/>
            <a:ext cx="1158875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bg2"/>
                </a:solidFill>
                <a:latin typeface="Lucida Sans Unicode" pitchFamily="34" charset="0"/>
              </a:rPr>
              <a:t>CRD</a:t>
            </a:r>
            <a:endParaRPr lang="en-US" sz="14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THz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Spectrometer</a:t>
            </a: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 rot="16200000">
            <a:off x="3045781" y="3761896"/>
            <a:ext cx="353943" cy="115887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P. </a:t>
            </a:r>
            <a:r>
              <a:rPr lang="en-US" sz="1100" dirty="0" err="1" smtClean="0">
                <a:solidFill>
                  <a:srgbClr val="FF0000"/>
                </a:solidFill>
                <a:latin typeface="Comic Sans MS" pitchFamily="66" charset="0"/>
              </a:rPr>
              <a:t>Peier</a:t>
            </a:r>
            <a:endParaRPr lang="en-US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 rot="16200000">
            <a:off x="6831669" y="3760089"/>
            <a:ext cx="523220" cy="10922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solidFill>
                  <a:srgbClr val="FF0000"/>
                </a:solidFill>
                <a:latin typeface="Comic Sans MS" pitchFamily="66" charset="0"/>
              </a:rPr>
              <a:t>J. Müller (FLA)</a:t>
            </a:r>
            <a:endParaRPr lang="en-US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 rot="16200000">
            <a:off x="8101669" y="3770249"/>
            <a:ext cx="523220" cy="10922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solidFill>
                  <a:srgbClr val="FF0000"/>
                </a:solidFill>
                <a:latin typeface="Comic Sans MS" pitchFamily="66" charset="0"/>
              </a:rPr>
              <a:t>T. Lamb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solidFill>
                  <a:srgbClr val="FF0000"/>
                </a:solidFill>
                <a:latin typeface="Comic Sans MS" pitchFamily="66" charset="0"/>
              </a:rPr>
              <a:t>PhD thesis</a:t>
            </a:r>
            <a:endParaRPr lang="en-US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 rot="16200000">
            <a:off x="7552624" y="1758520"/>
            <a:ext cx="353943" cy="234113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smtClean="0">
                <a:latin typeface="Comic Sans MS" pitchFamily="66" charset="0"/>
              </a:rPr>
              <a:t>C. </a:t>
            </a:r>
            <a:r>
              <a:rPr lang="en-US" sz="1100" dirty="0" err="1" smtClean="0">
                <a:latin typeface="Comic Sans MS" pitchFamily="66" charset="0"/>
              </a:rPr>
              <a:t>Sydlo</a:t>
            </a:r>
            <a:r>
              <a:rPr lang="en-US" sz="1100" dirty="0" smtClean="0">
                <a:latin typeface="Comic Sans MS" pitchFamily="66" charset="0"/>
              </a:rPr>
              <a:t>, </a:t>
            </a:r>
            <a:r>
              <a:rPr lang="en-US" sz="1100" dirty="0" smtClean="0">
                <a:solidFill>
                  <a:srgbClr val="FF0000"/>
                </a:solidFill>
                <a:latin typeface="Comic Sans MS" pitchFamily="66" charset="0"/>
              </a:rPr>
              <a:t>F. </a:t>
            </a:r>
            <a:r>
              <a:rPr lang="en-US" sz="1100" dirty="0" err="1" smtClean="0">
                <a:solidFill>
                  <a:srgbClr val="FF0000"/>
                </a:solidFill>
                <a:latin typeface="Comic Sans MS" pitchFamily="66" charset="0"/>
              </a:rPr>
              <a:t>Zummack</a:t>
            </a:r>
            <a:endParaRPr lang="en-US" sz="11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43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80" y="1045912"/>
            <a:ext cx="8866973" cy="311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337787" y="1206298"/>
            <a:ext cx="2796053" cy="230832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Planning: M.K. </a:t>
            </a:r>
            <a:r>
              <a:rPr lang="en-US" b="1" i="1" dirty="0" err="1" smtClean="0">
                <a:solidFill>
                  <a:srgbClr val="7030A0"/>
                </a:solidFill>
              </a:rPr>
              <a:t>Czwalinna</a:t>
            </a:r>
            <a:r>
              <a:rPr lang="en-US" b="1" i="1" dirty="0" smtClean="0">
                <a:solidFill>
                  <a:srgbClr val="7030A0"/>
                </a:solidFill>
              </a:rPr>
              <a:t>, C. </a:t>
            </a:r>
            <a:r>
              <a:rPr lang="en-US" b="1" i="1" dirty="0" err="1" smtClean="0">
                <a:solidFill>
                  <a:srgbClr val="7030A0"/>
                </a:solidFill>
              </a:rPr>
              <a:t>Gerth</a:t>
            </a:r>
            <a:r>
              <a:rPr lang="en-US" b="1" i="1" dirty="0" smtClean="0">
                <a:solidFill>
                  <a:srgbClr val="7030A0"/>
                </a:solidFill>
              </a:rPr>
              <a:t>, C. </a:t>
            </a:r>
            <a:r>
              <a:rPr lang="en-US" b="1" i="1" dirty="0" smtClean="0">
                <a:solidFill>
                  <a:srgbClr val="7030A0"/>
                </a:solidFill>
              </a:rPr>
              <a:t>Schmidt</a:t>
            </a:r>
            <a:endParaRPr lang="en-US" b="1" i="1" dirty="0" smtClean="0">
              <a:solidFill>
                <a:srgbClr val="7030A0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WP-18 Diagnostics and Beam-Based Feedback</a:t>
            </a:r>
            <a:br>
              <a:rPr lang="en-US" sz="2000" b="0" dirty="0" smtClean="0"/>
            </a:br>
            <a:endParaRPr lang="en-GB" sz="2000" b="0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110471" y="2491507"/>
            <a:ext cx="4217425" cy="4063223"/>
            <a:chOff x="110471" y="2491507"/>
            <a:chExt cx="4217425" cy="406322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920197" y="4147031"/>
              <a:ext cx="2389864" cy="2425534"/>
            </a:xfrm>
            <a:prstGeom prst="rect">
              <a:avLst/>
            </a:prstGeom>
          </p:spPr>
        </p:pic>
        <p:cxnSp>
          <p:nvCxnSpPr>
            <p:cNvPr id="13" name="Straight Arrow Connector 12"/>
            <p:cNvCxnSpPr/>
            <p:nvPr/>
          </p:nvCxnSpPr>
          <p:spPr bwMode="auto">
            <a:xfrm flipH="1">
              <a:off x="226831" y="5100501"/>
              <a:ext cx="1596794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117894" y="5297311"/>
              <a:ext cx="184907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400" dirty="0" smtClean="0"/>
                <a:t>Combined Signals with EBPM are sent to upstream LLRF station </a:t>
              </a:r>
              <a:r>
                <a:rPr lang="en-US" sz="1400" dirty="0" smtClean="0"/>
                <a:t> </a:t>
              </a:r>
              <a:endParaRPr lang="en-US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0471" y="4207948"/>
              <a:ext cx="187776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400" dirty="0" smtClean="0"/>
                <a:t>BAM, EOD and BCM are combined in 1 MTCA crate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 flipH="1">
              <a:off x="3434316" y="2491507"/>
              <a:ext cx="582215" cy="1585151"/>
            </a:xfrm>
            <a:prstGeom prst="straightConnector1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4" name="TextBox 13"/>
          <p:cNvSpPr txBox="1"/>
          <p:nvPr/>
        </p:nvSpPr>
        <p:spPr>
          <a:xfrm>
            <a:off x="4663440" y="4399280"/>
            <a:ext cx="4287519" cy="1766637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marL="285750" indent="-285750"/>
            <a:r>
              <a:rPr lang="en-US" sz="1600" dirty="0" err="1" smtClean="0"/>
              <a:t>Planung</a:t>
            </a:r>
            <a:r>
              <a:rPr lang="en-US" sz="1600" dirty="0" smtClean="0"/>
              <a:t> </a:t>
            </a:r>
            <a:r>
              <a:rPr lang="en-US" sz="1600" dirty="0" err="1" smtClean="0"/>
              <a:t>abgeschlossen</a:t>
            </a:r>
            <a:endParaRPr lang="en-US" sz="1600" dirty="0" smtClean="0"/>
          </a:p>
          <a:p>
            <a:pPr marL="285750" indent="-285750"/>
            <a:endParaRPr lang="en-US" sz="1600" dirty="0"/>
          </a:p>
          <a:p>
            <a:pPr marL="285750" indent="-285750"/>
            <a:r>
              <a:rPr lang="en-US" sz="1600" dirty="0" err="1" smtClean="0"/>
              <a:t>Spezielle</a:t>
            </a:r>
            <a:r>
              <a:rPr lang="en-US" sz="1600" dirty="0" smtClean="0"/>
              <a:t> </a:t>
            </a:r>
            <a:r>
              <a:rPr lang="en-US" sz="1600" dirty="0" err="1" smtClean="0"/>
              <a:t>polarisationserhaltene</a:t>
            </a:r>
            <a:r>
              <a:rPr lang="en-US" sz="1600" dirty="0" smtClean="0"/>
              <a:t> LWL </a:t>
            </a:r>
            <a:r>
              <a:rPr lang="en-US" sz="1600" dirty="0" err="1" smtClean="0"/>
              <a:t>fuer</a:t>
            </a:r>
            <a:r>
              <a:rPr lang="en-US" sz="1600" dirty="0" smtClean="0"/>
              <a:t> BAM</a:t>
            </a:r>
          </a:p>
          <a:p>
            <a:pPr marL="285750" indent="-285750"/>
            <a:endParaRPr lang="en-US" sz="1600" dirty="0"/>
          </a:p>
          <a:p>
            <a:pPr marL="285750" indent="-285750"/>
            <a:r>
              <a:rPr lang="en-US" sz="1600" dirty="0" err="1" smtClean="0"/>
              <a:t>Roehrchen</a:t>
            </a:r>
            <a:r>
              <a:rPr lang="en-US" sz="1600" dirty="0" smtClean="0"/>
              <a:t> </a:t>
            </a:r>
            <a:r>
              <a:rPr lang="en-US" sz="1600" dirty="0" err="1" smtClean="0"/>
              <a:t>fuer</a:t>
            </a:r>
            <a:r>
              <a:rPr lang="en-US" sz="1600" dirty="0" smtClean="0"/>
              <a:t> LWL in XTL </a:t>
            </a:r>
            <a:r>
              <a:rPr lang="en-US" sz="1600" dirty="0" err="1" smtClean="0"/>
              <a:t>sind</a:t>
            </a:r>
            <a:r>
              <a:rPr lang="en-US" sz="1600" dirty="0" smtClean="0"/>
              <a:t> </a:t>
            </a:r>
            <a:r>
              <a:rPr lang="en-US" sz="1600" dirty="0" err="1" smtClean="0"/>
              <a:t>verlegt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065169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298524" y="2617973"/>
            <a:ext cx="4432975" cy="1920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5400" dirty="0" smtClean="0"/>
              <a:t>Thank you for</a:t>
            </a:r>
          </a:p>
          <a:p>
            <a:pPr>
              <a:buNone/>
            </a:pPr>
            <a:r>
              <a:rPr lang="en-US" sz="5400" dirty="0"/>
              <a:t>y</a:t>
            </a:r>
            <a:r>
              <a:rPr lang="en-US" sz="5400" dirty="0" smtClean="0"/>
              <a:t>our attention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88331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8307206" y="2477700"/>
            <a:ext cx="478465" cy="233607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038125" y="1877199"/>
            <a:ext cx="3798627" cy="1201003"/>
            <a:chOff x="2109375" y="1951630"/>
            <a:chExt cx="3798627" cy="1201003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2109375" y="1951630"/>
              <a:ext cx="0" cy="1201003"/>
            </a:xfrm>
            <a:prstGeom prst="line">
              <a:avLst/>
            </a:prstGeom>
            <a:noFill/>
            <a:ln w="12700" cap="flat" cmpd="sng" algn="ctr">
              <a:solidFill>
                <a:schemeClr val="folHlink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571960" y="2142699"/>
              <a:ext cx="0" cy="971265"/>
            </a:xfrm>
            <a:prstGeom prst="line">
              <a:avLst/>
            </a:prstGeom>
            <a:noFill/>
            <a:ln w="12700" cap="flat" cmpd="sng" algn="ctr">
              <a:solidFill>
                <a:schemeClr val="folHlink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5908002" y="2081738"/>
              <a:ext cx="0" cy="1032226"/>
            </a:xfrm>
            <a:prstGeom prst="line">
              <a:avLst/>
            </a:prstGeom>
            <a:noFill/>
            <a:ln w="12700" cap="flat" cmpd="sng" algn="ctr">
              <a:solidFill>
                <a:schemeClr val="folHlink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85" y="1779445"/>
            <a:ext cx="8467725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5"/>
          <p:cNvSpPr txBox="1">
            <a:spLocks noChangeAspect="1" noChangeArrowheads="1"/>
          </p:cNvSpPr>
          <p:nvPr/>
        </p:nvSpPr>
        <p:spPr bwMode="auto">
          <a:xfrm>
            <a:off x="144089" y="1124510"/>
            <a:ext cx="8712832" cy="60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 charset="-128"/>
              </a:defRPr>
            </a:lvl1pPr>
            <a:lvl2pPr marL="558800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342900" lvl="1" indent="-342900" eaLnBrk="1" hangingPunct="1">
              <a:buFont typeface="+mj-lt"/>
              <a:buAutoNum type="arabicParenR"/>
            </a:pPr>
            <a:r>
              <a:rPr lang="en-US" sz="1600" dirty="0" smtClean="0">
                <a:solidFill>
                  <a:srgbClr val="002060"/>
                </a:solidFill>
              </a:rPr>
              <a:t>Distribution of </a:t>
            </a:r>
            <a:r>
              <a:rPr lang="en-US" sz="1600" dirty="0" err="1" smtClean="0">
                <a:solidFill>
                  <a:srgbClr val="002060"/>
                </a:solidFill>
              </a:rPr>
              <a:t>fs</a:t>
            </a:r>
            <a:r>
              <a:rPr lang="en-US" sz="1600" dirty="0" smtClean="0">
                <a:solidFill>
                  <a:srgbClr val="002060"/>
                </a:solidFill>
              </a:rPr>
              <a:t>-stable optical synchronization signals over entire facility (~ 3.5 km)</a:t>
            </a:r>
          </a:p>
          <a:p>
            <a:pPr marL="342900" lvl="1" indent="-342900" eaLnBrk="1" hangingPunct="1">
              <a:buFont typeface="+mj-lt"/>
              <a:buAutoNum type="arabicParenR"/>
            </a:pPr>
            <a:r>
              <a:rPr lang="en-US" sz="1600" dirty="0" smtClean="0">
                <a:solidFill>
                  <a:srgbClr val="002060"/>
                </a:solidFill>
              </a:rPr>
              <a:t>Monitoring of long. properties: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beam energy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smtClean="0">
                <a:solidFill>
                  <a:srgbClr val="0070C0"/>
                </a:solidFill>
              </a:rPr>
              <a:t>bunch profile/length</a:t>
            </a:r>
            <a:r>
              <a:rPr lang="en-US" sz="1600" dirty="0" smtClean="0">
                <a:solidFill>
                  <a:srgbClr val="002060"/>
                </a:solidFill>
              </a:rPr>
              <a:t> and </a:t>
            </a:r>
            <a:r>
              <a:rPr lang="en-US" sz="1600" dirty="0" smtClean="0">
                <a:solidFill>
                  <a:srgbClr val="C00000"/>
                </a:solidFill>
              </a:rPr>
              <a:t>bunch arrival time. 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766953" y="2553900"/>
            <a:ext cx="0" cy="78306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961909" y="2477700"/>
            <a:ext cx="0" cy="78306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109364" y="2523420"/>
            <a:ext cx="0" cy="78306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845272"/>
              </p:ext>
            </p:extLst>
          </p:nvPr>
        </p:nvGraphicFramePr>
        <p:xfrm>
          <a:off x="132214" y="3659879"/>
          <a:ext cx="8845531" cy="1523999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40640"/>
                <a:gridCol w="1138172"/>
                <a:gridCol w="1463040"/>
                <a:gridCol w="2149840"/>
                <a:gridCol w="3253839"/>
              </a:tblGrid>
              <a:tr h="223331">
                <a:tc>
                  <a:txBody>
                    <a:bodyPr/>
                    <a:lstStyle/>
                    <a:p>
                      <a:pPr algn="r"/>
                      <a:r>
                        <a:rPr lang="de-DE" sz="1400" b="0" dirty="0" smtClean="0"/>
                        <a:t>20pC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 smtClean="0"/>
                        <a:t>4.53ps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 smtClean="0"/>
                        <a:t>1.46ps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 smtClean="0"/>
                        <a:t>185fs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 smtClean="0"/>
                        <a:t>5.23fs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13"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100pC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4.80ps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1.55ps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197fs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11.6fs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97"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250pC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5.27ps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1.70ps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223fs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25.4fs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500pC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6.00ps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1.96ps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259fs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43.0fs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13"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1000pC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6.77ps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2.23ps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303fs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84.0fs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15541"/>
              </p:ext>
            </p:extLst>
          </p:nvPr>
        </p:nvGraphicFramePr>
        <p:xfrm>
          <a:off x="117470" y="3309214"/>
          <a:ext cx="8872151" cy="304799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45820"/>
                <a:gridCol w="1805940"/>
                <a:gridCol w="2194656"/>
                <a:gridCol w="2149433"/>
                <a:gridCol w="1876302"/>
              </a:tblGrid>
              <a:tr h="2375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130MeV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600MeV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2.5GeV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17.5GeV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464520" y="3018725"/>
            <a:ext cx="15504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1050" dirty="0" smtClean="0">
                <a:solidFill>
                  <a:srgbClr val="251555"/>
                </a:solidFill>
              </a:rPr>
              <a:t>Igor Zagorodnov, 2011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4215" y="5220831"/>
            <a:ext cx="7202613" cy="92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 Energy change (x 100) after accelerating sections: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I0, L1, L2, L3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Bunch length change (x 1000) after bunch compressors: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BC0, BC1, BC2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Bunch arrival time may change after dispersive sections: </a:t>
            </a:r>
            <a:r>
              <a:rPr lang="en-US" sz="1600" dirty="0" smtClean="0">
                <a:solidFill>
                  <a:srgbClr val="C00000"/>
                </a:solidFill>
              </a:rPr>
              <a:t>BC0, BC1, BC2</a:t>
            </a:r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 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73760" y="6175608"/>
            <a:ext cx="7233919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lvl="1">
              <a:buNone/>
            </a:pPr>
            <a:r>
              <a:rPr lang="en-US" sz="1600" dirty="0" smtClean="0">
                <a:solidFill>
                  <a:srgbClr val="002060"/>
                </a:solidFill>
              </a:rPr>
              <a:t>=&gt; </a:t>
            </a:r>
            <a:r>
              <a:rPr lang="en-US" sz="1600" dirty="0" err="1" smtClean="0">
                <a:solidFill>
                  <a:srgbClr val="002060"/>
                </a:solidFill>
              </a:rPr>
              <a:t>Longitudinale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Diagnostik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nach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Beschleunigung</a:t>
            </a:r>
            <a:r>
              <a:rPr lang="en-US" sz="1600" dirty="0" smtClean="0">
                <a:solidFill>
                  <a:srgbClr val="002060"/>
                </a:solidFill>
              </a:rPr>
              <a:t> und Bunch </a:t>
            </a:r>
            <a:r>
              <a:rPr lang="en-US" sz="1600" dirty="0" err="1" smtClean="0">
                <a:solidFill>
                  <a:srgbClr val="002060"/>
                </a:solidFill>
              </a:rPr>
              <a:t>Kompression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67939" y="1742329"/>
            <a:ext cx="7296644" cy="1518437"/>
            <a:chOff x="767939" y="1742329"/>
            <a:chExt cx="7296644" cy="1518437"/>
          </a:xfrm>
        </p:grpSpPr>
        <p:sp>
          <p:nvSpPr>
            <p:cNvPr id="12" name="Oval 11"/>
            <p:cNvSpPr/>
            <p:nvPr/>
          </p:nvSpPr>
          <p:spPr bwMode="auto">
            <a:xfrm>
              <a:off x="3099460" y="1779445"/>
              <a:ext cx="1543184" cy="1227405"/>
            </a:xfrm>
            <a:prstGeom prst="ellips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8" charset="-128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5282541" y="1742329"/>
              <a:ext cx="1543184" cy="1227405"/>
            </a:xfrm>
            <a:prstGeom prst="ellips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8" charset="-128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767939" y="2393147"/>
              <a:ext cx="906482" cy="867619"/>
            </a:xfrm>
            <a:prstGeom prst="ellips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8" charset="-128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7611342" y="2007308"/>
              <a:ext cx="453241" cy="587196"/>
            </a:xfrm>
            <a:prstGeom prst="ellips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8" charset="-128"/>
              </a:endParaRPr>
            </a:p>
          </p:txBody>
        </p:sp>
      </p:grpSp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42325" y="114300"/>
            <a:ext cx="576263" cy="911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28D96B5D-DC11-4BAB-ABED-C41E36808116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9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476250"/>
            <a:ext cx="6613525" cy="738188"/>
          </a:xfrm>
        </p:spPr>
        <p:txBody>
          <a:bodyPr anchor="b"/>
          <a:lstStyle/>
          <a:p>
            <a:pPr algn="ctr" eaLnBrk="1" hangingPunct="1"/>
            <a:r>
              <a:rPr lang="en-US" sz="2000" b="0" dirty="0" smtClean="0"/>
              <a:t>Scope of WP-18 Devices</a:t>
            </a:r>
            <a:br>
              <a:rPr lang="en-US" sz="2000" b="0" dirty="0" smtClean="0"/>
            </a:br>
            <a:endParaRPr lang="en-GB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463763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73C4F-28EC-49CD-BF15-ED307FE904D0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93788" y="476250"/>
            <a:ext cx="7097712" cy="7381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err="1" smtClean="0"/>
              <a:t>Rückblick</a:t>
            </a:r>
            <a:r>
              <a:rPr lang="en-US" sz="2000" b="0" dirty="0" smtClean="0"/>
              <a:t>: </a:t>
            </a:r>
            <a:r>
              <a:rPr lang="en-US" sz="2000" b="0" dirty="0" err="1" smtClean="0"/>
              <a:t>Longitudinale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Diagnostik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bei</a:t>
            </a:r>
            <a:r>
              <a:rPr lang="en-US" sz="2000" b="0" dirty="0" smtClean="0"/>
              <a:t> FLASH / XFEL</a:t>
            </a:r>
            <a:endParaRPr lang="en-GB" sz="2000" b="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0880" y="2024063"/>
            <a:ext cx="8200480" cy="4327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Entwicklung der longitudinalen Diagnostik für FLASH fand bei FLA statt (P. </a:t>
            </a:r>
            <a:r>
              <a:rPr lang="de-DE" sz="1600" dirty="0" err="1" smtClean="0">
                <a:solidFill>
                  <a:schemeClr val="bg1">
                    <a:lumMod val="85000"/>
                  </a:schemeClr>
                </a:solidFill>
              </a:rPr>
              <a:t>Schmüser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, B. Schmidt)</a:t>
            </a:r>
          </a:p>
          <a:p>
            <a:pPr marL="285750" indent="-285750"/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Installation, Betrieb und Wartung beim 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</a:rPr>
              <a:t>XFEL =&gt; Bedarf an technischer 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Infrastruktur =&gt; Eingliederung 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der </a:t>
            </a:r>
            <a:r>
              <a:rPr lang="de-DE" sz="1600" dirty="0" err="1" smtClean="0">
                <a:solidFill>
                  <a:schemeClr val="bg1">
                    <a:lumMod val="85000"/>
                  </a:schemeClr>
                </a:solidFill>
              </a:rPr>
              <a:t>long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. Diagnostik in den M-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Bereich</a:t>
            </a:r>
            <a:endParaRPr lang="de-DE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285750" indent="-285750"/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Anfang 2010: WP-18 wurde in MSK integriert:</a:t>
            </a:r>
            <a:b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M. Felber, </a:t>
            </a:r>
            <a:r>
              <a:rPr lang="de-DE" sz="1600" dirty="0" err="1" smtClean="0">
                <a:solidFill>
                  <a:schemeClr val="bg1">
                    <a:lumMod val="85000"/>
                  </a:schemeClr>
                </a:solidFill>
              </a:rPr>
              <a:t>Ch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. Gerth, H. </a:t>
            </a:r>
            <a:r>
              <a:rPr lang="de-DE" sz="1600" dirty="0" err="1" smtClean="0">
                <a:solidFill>
                  <a:schemeClr val="bg1">
                    <a:lumMod val="85000"/>
                  </a:schemeClr>
                </a:solidFill>
              </a:rPr>
              <a:t>Schlarb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(GL MSK) von 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MPY</a:t>
            </a:r>
          </a:p>
          <a:p>
            <a:pPr marL="285750" indent="-285750"/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MSK schlecht aufgestellt im Bereich Mechanik:</a:t>
            </a:r>
            <a:b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Verstärkung durch Mechaniker Martin Schäfer und M-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Verbundwerkstatt </a:t>
            </a:r>
            <a:b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(es gibt aber keinen Mechanik-Ingenieur bei MSK)</a:t>
            </a:r>
            <a:endParaRPr lang="de-DE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285750" indent="-285750"/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MSK verfügte nur über ein Digital/Analog Labor:</a:t>
            </a:r>
            <a:b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=&gt; Labor 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für Optikaufbauten eingerichtet (Büro-Container 28f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  <a:b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=&gt; 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</a:rPr>
              <a:t>Labor für 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Vormontage in XTIN UG1 R017 vorgesehen</a:t>
            </a:r>
            <a:endParaRPr lang="de-DE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285750" indent="-285750"/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Entwicklung für das optische Synchronisationssystem finden im Laser-Labor von FLA 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statt =&gt; eigenes Laserlabor wird benötigt  </a:t>
            </a:r>
            <a:endParaRPr lang="de-DE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285750" indent="-285750"/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Weiteres technisches und wissenschaftliches Personal wurde </a:t>
            </a: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eingestellt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de-DE" sz="16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85000"/>
                  </a:schemeClr>
                </a:solidFill>
              </a:rPr>
              <a:t>=&gt; ca. 8 FTE</a:t>
            </a:r>
            <a:endParaRPr lang="de-DE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880" y="1206413"/>
            <a:ext cx="822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002060"/>
              </a:buClr>
            </a:pPr>
            <a:r>
              <a:rPr lang="de-DE" sz="1600" dirty="0" smtClean="0">
                <a:solidFill>
                  <a:srgbClr val="251555"/>
                </a:solidFill>
              </a:rPr>
              <a:t>FELs: Erzeugung ultra-kurzer X-Ray Pulse </a:t>
            </a:r>
            <a:br>
              <a:rPr lang="de-DE" sz="1600" dirty="0" smtClean="0">
                <a:solidFill>
                  <a:srgbClr val="251555"/>
                </a:solidFill>
              </a:rPr>
            </a:br>
            <a:r>
              <a:rPr lang="de-DE" sz="1600" dirty="0" smtClean="0">
                <a:solidFill>
                  <a:srgbClr val="251555"/>
                </a:solidFill>
                <a:sym typeface="Symbol" pitchFamily="18" charset="2"/>
              </a:rPr>
              <a:t>FEL einige</a:t>
            </a:r>
            <a:r>
              <a:rPr lang="de-DE" sz="1600" dirty="0" smtClean="0">
                <a:solidFill>
                  <a:srgbClr val="251555"/>
                </a:solidFill>
              </a:rPr>
              <a:t> 10 </a:t>
            </a:r>
            <a:r>
              <a:rPr lang="de-DE" sz="1600" dirty="0" err="1" smtClean="0">
                <a:solidFill>
                  <a:srgbClr val="251555"/>
                </a:solidFill>
              </a:rPr>
              <a:t>fs</a:t>
            </a:r>
            <a:r>
              <a:rPr lang="de-DE" sz="1600" dirty="0" smtClean="0">
                <a:solidFill>
                  <a:srgbClr val="251555"/>
                </a:solidFill>
              </a:rPr>
              <a:t> </a:t>
            </a:r>
            <a:r>
              <a:rPr lang="de-DE" sz="1600" dirty="0" err="1" smtClean="0">
                <a:solidFill>
                  <a:srgbClr val="251555"/>
                </a:solidFill>
              </a:rPr>
              <a:t>Bunchlänge</a:t>
            </a:r>
            <a:r>
              <a:rPr lang="de-DE" sz="1600" dirty="0">
                <a:solidFill>
                  <a:srgbClr val="251555"/>
                </a:solidFill>
              </a:rPr>
              <a:t> </a:t>
            </a:r>
            <a:r>
              <a:rPr lang="de-DE" sz="1600" dirty="0" smtClean="0">
                <a:solidFill>
                  <a:srgbClr val="251555"/>
                </a:solidFill>
              </a:rPr>
              <a:t>↔ Speicherring </a:t>
            </a:r>
            <a:r>
              <a:rPr lang="de-DE" sz="1600" dirty="0">
                <a:solidFill>
                  <a:srgbClr val="251555"/>
                </a:solidFill>
              </a:rPr>
              <a:t>einige 10 </a:t>
            </a:r>
            <a:r>
              <a:rPr lang="de-DE" sz="1600" dirty="0" err="1">
                <a:solidFill>
                  <a:srgbClr val="251555"/>
                </a:solidFill>
              </a:rPr>
              <a:t>ps</a:t>
            </a:r>
            <a:r>
              <a:rPr lang="de-DE" sz="1600" dirty="0">
                <a:solidFill>
                  <a:srgbClr val="251555"/>
                </a:solidFill>
              </a:rPr>
              <a:t> </a:t>
            </a:r>
            <a:r>
              <a:rPr lang="de-DE" sz="1600" dirty="0" smtClean="0">
                <a:solidFill>
                  <a:srgbClr val="251555"/>
                </a:solidFill>
              </a:rPr>
              <a:t/>
            </a:r>
            <a:br>
              <a:rPr lang="de-DE" sz="1600" dirty="0" smtClean="0">
                <a:solidFill>
                  <a:srgbClr val="251555"/>
                </a:solidFill>
              </a:rPr>
            </a:br>
            <a:r>
              <a:rPr lang="de-DE" sz="1600" dirty="0" smtClean="0">
                <a:solidFill>
                  <a:srgbClr val="251555"/>
                </a:solidFill>
              </a:rPr>
              <a:t>Entwicklung von Messtechniken mit </a:t>
            </a:r>
            <a:r>
              <a:rPr lang="de-DE" sz="1600" dirty="0" err="1" smtClean="0">
                <a:solidFill>
                  <a:srgbClr val="251555"/>
                </a:solidFill>
              </a:rPr>
              <a:t>fs</a:t>
            </a:r>
            <a:r>
              <a:rPr lang="de-DE" sz="1600" dirty="0" smtClean="0">
                <a:solidFill>
                  <a:srgbClr val="251555"/>
                </a:solidFill>
              </a:rPr>
              <a:t>-Zeitauflösung </a:t>
            </a:r>
          </a:p>
        </p:txBody>
      </p:sp>
    </p:spTree>
    <p:extLst>
      <p:ext uri="{BB962C8B-B14F-4D97-AF65-F5344CB8AC3E}">
        <p14:creationId xmlns:p14="http://schemas.microsoft.com/office/powerpoint/2010/main" val="2833023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28D96B5D-DC11-4BAB-ABED-C41E36808116}" type="slidenum">
              <a:rPr lang="en-GB" sz="1000">
                <a:solidFill>
                  <a:schemeClr val="bg1"/>
                </a:solidFill>
              </a:rPr>
              <a:pPr/>
              <a:t>4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476250"/>
            <a:ext cx="6613525" cy="738188"/>
          </a:xfrm>
        </p:spPr>
        <p:txBody>
          <a:bodyPr anchor="b"/>
          <a:lstStyle/>
          <a:p>
            <a:pPr algn="ctr" eaLnBrk="1" hangingPunct="1"/>
            <a:r>
              <a:rPr lang="en-US" sz="2000" b="0" dirty="0" smtClean="0"/>
              <a:t>Overview on WP-18 Devices</a:t>
            </a:r>
            <a:br>
              <a:rPr lang="en-US" sz="2000" b="0" dirty="0" smtClean="0"/>
            </a:br>
            <a:endParaRPr lang="en-GB" sz="2000" b="0" dirty="0" smtClean="0"/>
          </a:p>
        </p:txBody>
      </p:sp>
      <p:sp>
        <p:nvSpPr>
          <p:cNvPr id="44" name="Rectangle 43"/>
          <p:cNvSpPr/>
          <p:nvPr/>
        </p:nvSpPr>
        <p:spPr bwMode="auto">
          <a:xfrm>
            <a:off x="6439380" y="1315027"/>
            <a:ext cx="2551112" cy="3994149"/>
          </a:xfrm>
          <a:prstGeom prst="rect">
            <a:avLst/>
          </a:prstGeom>
          <a:solidFill>
            <a:srgbClr val="9FF3A7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12" name="Line 35"/>
          <p:cNvSpPr>
            <a:spLocks noChangeShapeType="1"/>
          </p:cNvSpPr>
          <p:nvPr/>
        </p:nvSpPr>
        <p:spPr bwMode="auto">
          <a:xfrm>
            <a:off x="6439380" y="1686502"/>
            <a:ext cx="2554287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6882315" y="1371080"/>
            <a:ext cx="1721345" cy="6340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Laser-based </a:t>
            </a:r>
          </a:p>
          <a:p>
            <a:pPr algn="ctr"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Synchronization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6561616" y="2239036"/>
            <a:ext cx="2328593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Reference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rgbClr val="FFFF00"/>
                </a:solidFill>
                <a:latin typeface="Lucida Sans Unicode" pitchFamily="34" charset="0"/>
              </a:rPr>
              <a:t>Distribution XTIN UG5 R25</a:t>
            </a:r>
            <a:endParaRPr lang="en-US" sz="1200" dirty="0" smtClean="0">
              <a:solidFill>
                <a:srgbClr val="FFFF00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rgbClr val="FFFF00"/>
                </a:solidFill>
                <a:latin typeface="Lucida Sans Unicode" pitchFamily="34" charset="0"/>
              </a:rPr>
              <a:t>(MLO, FSD, </a:t>
            </a:r>
            <a:r>
              <a:rPr lang="en-US" sz="1200" dirty="0" err="1" smtClean="0">
                <a:solidFill>
                  <a:srgbClr val="FFFF00"/>
                </a:solidFill>
                <a:latin typeface="Lucida Sans Unicode" pitchFamily="34" charset="0"/>
              </a:rPr>
              <a:t>Faser</a:t>
            </a:r>
            <a:r>
              <a:rPr lang="en-US" sz="1200" dirty="0" smtClean="0">
                <a:solidFill>
                  <a:srgbClr val="FFFF00"/>
                </a:solidFill>
                <a:latin typeface="Lucida Sans Unicode" pitchFamily="34" charset="0"/>
              </a:rPr>
              <a:t>-Links)</a:t>
            </a:r>
            <a:endParaRPr lang="en-US" sz="1200" dirty="0" smtClean="0">
              <a:solidFill>
                <a:srgbClr val="FFFF00"/>
              </a:solidFill>
              <a:latin typeface="Lucida Sans Unicode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7820122" y="3938879"/>
            <a:ext cx="1087437" cy="708025"/>
          </a:xfrm>
          <a:prstGeom prst="rect">
            <a:avLst/>
          </a:prstGeom>
          <a:solidFill>
            <a:schemeClr val="accent1"/>
          </a:solidFill>
          <a:ln w="19050" cmpd="sng">
            <a:solidFill>
              <a:srgbClr val="25155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REFM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LLRF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Synchronization</a:t>
            </a:r>
            <a:r>
              <a:rPr lang="en-US" sz="1000" dirty="0" smtClean="0">
                <a:solidFill>
                  <a:schemeClr val="bg2"/>
                </a:solidFill>
                <a:latin typeface="Lucida Sans Unicode" pitchFamily="34" charset="0"/>
              </a:rPr>
              <a:t> </a:t>
            </a:r>
            <a:endParaRPr lang="en-US" sz="1000" dirty="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6540952" y="3928719"/>
            <a:ext cx="1087437" cy="708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L2L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Laser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Synchronization</a:t>
            </a:r>
            <a:endParaRPr lang="en-US" sz="1000" dirty="0">
              <a:solidFill>
                <a:srgbClr val="FFFF00"/>
              </a:solidFill>
              <a:latin typeface="Lucida Sans Unicode" pitchFamily="34" charset="0"/>
            </a:endParaRPr>
          </a:p>
        </p:txBody>
      </p:sp>
      <p:cxnSp>
        <p:nvCxnSpPr>
          <p:cNvPr id="3" name="Straight Connector 2"/>
          <p:cNvCxnSpPr>
            <a:stCxn id="24" idx="2"/>
            <a:endCxn id="39" idx="0"/>
          </p:cNvCxnSpPr>
          <p:nvPr/>
        </p:nvCxnSpPr>
        <p:spPr bwMode="auto">
          <a:xfrm flipH="1">
            <a:off x="7084671" y="3104223"/>
            <a:ext cx="641242" cy="824496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4" idx="2"/>
            <a:endCxn id="38" idx="0"/>
          </p:cNvCxnSpPr>
          <p:nvPr/>
        </p:nvCxnSpPr>
        <p:spPr bwMode="auto">
          <a:xfrm>
            <a:off x="7725913" y="3104223"/>
            <a:ext cx="637928" cy="834656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3923160" y="1315027"/>
            <a:ext cx="2505074" cy="3994148"/>
          </a:xfrm>
          <a:prstGeom prst="rect">
            <a:avLst/>
          </a:prstGeom>
          <a:solidFill>
            <a:srgbClr val="DBF7FB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10" name="Line 34"/>
          <p:cNvSpPr>
            <a:spLocks noChangeShapeType="1"/>
          </p:cNvSpPr>
          <p:nvPr/>
        </p:nvSpPr>
        <p:spPr bwMode="auto">
          <a:xfrm>
            <a:off x="3919985" y="1686501"/>
            <a:ext cx="2508249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5226377" y="3938406"/>
            <a:ext cx="1087437" cy="708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BAM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Bunch  </a:t>
            </a:r>
            <a:r>
              <a:rPr lang="en-US" sz="1000" dirty="0">
                <a:solidFill>
                  <a:srgbClr val="FFFF00"/>
                </a:solidFill>
                <a:latin typeface="Lucida Sans Unicode" pitchFamily="34" charset="0"/>
              </a:rPr>
              <a:t>Arrival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 smtClean="0">
                <a:solidFill>
                  <a:srgbClr val="FFFF00"/>
                </a:solidFill>
                <a:latin typeface="Lucida Sans Unicode" pitchFamily="34" charset="0"/>
              </a:rPr>
              <a:t>Monitor</a:t>
            </a:r>
            <a:endParaRPr lang="en-US" sz="1000" dirty="0">
              <a:solidFill>
                <a:srgbClr val="FFFF00"/>
              </a:solidFill>
              <a:latin typeface="Lucida Sans Unicode" pitchFamily="34" charset="0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5202564" y="2239036"/>
            <a:ext cx="1111250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>
                <a:solidFill>
                  <a:schemeClr val="bg2"/>
                </a:solidFill>
                <a:latin typeface="Lucida Sans Unicode" pitchFamily="34" charset="0"/>
              </a:rPr>
              <a:t>SRM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Synchrotron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solidFill>
                  <a:schemeClr val="bg2"/>
                </a:solidFill>
                <a:latin typeface="Lucida Sans Unicode" pitchFamily="34" charset="0"/>
              </a:rPr>
              <a:t>Radiation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Monitors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4038418" y="2239036"/>
            <a:ext cx="1087438" cy="87304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bg2"/>
                </a:solidFill>
                <a:latin typeface="Lucida Sans Unicode" pitchFamily="34" charset="0"/>
              </a:rPr>
              <a:t>EBPM</a:t>
            </a:r>
            <a:endParaRPr lang="en-US" sz="1400" baseline="300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Energy BPM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 rot="16200000">
            <a:off x="5526257" y="4410329"/>
            <a:ext cx="492443" cy="10922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Comic Sans MS" pitchFamily="66" charset="0"/>
              </a:rPr>
              <a:t>Bunch </a:t>
            </a:r>
            <a:r>
              <a:rPr lang="en-US" sz="1000" dirty="0">
                <a:latin typeface="Comic Sans MS" pitchFamily="66" charset="0"/>
              </a:rPr>
              <a:t>arrival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Comic Sans MS" pitchFamily="66" charset="0"/>
              </a:rPr>
              <a:t>Beam energy</a:t>
            </a:r>
            <a:endParaRPr lang="en-GB" sz="1000" dirty="0">
              <a:latin typeface="Comic Sans MS" pitchFamily="66" charset="0"/>
            </a:endParaRP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 rot="16200000">
            <a:off x="5511967" y="2884300"/>
            <a:ext cx="492443" cy="1111249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Comic Sans MS" pitchFamily="66" charset="0"/>
              </a:rPr>
              <a:t>Beam </a:t>
            </a:r>
            <a:r>
              <a:rPr lang="en-US" sz="1000" dirty="0">
                <a:latin typeface="Comic Sans MS" pitchFamily="66" charset="0"/>
              </a:rPr>
              <a:t>Energy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Comic Sans MS" pitchFamily="66" charset="0"/>
              </a:rPr>
              <a:t>Energy </a:t>
            </a:r>
            <a:r>
              <a:rPr lang="en-US" sz="1000" dirty="0" smtClean="0">
                <a:latin typeface="Comic Sans MS" pitchFamily="66" charset="0"/>
              </a:rPr>
              <a:t>profile</a:t>
            </a:r>
            <a:endParaRPr lang="en-GB" sz="1000" dirty="0">
              <a:latin typeface="Comic Sans MS" pitchFamily="66" charset="0"/>
            </a:endParaRPr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 rot="16200000">
            <a:off x="4342270" y="2897793"/>
            <a:ext cx="492443" cy="1084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Comic Sans MS" pitchFamily="66" charset="0"/>
              </a:rPr>
              <a:t>Beam energy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Comic Sans MS" pitchFamily="66" charset="0"/>
              </a:rPr>
              <a:t>(Bunch arrival)</a:t>
            </a:r>
            <a:endParaRPr lang="en-US" sz="1000" dirty="0">
              <a:latin typeface="Comic Sans MS" pitchFamily="66" charset="0"/>
            </a:endParaRPr>
          </a:p>
        </p:txBody>
      </p:sp>
      <p:cxnSp>
        <p:nvCxnSpPr>
          <p:cNvPr id="42" name="Straight Connector 41"/>
          <p:cNvCxnSpPr>
            <a:stCxn id="24" idx="2"/>
            <a:endCxn id="26" idx="0"/>
          </p:cNvCxnSpPr>
          <p:nvPr/>
        </p:nvCxnSpPr>
        <p:spPr bwMode="auto">
          <a:xfrm flipH="1">
            <a:off x="5770096" y="3104223"/>
            <a:ext cx="1955817" cy="834183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 Box 32"/>
          <p:cNvSpPr txBox="1">
            <a:spLocks noChangeArrowheads="1"/>
          </p:cNvSpPr>
          <p:nvPr/>
        </p:nvSpPr>
        <p:spPr bwMode="auto">
          <a:xfrm>
            <a:off x="4446102" y="1369510"/>
            <a:ext cx="1460656" cy="6340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Beam energy </a:t>
            </a:r>
          </a:p>
          <a:p>
            <a:pPr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Bunch arrival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43911" y="1309498"/>
            <a:ext cx="3773489" cy="3994149"/>
          </a:xfrm>
          <a:prstGeom prst="rect">
            <a:avLst/>
          </a:prstGeom>
          <a:solidFill>
            <a:srgbClr val="FCEDAE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487734" y="2239036"/>
            <a:ext cx="1089025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rgbClr val="FFFF00"/>
                </a:solidFill>
                <a:latin typeface="Lucida Sans Unicode" pitchFamily="34" charset="0"/>
              </a:rPr>
              <a:t>EOD</a:t>
            </a:r>
            <a:endParaRPr lang="en-US" sz="1400" dirty="0">
              <a:solidFill>
                <a:srgbClr val="FFFF00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rgbClr val="FFFF00"/>
                </a:solidFill>
                <a:latin typeface="Lucida Sans Unicode" pitchFamily="34" charset="0"/>
              </a:rPr>
              <a:t>EO</a:t>
            </a:r>
            <a:endParaRPr lang="en-US" sz="1200" dirty="0">
              <a:solidFill>
                <a:srgbClr val="FFFF00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solidFill>
                  <a:srgbClr val="FFFF00"/>
                </a:solidFill>
                <a:latin typeface="Lucida Sans Unicode" pitchFamily="34" charset="0"/>
              </a:rPr>
              <a:t>Diagnostics 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2647427" y="2239036"/>
            <a:ext cx="1158875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bg2"/>
                </a:solidFill>
                <a:latin typeface="Lucida Sans Unicode" pitchFamily="34" charset="0"/>
              </a:rPr>
              <a:t> BCM</a:t>
            </a: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 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Bunch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Compression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Monitor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39624" y="2239036"/>
            <a:ext cx="1179513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bg2"/>
                </a:solidFill>
                <a:latin typeface="Lucida Sans Unicode" pitchFamily="34" charset="0"/>
              </a:rPr>
              <a:t>TDS</a:t>
            </a:r>
            <a:r>
              <a:rPr lang="en-US" sz="1200" baseline="30000" dirty="0" smtClean="0">
                <a:solidFill>
                  <a:schemeClr val="bg2"/>
                </a:solidFill>
                <a:latin typeface="Lucida Sans Unicode" pitchFamily="34" charset="0"/>
              </a:rPr>
              <a:t>(1</a:t>
            </a:r>
            <a:r>
              <a:rPr lang="en-US" sz="1200" baseline="30000" dirty="0">
                <a:solidFill>
                  <a:schemeClr val="bg2"/>
                </a:solidFill>
                <a:latin typeface="Lucida Sans Unicode" pitchFamily="34" charset="0"/>
              </a:rPr>
              <a:t>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Transverse 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solidFill>
                  <a:schemeClr val="bg2"/>
                </a:solidFill>
                <a:latin typeface="Lucida Sans Unicode" pitchFamily="34" charset="0"/>
              </a:rPr>
              <a:t>Deflecting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Structure</a:t>
            </a:r>
            <a:endParaRPr lang="en-US" sz="1200" dirty="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 rot="16200000">
            <a:off x="1862969" y="2818466"/>
            <a:ext cx="338554" cy="10890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Comic Sans MS" pitchFamily="66" charset="0"/>
              </a:rPr>
              <a:t>Bunch </a:t>
            </a:r>
            <a:r>
              <a:rPr lang="en-US" sz="1000" dirty="0">
                <a:latin typeface="Comic Sans MS" pitchFamily="66" charset="0"/>
              </a:rPr>
              <a:t>profile </a:t>
            </a:r>
            <a:endParaRPr lang="en-GB" sz="1000" dirty="0">
              <a:latin typeface="Comic Sans MS" pitchFamily="66" charset="0"/>
            </a:endParaRP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 rot="16200000">
            <a:off x="3057588" y="2796689"/>
            <a:ext cx="338554" cy="115887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Comic Sans MS" pitchFamily="66" charset="0"/>
              </a:rPr>
              <a:t>Compression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 rot="16200000">
            <a:off x="507009" y="2926318"/>
            <a:ext cx="646331" cy="11811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Comic Sans MS" pitchFamily="66" charset="0"/>
              </a:rPr>
              <a:t>Bunch </a:t>
            </a:r>
            <a:r>
              <a:rPr lang="en-US" sz="1000" dirty="0">
                <a:latin typeface="Comic Sans MS" pitchFamily="66" charset="0"/>
              </a:rPr>
              <a:t>profile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Comic Sans MS" pitchFamily="66" charset="0"/>
              </a:rPr>
              <a:t>S</a:t>
            </a:r>
            <a:r>
              <a:rPr lang="en-US" sz="1000" dirty="0" smtClean="0">
                <a:latin typeface="Comic Sans MS" pitchFamily="66" charset="0"/>
              </a:rPr>
              <a:t>lice </a:t>
            </a:r>
            <a:r>
              <a:rPr lang="en-US" sz="1000" dirty="0" err="1">
                <a:latin typeface="Comic Sans MS" pitchFamily="66" charset="0"/>
              </a:rPr>
              <a:t>emittance</a:t>
            </a:r>
            <a:endParaRPr lang="en-US" sz="1000" dirty="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Comic Sans MS" pitchFamily="66" charset="0"/>
              </a:rPr>
              <a:t>Phase space</a:t>
            </a:r>
            <a:endParaRPr lang="en-GB" sz="1000" dirty="0">
              <a:latin typeface="Comic Sans MS" pitchFamily="66" charset="0"/>
            </a:endParaRPr>
          </a:p>
        </p:txBody>
      </p:sp>
      <p:sp>
        <p:nvSpPr>
          <p:cNvPr id="47" name="Line 34"/>
          <p:cNvSpPr>
            <a:spLocks noChangeShapeType="1"/>
          </p:cNvSpPr>
          <p:nvPr/>
        </p:nvSpPr>
        <p:spPr bwMode="auto">
          <a:xfrm>
            <a:off x="143912" y="1680974"/>
            <a:ext cx="3773488" cy="6351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940500" y="1518048"/>
            <a:ext cx="2165978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Bunch length/profile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092" y="4718681"/>
            <a:ext cx="3667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060"/>
              </a:buClr>
              <a:buNone/>
            </a:pPr>
            <a:r>
              <a:rPr lang="en-US" sz="1000" dirty="0" smtClean="0"/>
              <a:t>1)</a:t>
            </a:r>
          </a:p>
          <a:p>
            <a:pPr>
              <a:buClr>
                <a:srgbClr val="002060"/>
              </a:buClr>
              <a:buNone/>
            </a:pPr>
            <a:r>
              <a:rPr lang="en-US" sz="1000" dirty="0" smtClean="0"/>
              <a:t>High-Power RF system and TDS are part of contract between European XFEL GmbH and Inst. for Nuclear Research (INR). 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71451" y="5436845"/>
            <a:ext cx="8832849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High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-Power RF system and TDS are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made by INR, Moscow. </a:t>
            </a:r>
            <a:endParaRPr lang="en-US" sz="1600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Vacuum parts for BAM and EBPM manufactured by WP-17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Yellow: involves lasers (=&gt; laser lab space required =&gt; XTIN </a:t>
            </a:r>
            <a:r>
              <a:rPr lang="en-US" sz="1600" dirty="0" smtClean="0">
                <a:solidFill>
                  <a:srgbClr val="002060"/>
                </a:solidFill>
              </a:rPr>
              <a:t>UG1 in </a:t>
            </a:r>
            <a:r>
              <a:rPr lang="en-US" sz="1600" dirty="0" err="1" smtClean="0">
                <a:solidFill>
                  <a:srgbClr val="002060"/>
                </a:solidFill>
              </a:rPr>
              <a:t>Arbeit</a:t>
            </a:r>
            <a:r>
              <a:rPr lang="en-US" sz="1600" dirty="0" smtClean="0">
                <a:solidFill>
                  <a:srgbClr val="002060"/>
                </a:solidFill>
              </a:rPr>
              <a:t> …)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043689" y="2237105"/>
            <a:ext cx="1082167" cy="144711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227340" y="3927773"/>
            <a:ext cx="1082167" cy="126424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647428" y="3626907"/>
            <a:ext cx="1158875" cy="8651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bg2"/>
                </a:solidFill>
                <a:latin typeface="Lucida Sans Unicode" pitchFamily="34" charset="0"/>
              </a:rPr>
              <a:t>CRD</a:t>
            </a:r>
            <a:endParaRPr lang="en-US" sz="1400" dirty="0">
              <a:solidFill>
                <a:schemeClr val="bg2"/>
              </a:solidFill>
              <a:latin typeface="Lucida Sans Unicode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THz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 smtClean="0">
                <a:solidFill>
                  <a:schemeClr val="bg2"/>
                </a:solidFill>
                <a:latin typeface="Lucida Sans Unicode" pitchFamily="34" charset="0"/>
              </a:rPr>
              <a:t>Spectrometer</a:t>
            </a: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 rot="16200000">
            <a:off x="3053475" y="4158136"/>
            <a:ext cx="338554" cy="115887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1pPr>
            <a:lvl2pPr marL="742950" indent="-28575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2pPr>
            <a:lvl3pPr marL="11430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3pPr>
            <a:lvl4pPr marL="16002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4pPr>
            <a:lvl5pPr marL="2057400" indent="-228600" eaLnBrk="0" hangingPunct="0"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b="1">
                <a:solidFill>
                  <a:schemeClr val="hlink"/>
                </a:solidFill>
                <a:latin typeface="Arial" charset="0"/>
                <a:ea typeface="ＭＳ Ｐゴシック" pitchFamily="1" charset="-128"/>
                <a:sym typeface="Wingdings" pitchFamily="2" charset="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Comic Sans MS" pitchFamily="66" charset="0"/>
              </a:rPr>
              <a:t>Bunch profile</a:t>
            </a:r>
            <a:endParaRPr lang="en-GB" sz="1000" dirty="0">
              <a:latin typeface="Comic Sans MS" pitchFamily="66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23529" y="2237104"/>
            <a:ext cx="1178551" cy="1613535"/>
          </a:xfrm>
          <a:prstGeom prst="rect">
            <a:avLst/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4450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 txBox="1">
            <a:spLocks noGrp="1"/>
          </p:cNvSpPr>
          <p:nvPr/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rIns="54000" bIns="1800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43D894FB-1C9B-40E9-9916-0D977C81DF83}" type="slidenum">
              <a:rPr lang="en-GB" sz="1000" b="1">
                <a:solidFill>
                  <a:schemeClr val="bg1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sz="1000" b="1">
              <a:solidFill>
                <a:schemeClr val="bg1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3788" y="476250"/>
            <a:ext cx="6613525" cy="738188"/>
          </a:xfrm>
        </p:spPr>
        <p:txBody>
          <a:bodyPr/>
          <a:lstStyle/>
          <a:p>
            <a:pPr algn="ctr" eaLnBrk="1" hangingPunct="1"/>
            <a:r>
              <a:rPr lang="en-US" sz="2000" b="0" dirty="0" smtClean="0"/>
              <a:t>Overview on WP-18 Devices (2)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GB" sz="2000" b="0" dirty="0" smtClean="0"/>
          </a:p>
        </p:txBody>
      </p:sp>
      <p:pic>
        <p:nvPicPr>
          <p:cNvPr id="5" name="Picture 4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8" y="1156237"/>
            <a:ext cx="7434262" cy="22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41"/>
          <p:cNvSpPr>
            <a:spLocks noChangeArrowheads="1"/>
          </p:cNvSpPr>
          <p:nvPr/>
        </p:nvSpPr>
        <p:spPr bwMode="auto">
          <a:xfrm>
            <a:off x="4955540" y="2854862"/>
            <a:ext cx="668338" cy="3825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443"/>
          <p:cNvSpPr>
            <a:spLocks/>
          </p:cNvSpPr>
          <p:nvPr/>
        </p:nvSpPr>
        <p:spPr bwMode="auto">
          <a:xfrm rot="16200000">
            <a:off x="2488090" y="1951831"/>
            <a:ext cx="213360" cy="1714815"/>
          </a:xfrm>
          <a:prstGeom prst="rightBrace">
            <a:avLst>
              <a:gd name="adj1" fmla="val 96882"/>
              <a:gd name="adj2" fmla="val 50000"/>
            </a:avLst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44"/>
          <p:cNvSpPr>
            <a:spLocks noChangeShapeType="1"/>
          </p:cNvSpPr>
          <p:nvPr/>
        </p:nvSpPr>
        <p:spPr bwMode="auto">
          <a:xfrm flipH="1" flipV="1">
            <a:off x="1605279" y="2011679"/>
            <a:ext cx="944879" cy="640079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AutoShape 445"/>
          <p:cNvSpPr>
            <a:spLocks/>
          </p:cNvSpPr>
          <p:nvPr/>
        </p:nvSpPr>
        <p:spPr bwMode="auto">
          <a:xfrm rot="6066732">
            <a:off x="1493267" y="1573350"/>
            <a:ext cx="184325" cy="554869"/>
          </a:xfrm>
          <a:prstGeom prst="rightBrace">
            <a:avLst>
              <a:gd name="adj1" fmla="val 34568"/>
              <a:gd name="adj2" fmla="val 50000"/>
            </a:avLst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3846732" y="2214098"/>
            <a:ext cx="239151" cy="683627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4754880" y="1503680"/>
            <a:ext cx="1178560" cy="43688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4" name="Group 4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837029"/>
              </p:ext>
            </p:extLst>
          </p:nvPr>
        </p:nvGraphicFramePr>
        <p:xfrm>
          <a:off x="538480" y="3003910"/>
          <a:ext cx="5039359" cy="2777131"/>
        </p:xfrm>
        <a:graphic>
          <a:graphicData uri="http://schemas.openxmlformats.org/drawingml/2006/table">
            <a:tbl>
              <a:tblPr/>
              <a:tblGrid>
                <a:gridCol w="685664"/>
                <a:gridCol w="521924"/>
                <a:gridCol w="583327"/>
                <a:gridCol w="593561"/>
                <a:gridCol w="523292"/>
                <a:gridCol w="714998"/>
                <a:gridCol w="695898"/>
                <a:gridCol w="720695"/>
              </a:tblGrid>
              <a:tr h="326250">
                <a:tc>
                  <a:txBody>
                    <a:bodyPr/>
                    <a:lstStyle/>
                    <a:p>
                      <a:pPr marL="298450" marR="0" lvl="0" indent="-2984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 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INJ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BC0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BC1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BC2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TL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UND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Sum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3945">
                <a:tc>
                  <a:txBody>
                    <a:bodyPr/>
                    <a:lstStyle/>
                    <a:p>
                      <a:pPr marL="298450" marR="0" lvl="0" indent="-2984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BAM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2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2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2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504">
                <a:tc>
                  <a:txBody>
                    <a:bodyPr/>
                    <a:lstStyle/>
                    <a:p>
                      <a:pPr marL="298450" marR="0" lvl="0" indent="-2984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EOD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131">
                <a:tc>
                  <a:txBody>
                    <a:bodyPr/>
                    <a:lstStyle/>
                    <a:p>
                      <a:pPr marL="298450" marR="0" lvl="0" indent="-2984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BCM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2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504">
                <a:tc>
                  <a:txBody>
                    <a:bodyPr/>
                    <a:lstStyle/>
                    <a:p>
                      <a:pPr marL="298450" marR="0" lvl="0" indent="-2984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CRD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504">
                <a:tc>
                  <a:txBody>
                    <a:bodyPr/>
                    <a:lstStyle/>
                    <a:p>
                      <a:pPr marL="298450" marR="0" lvl="0" indent="-2984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SRM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504">
                <a:tc>
                  <a:txBody>
                    <a:bodyPr/>
                    <a:lstStyle/>
                    <a:p>
                      <a:pPr marL="298450" marR="0" lvl="0" indent="-2984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TDS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844">
                <a:tc>
                  <a:txBody>
                    <a:bodyPr/>
                    <a:lstStyle/>
                    <a:p>
                      <a:pPr marL="298450" marR="0" lvl="0" indent="-2984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EBPM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1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8450" marR="0" lvl="0" indent="-29845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  <a:cs typeface="Arial" charset="0"/>
                        </a:rPr>
                        <a:t>-</a:t>
                      </a:r>
                      <a:endParaRPr kumimoji="0" lang="de-D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94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Sum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Line 444"/>
          <p:cNvSpPr>
            <a:spLocks noChangeShapeType="1"/>
          </p:cNvSpPr>
          <p:nvPr/>
        </p:nvSpPr>
        <p:spPr bwMode="auto">
          <a:xfrm flipH="1" flipV="1">
            <a:off x="975359" y="1737360"/>
            <a:ext cx="507998" cy="113791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963921" y="1341120"/>
            <a:ext cx="293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TL: </a:t>
            </a:r>
            <a:r>
              <a:rPr lang="en-US" sz="1400" dirty="0" smtClean="0">
                <a:solidFill>
                  <a:srgbClr val="FF0000"/>
                </a:solidFill>
              </a:rPr>
              <a:t>Supports for CRD and BAM need to be designed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8480" y="5801360"/>
            <a:ext cx="5232399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charset="0"/>
              <a:buChar char=""/>
            </a:pPr>
            <a:r>
              <a:rPr lang="en-US" sz="1400" dirty="0" smtClean="0"/>
              <a:t>7 Completely different types of devices (≈ </a:t>
            </a:r>
            <a:r>
              <a:rPr lang="en-US" sz="1400" dirty="0" err="1" smtClean="0"/>
              <a:t>Einzelanfertigung</a:t>
            </a:r>
            <a:r>
              <a:rPr lang="en-US" sz="1400" dirty="0" smtClean="0"/>
              <a:t>) </a:t>
            </a:r>
          </a:p>
          <a:p>
            <a:pPr marL="285750" indent="-285750">
              <a:buFont typeface="Symbol" charset="0"/>
              <a:buChar char=""/>
            </a:pPr>
            <a:r>
              <a:rPr lang="en-US" sz="1400" dirty="0" smtClean="0"/>
              <a:t>All WP18 devices in XTL and INJ</a:t>
            </a:r>
          </a:p>
          <a:p>
            <a:pPr marL="285750" indent="-285750">
              <a:buFont typeface="Symbol" charset="0"/>
              <a:buChar char=""/>
            </a:pPr>
            <a:r>
              <a:rPr lang="en-US" sz="1400" dirty="0" smtClean="0"/>
              <a:t>Most in B1 and B2 section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390641" y="3423920"/>
            <a:ext cx="2336799" cy="2997743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BC1 Girder </a:t>
            </a:r>
            <a:r>
              <a:rPr lang="en-US" sz="1600" dirty="0" err="1" smtClean="0"/>
              <a:t>Belegung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G2 : </a:t>
            </a:r>
            <a:r>
              <a:rPr lang="en-US" sz="1600" dirty="0" smtClean="0">
                <a:solidFill>
                  <a:srgbClr val="008000"/>
                </a:solidFill>
              </a:rPr>
              <a:t>EOD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0000"/>
                </a:solidFill>
              </a:rPr>
              <a:t>BCM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008000"/>
                </a:solidFill>
              </a:rPr>
              <a:t>BAM</a:t>
            </a:r>
          </a:p>
          <a:p>
            <a:pPr>
              <a:buNone/>
            </a:pPr>
            <a:r>
              <a:rPr lang="en-US" sz="1600" dirty="0" smtClean="0"/>
              <a:t>G3 : </a:t>
            </a:r>
            <a:r>
              <a:rPr lang="en-US" sz="1600" dirty="0">
                <a:solidFill>
                  <a:srgbClr val="008000"/>
                </a:solidFill>
              </a:rPr>
              <a:t>EOD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FF0000"/>
                </a:solidFill>
              </a:rPr>
              <a:t>BCM</a:t>
            </a:r>
            <a:r>
              <a:rPr lang="en-US" sz="1600" dirty="0"/>
              <a:t>, </a:t>
            </a:r>
            <a:r>
              <a:rPr lang="en-US" sz="1600" dirty="0" smtClean="0">
                <a:solidFill>
                  <a:srgbClr val="008000"/>
                </a:solidFill>
              </a:rPr>
              <a:t>BAM</a:t>
            </a:r>
          </a:p>
          <a:p>
            <a:pPr>
              <a:buNone/>
            </a:pPr>
            <a:r>
              <a:rPr lang="en-US" sz="1600" dirty="0" smtClean="0"/>
              <a:t>G4 : </a:t>
            </a:r>
            <a:r>
              <a:rPr lang="en-US" sz="1600" dirty="0" smtClean="0">
                <a:solidFill>
                  <a:srgbClr val="FF0000"/>
                </a:solidFill>
              </a:rPr>
              <a:t>TDS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BC2 </a:t>
            </a:r>
            <a:r>
              <a:rPr lang="en-US" sz="1600" dirty="0"/>
              <a:t>Girder </a:t>
            </a:r>
            <a:r>
              <a:rPr lang="en-US" sz="1600" dirty="0" err="1"/>
              <a:t>Belegung</a:t>
            </a:r>
            <a:endParaRPr lang="en-US" sz="1600" dirty="0"/>
          </a:p>
          <a:p>
            <a:pPr>
              <a:buNone/>
            </a:pPr>
            <a:r>
              <a:rPr lang="en-US" sz="1600" dirty="0"/>
              <a:t>G2 : </a:t>
            </a:r>
            <a:r>
              <a:rPr lang="en-US" sz="1600" dirty="0" smtClean="0">
                <a:solidFill>
                  <a:srgbClr val="FF0000"/>
                </a:solidFill>
              </a:rPr>
              <a:t>BCM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008000"/>
                </a:solidFill>
              </a:rPr>
              <a:t>BAM</a:t>
            </a:r>
          </a:p>
          <a:p>
            <a:pPr>
              <a:buNone/>
            </a:pPr>
            <a:r>
              <a:rPr lang="en-US" sz="1600" dirty="0"/>
              <a:t>G3 : </a:t>
            </a:r>
            <a:r>
              <a:rPr lang="en-US" sz="1600" dirty="0" smtClean="0">
                <a:solidFill>
                  <a:srgbClr val="FF0000"/>
                </a:solidFill>
              </a:rPr>
              <a:t>BCM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008000"/>
                </a:solidFill>
              </a:rPr>
              <a:t>BAM</a:t>
            </a:r>
          </a:p>
          <a:p>
            <a:pPr>
              <a:buNone/>
            </a:pPr>
            <a:r>
              <a:rPr lang="en-US" sz="1600" dirty="0"/>
              <a:t>G4 : </a:t>
            </a:r>
            <a:r>
              <a:rPr lang="en-US" sz="1600" dirty="0" smtClean="0">
                <a:solidFill>
                  <a:srgbClr val="008000"/>
                </a:solidFill>
              </a:rPr>
              <a:t>EOD</a:t>
            </a:r>
          </a:p>
          <a:p>
            <a:pPr>
              <a:buNone/>
            </a:pPr>
            <a:r>
              <a:rPr lang="en-US" sz="1600" dirty="0" smtClean="0"/>
              <a:t>G5 : </a:t>
            </a:r>
            <a:r>
              <a:rPr lang="en-US" sz="1600" dirty="0" smtClean="0">
                <a:solidFill>
                  <a:srgbClr val="FF0000"/>
                </a:solidFill>
              </a:rPr>
              <a:t>TDS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 txBox="1">
            <a:spLocks noGrp="1"/>
          </p:cNvSpPr>
          <p:nvPr/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rIns="54000" bIns="1800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22E1A4D4-1BCB-422C-9885-A251C124B318}" type="slidenum">
              <a:rPr lang="en-GB" sz="1000" b="1">
                <a:solidFill>
                  <a:schemeClr val="bg1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sz="1000" b="1">
              <a:solidFill>
                <a:schemeClr val="bg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3788" y="476250"/>
            <a:ext cx="6613525" cy="738188"/>
          </a:xfrm>
        </p:spPr>
        <p:txBody>
          <a:bodyPr/>
          <a:lstStyle/>
          <a:p>
            <a:pPr algn="ctr" eaLnBrk="1" hangingPunct="1"/>
            <a:r>
              <a:rPr lang="en-US" sz="2000" b="0" dirty="0" smtClean="0"/>
              <a:t>Generic Layout</a:t>
            </a:r>
            <a:br>
              <a:rPr lang="en-US" sz="2000" b="0" dirty="0" smtClean="0"/>
            </a:br>
            <a:endParaRPr lang="en-GB" sz="20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" y="1058647"/>
            <a:ext cx="8869681" cy="2671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q"/>
            </a:pPr>
            <a:r>
              <a:rPr lang="en-US" sz="1800" dirty="0" err="1" smtClean="0"/>
              <a:t>Zuerst</a:t>
            </a:r>
            <a:r>
              <a:rPr lang="en-US" sz="1800" dirty="0" smtClean="0"/>
              <a:t> Installation der </a:t>
            </a:r>
            <a:r>
              <a:rPr lang="en-US" sz="1800" dirty="0" err="1" smtClean="0"/>
              <a:t>Vakuumbauteile</a:t>
            </a:r>
            <a:r>
              <a:rPr lang="en-US" sz="1800" dirty="0" smtClean="0"/>
              <a:t> =&gt; WP-19 / MVS</a:t>
            </a:r>
            <a:endParaRPr lang="en-US" sz="1800" dirty="0" smtClean="0"/>
          </a:p>
          <a:p>
            <a:pPr marL="800100" lvl="1" indent="-342900">
              <a:buFont typeface="Wingdings" charset="2"/>
              <a:buChar char="§"/>
            </a:pPr>
            <a:r>
              <a:rPr lang="en-US" sz="1600" dirty="0" err="1" smtClean="0"/>
              <a:t>Bedarf</a:t>
            </a:r>
            <a:r>
              <a:rPr lang="en-US" sz="1600" dirty="0" smtClean="0"/>
              <a:t> </a:t>
            </a:r>
            <a:r>
              <a:rPr lang="en-US" sz="1600" dirty="0" err="1"/>
              <a:t>t</a:t>
            </a:r>
            <a:r>
              <a:rPr lang="en-US" sz="1600" dirty="0" err="1" smtClean="0"/>
              <a:t>eilweise</a:t>
            </a:r>
            <a:r>
              <a:rPr lang="en-US" sz="1600" dirty="0" smtClean="0"/>
              <a:t> der </a:t>
            </a:r>
            <a:r>
              <a:rPr lang="en-US" sz="1600" dirty="0" err="1" smtClean="0"/>
              <a:t>Hilfe</a:t>
            </a:r>
            <a:r>
              <a:rPr lang="en-US" sz="1600" dirty="0" smtClean="0"/>
              <a:t> von </a:t>
            </a:r>
            <a:r>
              <a:rPr lang="en-US" sz="1600" dirty="0" err="1" smtClean="0"/>
              <a:t>Experten</a:t>
            </a:r>
            <a:r>
              <a:rPr lang="en-US" sz="1600" dirty="0" smtClean="0"/>
              <a:t> </a:t>
            </a:r>
            <a:r>
              <a:rPr lang="en-US" sz="1600" dirty="0" err="1" smtClean="0"/>
              <a:t>im</a:t>
            </a:r>
            <a:r>
              <a:rPr lang="en-US" sz="1600" dirty="0" smtClean="0"/>
              <a:t> </a:t>
            </a:r>
            <a:r>
              <a:rPr lang="en-US" sz="1600" dirty="0" err="1" smtClean="0"/>
              <a:t>Reinraum</a:t>
            </a:r>
            <a:endParaRPr lang="en-US" sz="1600" dirty="0" smtClean="0"/>
          </a:p>
          <a:p>
            <a:pPr marL="800100" lvl="1" indent="-342900">
              <a:buFont typeface="Wingdings" charset="2"/>
              <a:buChar char="§"/>
            </a:pPr>
            <a:r>
              <a:rPr lang="en-US" sz="1600" dirty="0" err="1" smtClean="0"/>
              <a:t>Beamline</a:t>
            </a:r>
            <a:r>
              <a:rPr lang="en-US" sz="1600" dirty="0" smtClean="0"/>
              <a:t> </a:t>
            </a:r>
            <a:r>
              <a:rPr lang="en-US" sz="1600" dirty="0" smtClean="0"/>
              <a:t>Hardware: EOD, BCM, CRD, SRM </a:t>
            </a:r>
            <a:r>
              <a:rPr lang="en-US" sz="1600" dirty="0" smtClean="0"/>
              <a:t>=&gt; I</a:t>
            </a:r>
            <a:r>
              <a:rPr lang="en-US" sz="1600" dirty="0" smtClean="0"/>
              <a:t>nstallation am Girder  </a:t>
            </a:r>
            <a:r>
              <a:rPr lang="en-US" sz="1600" dirty="0" smtClean="0"/>
              <a:t>in </a:t>
            </a:r>
            <a:r>
              <a:rPr lang="en-US" sz="1600" dirty="0" smtClean="0"/>
              <a:t>XTL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1600" dirty="0" smtClean="0"/>
              <a:t>SRM: </a:t>
            </a:r>
            <a:r>
              <a:rPr lang="en-US" sz="1600" dirty="0" err="1" smtClean="0"/>
              <a:t>Nach</a:t>
            </a:r>
            <a:r>
              <a:rPr lang="en-US" sz="1600" dirty="0" smtClean="0"/>
              <a:t> </a:t>
            </a:r>
            <a:r>
              <a:rPr lang="en-US" sz="1600" dirty="0" err="1" smtClean="0"/>
              <a:t>Einbau</a:t>
            </a:r>
            <a:r>
              <a:rPr lang="en-US" sz="1600" dirty="0" smtClean="0"/>
              <a:t> der </a:t>
            </a:r>
            <a:r>
              <a:rPr lang="en-US" sz="1600" dirty="0" err="1" smtClean="0"/>
              <a:t>Bunchkompressor</a:t>
            </a:r>
            <a:r>
              <a:rPr lang="en-US" sz="1600" dirty="0" smtClean="0"/>
              <a:t> </a:t>
            </a:r>
            <a:r>
              <a:rPr lang="en-US" sz="1600" dirty="0" err="1" smtClean="0"/>
              <a:t>Schikanen</a:t>
            </a:r>
            <a:endParaRPr lang="en-US" sz="1600" dirty="0"/>
          </a:p>
          <a:p>
            <a:pPr marL="342900" indent="-342900">
              <a:buFont typeface="Wingdings" charset="2"/>
              <a:buChar char="q"/>
            </a:pPr>
            <a:r>
              <a:rPr lang="en-US" sz="1800" dirty="0" smtClean="0"/>
              <a:t>Rack equipment</a:t>
            </a:r>
            <a:endParaRPr lang="en-US" sz="1800" dirty="0" smtClean="0"/>
          </a:p>
          <a:p>
            <a:pPr marL="800100" lvl="1" indent="-342900">
              <a:buFont typeface="Wingdings" charset="2"/>
              <a:buChar char="§"/>
            </a:pPr>
            <a:r>
              <a:rPr lang="en-US" sz="1600" dirty="0" err="1" smtClean="0"/>
              <a:t>Es</a:t>
            </a:r>
            <a:r>
              <a:rPr lang="en-US" sz="1600" dirty="0" smtClean="0"/>
              <a:t> </a:t>
            </a:r>
            <a:r>
              <a:rPr lang="en-US" sz="1600" dirty="0" err="1" smtClean="0"/>
              <a:t>gibt</a:t>
            </a:r>
            <a:r>
              <a:rPr lang="en-US" sz="1600" dirty="0" smtClean="0"/>
              <a:t> </a:t>
            </a:r>
            <a:r>
              <a:rPr lang="en-US" sz="1600" dirty="0" err="1" smtClean="0"/>
              <a:t>kein</a:t>
            </a:r>
            <a:r>
              <a:rPr lang="en-US" sz="1600" dirty="0" smtClean="0"/>
              <a:t> </a:t>
            </a:r>
            <a:r>
              <a:rPr lang="en-US" sz="1600" dirty="0" err="1" smtClean="0"/>
              <a:t>Installationsteam</a:t>
            </a:r>
            <a:r>
              <a:rPr lang="en-US" sz="1600" dirty="0" smtClean="0"/>
              <a:t>: </a:t>
            </a:r>
            <a:r>
              <a:rPr lang="en-US" sz="1600" dirty="0" err="1" smtClean="0"/>
              <a:t>Organisation</a:t>
            </a:r>
            <a:r>
              <a:rPr lang="en-US" sz="1600" dirty="0" smtClean="0"/>
              <a:t> der Installation </a:t>
            </a:r>
            <a:r>
              <a:rPr lang="en-US" sz="1600" dirty="0" err="1" smtClean="0"/>
              <a:t>durch</a:t>
            </a:r>
            <a:r>
              <a:rPr lang="en-US" sz="1600" dirty="0" smtClean="0"/>
              <a:t> </a:t>
            </a:r>
            <a:r>
              <a:rPr lang="en-US" sz="1600" dirty="0" err="1" smtClean="0"/>
              <a:t>Experten</a:t>
            </a:r>
            <a:r>
              <a:rPr lang="en-US" sz="1600" dirty="0" smtClean="0"/>
              <a:t> </a:t>
            </a:r>
            <a:r>
              <a:rPr lang="en-US" sz="1600" dirty="0" err="1" smtClean="0"/>
              <a:t>mit</a:t>
            </a:r>
            <a:r>
              <a:rPr lang="en-US" sz="1600" dirty="0" smtClean="0"/>
              <a:t> </a:t>
            </a:r>
            <a:r>
              <a:rPr lang="en-US" sz="1600" dirty="0" err="1" smtClean="0"/>
              <a:t>Unterstützung</a:t>
            </a:r>
            <a:r>
              <a:rPr lang="en-US" sz="1600" dirty="0" smtClean="0"/>
              <a:t> </a:t>
            </a:r>
            <a:r>
              <a:rPr lang="en-US" sz="1600" dirty="0" err="1" smtClean="0"/>
              <a:t>vom</a:t>
            </a:r>
            <a:r>
              <a:rPr lang="en-US" sz="1600" dirty="0" smtClean="0"/>
              <a:t> WP-18 Team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1600" dirty="0" err="1" smtClean="0"/>
              <a:t>Rasante</a:t>
            </a:r>
            <a:r>
              <a:rPr lang="en-US" sz="1600" dirty="0" smtClean="0"/>
              <a:t> </a:t>
            </a:r>
            <a:r>
              <a:rPr lang="en-US" sz="1600" dirty="0" err="1" smtClean="0"/>
              <a:t>Entwicklung</a:t>
            </a:r>
            <a:r>
              <a:rPr lang="en-US" sz="1600" dirty="0" smtClean="0"/>
              <a:t> </a:t>
            </a:r>
            <a:r>
              <a:rPr lang="en-US" sz="1600" dirty="0" err="1" smtClean="0"/>
              <a:t>bei</a:t>
            </a:r>
            <a:r>
              <a:rPr lang="en-US" sz="1600" dirty="0" smtClean="0"/>
              <a:t> </a:t>
            </a:r>
            <a:r>
              <a:rPr lang="en-US" sz="1600" dirty="0" err="1" smtClean="0"/>
              <a:t>Optiken</a:t>
            </a:r>
            <a:r>
              <a:rPr lang="en-US" sz="1600" dirty="0" smtClean="0"/>
              <a:t>, THz </a:t>
            </a:r>
            <a:r>
              <a:rPr lang="en-US" sz="1600" dirty="0" err="1" smtClean="0"/>
              <a:t>Detektoren</a:t>
            </a:r>
            <a:r>
              <a:rPr lang="en-US" sz="1600" dirty="0" smtClean="0"/>
              <a:t> 1D </a:t>
            </a:r>
            <a:r>
              <a:rPr lang="en-US" sz="1600" dirty="0" err="1" smtClean="0"/>
              <a:t>Detektoren</a:t>
            </a:r>
            <a:r>
              <a:rPr lang="en-US" sz="1600" dirty="0" smtClean="0"/>
              <a:t>, </a:t>
            </a:r>
            <a:r>
              <a:rPr lang="en-US" sz="1600" dirty="0" err="1" smtClean="0"/>
              <a:t>Kameras</a:t>
            </a:r>
            <a:r>
              <a:rPr lang="en-US" sz="1600" dirty="0" smtClean="0"/>
              <a:t>, MTCA, … =&gt; </a:t>
            </a:r>
            <a:r>
              <a:rPr lang="en-US" sz="1600" dirty="0" err="1" smtClean="0"/>
              <a:t>richtigen</a:t>
            </a:r>
            <a:r>
              <a:rPr lang="en-US" sz="1600" dirty="0" smtClean="0"/>
              <a:t> </a:t>
            </a:r>
            <a:r>
              <a:rPr lang="en-US" sz="1600" dirty="0" err="1" smtClean="0"/>
              <a:t>Zeitpunkt</a:t>
            </a:r>
            <a:r>
              <a:rPr lang="en-US" sz="1600" dirty="0" smtClean="0"/>
              <a:t> </a:t>
            </a:r>
            <a:r>
              <a:rPr lang="en-US" sz="1600" dirty="0" err="1" smtClean="0"/>
              <a:t>treffen</a:t>
            </a:r>
            <a:r>
              <a:rPr lang="en-US" sz="1600" dirty="0" smtClean="0"/>
              <a:t> um Designs </a:t>
            </a:r>
            <a:r>
              <a:rPr lang="en-US" sz="1600" dirty="0" err="1" smtClean="0"/>
              <a:t>ein</a:t>
            </a:r>
            <a:r>
              <a:rPr lang="en-US" sz="1600" dirty="0" smtClean="0"/>
              <a:t> </a:t>
            </a:r>
            <a:r>
              <a:rPr lang="en-US" sz="1600" dirty="0" err="1" smtClean="0"/>
              <a:t>zu</a:t>
            </a:r>
            <a:r>
              <a:rPr lang="en-US" sz="1600" dirty="0" smtClean="0"/>
              <a:t> </a:t>
            </a:r>
            <a:r>
              <a:rPr lang="en-US" sz="1600" dirty="0" err="1" smtClean="0"/>
              <a:t>frieren</a:t>
            </a:r>
            <a:r>
              <a:rPr lang="en-US" sz="1600" dirty="0" smtClean="0"/>
              <a:t>: nit </a:t>
            </a:r>
            <a:r>
              <a:rPr lang="en-US" sz="1600" dirty="0" err="1" smtClean="0"/>
              <a:t>zu</a:t>
            </a:r>
            <a:r>
              <a:rPr lang="en-US" sz="1600" dirty="0" smtClean="0"/>
              <a:t> </a:t>
            </a:r>
            <a:r>
              <a:rPr lang="en-US" sz="1600" dirty="0" err="1" smtClean="0"/>
              <a:t>früh</a:t>
            </a:r>
            <a:r>
              <a:rPr lang="en-US" sz="1600" dirty="0" smtClean="0"/>
              <a:t> / </a:t>
            </a:r>
            <a:r>
              <a:rPr lang="en-US" sz="1600" dirty="0" err="1" smtClean="0"/>
              <a:t>nicht</a:t>
            </a:r>
            <a:r>
              <a:rPr lang="en-US" sz="1600" dirty="0" smtClean="0"/>
              <a:t> </a:t>
            </a:r>
            <a:r>
              <a:rPr lang="en-US" sz="1600" dirty="0" err="1" smtClean="0"/>
              <a:t>zu</a:t>
            </a:r>
            <a:r>
              <a:rPr lang="en-US" sz="1600" dirty="0" smtClean="0"/>
              <a:t> </a:t>
            </a:r>
            <a:r>
              <a:rPr lang="en-US" sz="1600" dirty="0" err="1" smtClean="0"/>
              <a:t>spät</a:t>
            </a:r>
            <a:endParaRPr lang="en-US" sz="16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591166" y="3783998"/>
            <a:ext cx="478465" cy="233232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1" y="4397319"/>
            <a:ext cx="1148080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Vacuum </a:t>
            </a:r>
          </a:p>
          <a:p>
            <a:pPr>
              <a:buNone/>
            </a:pPr>
            <a:r>
              <a:rPr lang="en-US" sz="2000" dirty="0" smtClean="0"/>
              <a:t>setup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6819" y="4272680"/>
            <a:ext cx="2576381" cy="1015663"/>
          </a:xfrm>
          <a:prstGeom prst="rect">
            <a:avLst/>
          </a:prstGeom>
          <a:solidFill>
            <a:srgbClr val="DBF7FB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err="1" smtClean="0"/>
              <a:t>Beamline</a:t>
            </a:r>
            <a:r>
              <a:rPr lang="en-US" sz="2000" dirty="0" smtClean="0"/>
              <a:t> Hardware: </a:t>
            </a:r>
            <a:r>
              <a:rPr lang="en-US" sz="2000" dirty="0" err="1" smtClean="0"/>
              <a:t>Detektion</a:t>
            </a:r>
            <a:r>
              <a:rPr lang="en-US" sz="2000" dirty="0" smtClean="0"/>
              <a:t> und </a:t>
            </a:r>
            <a:r>
              <a:rPr lang="en-US" sz="2000" dirty="0" err="1" smtClean="0"/>
              <a:t>Signalwandlung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5280" y="5580914"/>
            <a:ext cx="2502449" cy="941796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 w="38100"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19’’ Module:</a:t>
            </a:r>
          </a:p>
          <a:p>
            <a:pPr>
              <a:buNone/>
            </a:pPr>
            <a:r>
              <a:rPr lang="en-US" sz="1600" dirty="0" smtClean="0"/>
              <a:t>Conversion for signal detection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15280" y="4623655"/>
            <a:ext cx="2499360" cy="941796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 w="38100"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MTCA:</a:t>
            </a:r>
          </a:p>
          <a:p>
            <a:pPr>
              <a:buNone/>
            </a:pPr>
            <a:r>
              <a:rPr lang="en-US" sz="1600" dirty="0" smtClean="0"/>
              <a:t>Signal detection, computation, …</a:t>
            </a:r>
          </a:p>
        </p:txBody>
      </p:sp>
      <p:cxnSp>
        <p:nvCxnSpPr>
          <p:cNvPr id="18" name="Elbow Connector 17"/>
          <p:cNvCxnSpPr>
            <a:endCxn id="10" idx="1"/>
          </p:cNvCxnSpPr>
          <p:nvPr/>
        </p:nvCxnSpPr>
        <p:spPr bwMode="auto">
          <a:xfrm>
            <a:off x="4003040" y="4805680"/>
            <a:ext cx="1412240" cy="1246132"/>
          </a:xfrm>
          <a:prstGeom prst="bentConnector3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630" name="Elbow Connector 26629"/>
          <p:cNvCxnSpPr/>
          <p:nvPr/>
        </p:nvCxnSpPr>
        <p:spPr bwMode="auto">
          <a:xfrm flipV="1">
            <a:off x="7917729" y="4876800"/>
            <a:ext cx="1002751" cy="213131"/>
          </a:xfrm>
          <a:prstGeom prst="bentConnector3">
            <a:avLst/>
          </a:prstGeom>
          <a:noFill/>
          <a:ln w="28575" cap="flat" cmpd="sng" algn="ctr">
            <a:solidFill>
              <a:srgbClr val="251555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6644" name="Elbow Connector 26643"/>
          <p:cNvCxnSpPr/>
          <p:nvPr/>
        </p:nvCxnSpPr>
        <p:spPr bwMode="auto">
          <a:xfrm rot="5400000" flipH="1" flipV="1">
            <a:off x="7525271" y="5745852"/>
            <a:ext cx="778569" cy="6350"/>
          </a:xfrm>
          <a:prstGeom prst="bentConnector4">
            <a:avLst>
              <a:gd name="adj1" fmla="val 27665"/>
              <a:gd name="adj2" fmla="val 3700000"/>
            </a:avLst>
          </a:prstGeom>
          <a:noFill/>
          <a:ln w="28575" cap="flat" cmpd="sng" algn="ctr">
            <a:solidFill>
              <a:srgbClr val="251555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6654" name="TextBox 26653"/>
          <p:cNvSpPr txBox="1"/>
          <p:nvPr/>
        </p:nvSpPr>
        <p:spPr>
          <a:xfrm>
            <a:off x="8271199" y="4443836"/>
            <a:ext cx="811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LLRF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419539" y="3886600"/>
            <a:ext cx="2495101" cy="695575"/>
          </a:xfrm>
          <a:prstGeom prst="rect">
            <a:avLst/>
          </a:prstGeom>
          <a:solidFill>
            <a:srgbClr val="DBF7FB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19’’ Modules:</a:t>
            </a:r>
          </a:p>
          <a:p>
            <a:pPr>
              <a:buNone/>
            </a:pPr>
            <a:r>
              <a:rPr lang="en-US" sz="1600" dirty="0" smtClean="0"/>
              <a:t>Operation of Hardware</a:t>
            </a:r>
            <a:endParaRPr lang="en-US" sz="1600" dirty="0"/>
          </a:p>
        </p:txBody>
      </p:sp>
      <p:cxnSp>
        <p:nvCxnSpPr>
          <p:cNvPr id="69" name="Elbow Connector 68"/>
          <p:cNvCxnSpPr>
            <a:stCxn id="34" idx="1"/>
          </p:cNvCxnSpPr>
          <p:nvPr/>
        </p:nvCxnSpPr>
        <p:spPr bwMode="auto">
          <a:xfrm rot="10800000" flipV="1">
            <a:off x="4013201" y="4234388"/>
            <a:ext cx="1406339" cy="378252"/>
          </a:xfrm>
          <a:prstGeom prst="bentConnector3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Elbow Connector 82"/>
          <p:cNvCxnSpPr/>
          <p:nvPr/>
        </p:nvCxnSpPr>
        <p:spPr bwMode="auto">
          <a:xfrm rot="5400000" flipH="1" flipV="1">
            <a:off x="7525272" y="4607932"/>
            <a:ext cx="778569" cy="6350"/>
          </a:xfrm>
          <a:prstGeom prst="bentConnector4">
            <a:avLst>
              <a:gd name="adj1" fmla="val 27665"/>
              <a:gd name="adj2" fmla="val 3700000"/>
            </a:avLst>
          </a:prstGeom>
          <a:noFill/>
          <a:ln w="28575" cap="flat" cmpd="sng" algn="ctr">
            <a:solidFill>
              <a:srgbClr val="251555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78" name="Rectangle 77"/>
          <p:cNvSpPr/>
          <p:nvPr/>
        </p:nvSpPr>
        <p:spPr bwMode="auto">
          <a:xfrm>
            <a:off x="5384800" y="3840480"/>
            <a:ext cx="2560320" cy="2733040"/>
          </a:xfrm>
          <a:prstGeom prst="rect">
            <a:avLst/>
          </a:prstGeom>
          <a:noFill/>
          <a:ln w="381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995920" y="6207760"/>
            <a:ext cx="659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Rack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H="1" flipV="1">
            <a:off x="812800" y="5476240"/>
            <a:ext cx="7439" cy="82296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375920" y="6228080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e-beam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WP-18 MTCA Crates</a:t>
            </a:r>
            <a:br>
              <a:rPr lang="en-US" sz="2000" b="0" dirty="0" smtClean="0"/>
            </a:br>
            <a:endParaRPr lang="en-GB" sz="2000" b="0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81555"/>
              </p:ext>
            </p:extLst>
          </p:nvPr>
        </p:nvGraphicFramePr>
        <p:xfrm>
          <a:off x="1969770" y="1101090"/>
          <a:ext cx="5448300" cy="443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3" imgW="5448300" imgH="4432300" progId="Excel.Sheet.12">
                  <p:embed/>
                </p:oleObj>
              </mc:Choice>
              <mc:Fallback>
                <p:oleObj name="Worksheet" r:id="rId3" imgW="5448300" imgH="4432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9770" y="1101090"/>
                        <a:ext cx="5448300" cy="443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4320" y="5577840"/>
            <a:ext cx="8763938" cy="92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/>
            <a:r>
              <a:rPr lang="en-US" sz="1600" dirty="0" smtClean="0"/>
              <a:t>About </a:t>
            </a:r>
            <a:r>
              <a:rPr lang="en-US" sz="1600" dirty="0" smtClean="0"/>
              <a:t>22 crates in 12 different </a:t>
            </a:r>
            <a:r>
              <a:rPr lang="en-US" sz="1600" dirty="0" smtClean="0"/>
              <a:t>configuration </a:t>
            </a:r>
            <a:r>
              <a:rPr lang="en-US" sz="1600" dirty="0" smtClean="0"/>
              <a:t>(12 in XTL)</a:t>
            </a:r>
          </a:p>
          <a:p>
            <a:pPr marL="285750" indent="-285750"/>
            <a:r>
              <a:rPr lang="en-US" sz="1600" dirty="0" smtClean="0"/>
              <a:t>About 200 MTCA boards of 20 different types</a:t>
            </a:r>
          </a:p>
          <a:p>
            <a:pPr marL="285750" indent="-285750"/>
            <a:r>
              <a:rPr lang="en-US" sz="1600" dirty="0" smtClean="0"/>
              <a:t>Pre-commissioning of crates before installation at final location (on demand and availability)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35242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 txBox="1">
            <a:spLocks noGrp="1"/>
          </p:cNvSpPr>
          <p:nvPr/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rIns="54000" bIns="1800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22E1A4D4-1BCB-422C-9885-A251C124B318}" type="slidenum">
              <a:rPr lang="en-GB" sz="1000" b="1">
                <a:solidFill>
                  <a:schemeClr val="bg1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GB" sz="1000" b="1">
              <a:solidFill>
                <a:schemeClr val="bg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3788" y="476250"/>
            <a:ext cx="6613525" cy="738188"/>
          </a:xfrm>
        </p:spPr>
        <p:txBody>
          <a:bodyPr/>
          <a:lstStyle/>
          <a:p>
            <a:pPr algn="ctr" eaLnBrk="1" hangingPunct="1"/>
            <a:r>
              <a:rPr lang="en-US" sz="2000" b="0" dirty="0" smtClean="0"/>
              <a:t>WP-18 Rack/Crate/Device test and installation </a:t>
            </a:r>
            <a:br>
              <a:rPr lang="en-US" sz="2000" b="0" dirty="0" smtClean="0"/>
            </a:br>
            <a:endParaRPr lang="en-GB" sz="20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0" y="1099287"/>
            <a:ext cx="9144000" cy="384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 Rack installations: </a:t>
            </a:r>
            <a:endParaRPr lang="en-US" sz="1800" dirty="0"/>
          </a:p>
          <a:p>
            <a:pPr lvl="1"/>
            <a:r>
              <a:rPr lang="en-US" sz="1600" dirty="0" smtClean="0"/>
              <a:t> Every rack configuration different (22 stations, shared, room reserved =&gt; TC rack inventory)</a:t>
            </a:r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N</a:t>
            </a:r>
            <a:r>
              <a:rPr lang="en-US" sz="1600" dirty="0" smtClean="0"/>
              <a:t>o </a:t>
            </a:r>
            <a:r>
              <a:rPr lang="en-US" sz="1600" dirty="0"/>
              <a:t>pre-</a:t>
            </a:r>
            <a:r>
              <a:rPr lang="en-US" sz="1600" dirty="0" smtClean="0"/>
              <a:t>commissioning: Installation </a:t>
            </a:r>
            <a:r>
              <a:rPr lang="en-US" sz="1600" dirty="0" smtClean="0"/>
              <a:t>of MTCA and 19’’ modules at final </a:t>
            </a:r>
            <a:r>
              <a:rPr lang="en-US" sz="1600" dirty="0" smtClean="0"/>
              <a:t>location</a:t>
            </a:r>
            <a:endParaRPr lang="en-US" sz="1600" dirty="0" smtClean="0"/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Installation and cabling by experts plus others (depends on </a:t>
            </a:r>
            <a:r>
              <a:rPr lang="en-US" sz="1600" dirty="0" smtClean="0"/>
              <a:t>rack, depends on others)</a:t>
            </a:r>
            <a:endParaRPr lang="en-US" sz="1600" dirty="0" smtClean="0"/>
          </a:p>
          <a:p>
            <a:pPr lvl="1">
              <a:buNone/>
            </a:pPr>
            <a:endParaRPr lang="en-US" sz="1000" dirty="0" smtClean="0"/>
          </a:p>
          <a:p>
            <a:r>
              <a:rPr lang="en-US" sz="1800" dirty="0" smtClean="0"/>
              <a:t>  MTCA Crate installation</a:t>
            </a:r>
          </a:p>
          <a:p>
            <a:pPr lvl="1"/>
            <a:r>
              <a:rPr lang="en-US" sz="1800" dirty="0"/>
              <a:t> </a:t>
            </a:r>
            <a:r>
              <a:rPr lang="en-US" sz="1600" dirty="0" smtClean="0"/>
              <a:t>Almost every crate configuration different (about 22 crates)</a:t>
            </a:r>
          </a:p>
          <a:p>
            <a:pPr lvl="1"/>
            <a:r>
              <a:rPr lang="en-US" sz="1600" dirty="0"/>
              <a:t> I</a:t>
            </a:r>
            <a:r>
              <a:rPr lang="en-US" sz="1600" dirty="0" smtClean="0"/>
              <a:t>ntegration tests: should  be close to MTCA device storage and testers </a:t>
            </a:r>
            <a:r>
              <a:rPr lang="en-US" sz="1600" dirty="0" smtClean="0"/>
              <a:t>(</a:t>
            </a:r>
            <a:r>
              <a:rPr lang="en-US" sz="1600" dirty="0" err="1" smtClean="0"/>
              <a:t>tbd</a:t>
            </a:r>
            <a:r>
              <a:rPr lang="en-US" sz="1600" dirty="0"/>
              <a:t>.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 smtClean="0"/>
              <a:t> </a:t>
            </a:r>
            <a:r>
              <a:rPr lang="en-US" sz="1600" dirty="0" smtClean="0"/>
              <a:t>Crate storage unclear </a:t>
            </a:r>
            <a:r>
              <a:rPr lang="en-US" sz="1600" dirty="0" smtClean="0"/>
              <a:t>(</a:t>
            </a:r>
            <a:r>
              <a:rPr lang="en-US" sz="1600" dirty="0" smtClean="0"/>
              <a:t>where to store 22 crates</a:t>
            </a:r>
            <a:r>
              <a:rPr lang="en-US" sz="1600" dirty="0" smtClean="0"/>
              <a:t>)</a:t>
            </a:r>
            <a:endParaRPr lang="en-US" sz="1600" dirty="0" smtClean="0"/>
          </a:p>
          <a:p>
            <a:endParaRPr lang="en-US" sz="1000" dirty="0"/>
          </a:p>
          <a:p>
            <a:r>
              <a:rPr lang="en-US" sz="1800" dirty="0" smtClean="0"/>
              <a:t> MTCA Devices</a:t>
            </a:r>
          </a:p>
          <a:p>
            <a:pPr lvl="1"/>
            <a:r>
              <a:rPr lang="en-US" sz="1800" dirty="0" smtClean="0"/>
              <a:t> </a:t>
            </a:r>
            <a:r>
              <a:rPr lang="en-US" sz="1600" dirty="0" smtClean="0"/>
              <a:t>Device labeling and </a:t>
            </a:r>
            <a:r>
              <a:rPr lang="en-US" sz="1600" dirty="0"/>
              <a:t>d</a:t>
            </a:r>
            <a:r>
              <a:rPr lang="en-US" sz="1600" dirty="0" smtClean="0"/>
              <a:t>ocumentation in KDS (Matthias </a:t>
            </a:r>
            <a:r>
              <a:rPr lang="en-US" sz="1600" dirty="0" err="1" smtClean="0"/>
              <a:t>Felber</a:t>
            </a:r>
            <a:r>
              <a:rPr lang="en-US" sz="1600" dirty="0" smtClean="0"/>
              <a:t>, </a:t>
            </a:r>
            <a:r>
              <a:rPr lang="en-US" sz="1600" dirty="0" err="1" smtClean="0"/>
              <a:t>Maciek</a:t>
            </a:r>
            <a:r>
              <a:rPr lang="en-US" sz="1600" dirty="0" smtClean="0"/>
              <a:t> </a:t>
            </a:r>
            <a:r>
              <a:rPr lang="en-US" sz="1600" dirty="0" err="1" smtClean="0"/>
              <a:t>Kudla</a:t>
            </a:r>
            <a:r>
              <a:rPr lang="en-US" sz="1600" dirty="0" smtClean="0"/>
              <a:t>)</a:t>
            </a:r>
            <a:endParaRPr lang="en-US" sz="1600" dirty="0" smtClean="0"/>
          </a:p>
          <a:p>
            <a:pPr lvl="1"/>
            <a:r>
              <a:rPr lang="en-US" sz="1600" dirty="0" smtClean="0"/>
              <a:t> Device testing: </a:t>
            </a:r>
            <a:r>
              <a:rPr lang="en-US" sz="1600" dirty="0" smtClean="0"/>
              <a:t>as </a:t>
            </a:r>
            <a:r>
              <a:rPr lang="en-US" sz="1600" dirty="0" smtClean="0"/>
              <a:t>for </a:t>
            </a:r>
            <a:r>
              <a:rPr lang="en-US" sz="1600" dirty="0" smtClean="0"/>
              <a:t>LLRF boards, </a:t>
            </a:r>
            <a:r>
              <a:rPr lang="en-US" sz="1600" dirty="0" smtClean="0"/>
              <a:t>some</a:t>
            </a:r>
            <a:r>
              <a:rPr lang="en-US" sz="1600" dirty="0" smtClean="0"/>
              <a:t> </a:t>
            </a:r>
            <a:r>
              <a:rPr lang="en-US" sz="1600" dirty="0" smtClean="0"/>
              <a:t>boards </a:t>
            </a:r>
            <a:r>
              <a:rPr lang="en-US" sz="1600" dirty="0" smtClean="0"/>
              <a:t>during </a:t>
            </a:r>
            <a:r>
              <a:rPr lang="en-US" sz="1600" dirty="0" smtClean="0"/>
              <a:t>pre-commissioning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" y="5283200"/>
            <a:ext cx="9052560" cy="769441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Too many side constraints for each rack =&gt; no standard </a:t>
            </a:r>
            <a:r>
              <a:rPr lang="en-US" sz="2000" dirty="0" smtClean="0"/>
              <a:t>installation procedure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Needs </a:t>
            </a:r>
            <a:r>
              <a:rPr lang="en-US" sz="2000" dirty="0" smtClean="0"/>
              <a:t>to be </a:t>
            </a:r>
            <a:r>
              <a:rPr lang="en-US" sz="2000" dirty="0" smtClean="0"/>
              <a:t>organized within WP-18 Team 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309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59440" y="1326615"/>
            <a:ext cx="8594594" cy="536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Overall Schedule:</a:t>
            </a:r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Injector </a:t>
            </a:r>
            <a:r>
              <a:rPr lang="en-US" sz="1600" dirty="0" smtClean="0"/>
              <a:t>Commissioning: </a:t>
            </a:r>
            <a:r>
              <a:rPr lang="en-US" sz="1600" dirty="0" smtClean="0"/>
              <a:t>BAM, EOD, TDS, </a:t>
            </a:r>
            <a:r>
              <a:rPr lang="en-US" sz="1600" dirty="0"/>
              <a:t>4</a:t>
            </a:r>
            <a:r>
              <a:rPr lang="en-US" sz="1600" dirty="0" smtClean="0"/>
              <a:t> </a:t>
            </a:r>
            <a:r>
              <a:rPr lang="en-US" sz="1600" dirty="0" smtClean="0"/>
              <a:t>Links (</a:t>
            </a:r>
            <a:r>
              <a:rPr lang="en-US" sz="1600" dirty="0"/>
              <a:t>c</a:t>
            </a:r>
            <a:r>
              <a:rPr lang="en-US" sz="1600" dirty="0" smtClean="0"/>
              <a:t>omplete systems)</a:t>
            </a:r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Handover of all vacuum parts to WP-19 by end of 2014</a:t>
            </a:r>
            <a:endParaRPr lang="en-US" sz="1600" dirty="0" smtClean="0"/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Installation of all </a:t>
            </a:r>
            <a:r>
              <a:rPr lang="en-US" sz="1600" dirty="0" smtClean="0"/>
              <a:t>additional</a:t>
            </a:r>
            <a:r>
              <a:rPr lang="en-US" sz="1600" dirty="0" smtClean="0"/>
              <a:t> equipment (</a:t>
            </a:r>
            <a:r>
              <a:rPr lang="en-US" sz="1600" dirty="0" smtClean="0"/>
              <a:t>20 systems and 20 </a:t>
            </a:r>
            <a:r>
              <a:rPr lang="en-US" sz="1600" dirty="0" smtClean="0"/>
              <a:t>Links) </a:t>
            </a:r>
            <a:r>
              <a:rPr lang="en-US" sz="1600" dirty="0" smtClean="0"/>
              <a:t>until 06/16</a:t>
            </a:r>
            <a:endParaRPr lang="en-US" sz="1600" dirty="0"/>
          </a:p>
          <a:p>
            <a:r>
              <a:rPr lang="en-US" sz="1600" dirty="0"/>
              <a:t> </a:t>
            </a:r>
            <a:r>
              <a:rPr lang="en-US" sz="1600" dirty="0" smtClean="0"/>
              <a:t>Additional Equipment </a:t>
            </a:r>
            <a:r>
              <a:rPr lang="en-US" sz="1600" dirty="0" smtClean="0"/>
              <a:t>Installation </a:t>
            </a:r>
            <a:r>
              <a:rPr lang="en-US" sz="1600" dirty="0" smtClean="0"/>
              <a:t>schedule</a:t>
            </a:r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No rigid schedule as for </a:t>
            </a:r>
            <a:r>
              <a:rPr lang="en-US" sz="1600" dirty="0" smtClean="0"/>
              <a:t>instance like </a:t>
            </a:r>
            <a:r>
              <a:rPr lang="en-US" sz="1600" dirty="0" smtClean="0"/>
              <a:t>LLRF </a:t>
            </a:r>
            <a:r>
              <a:rPr lang="en-US" sz="1600" dirty="0" smtClean="0"/>
              <a:t>(A01 – A26)</a:t>
            </a:r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Needs to be planned by device responsible persons and coordinated in </a:t>
            </a:r>
            <a:r>
              <a:rPr lang="en-US" sz="1600" dirty="0" smtClean="0"/>
              <a:t>WP-18 team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Coordination will depend on </a:t>
            </a:r>
          </a:p>
          <a:p>
            <a:pPr lvl="1"/>
            <a:r>
              <a:rPr lang="en-US" sz="1600" dirty="0"/>
              <a:t> A</a:t>
            </a:r>
            <a:r>
              <a:rPr lang="en-US" sz="1600" dirty="0" smtClean="0"/>
              <a:t>vailability of WP-18 hardware</a:t>
            </a:r>
          </a:p>
          <a:p>
            <a:pPr lvl="1"/>
            <a:r>
              <a:rPr lang="en-US" sz="1600" dirty="0"/>
              <a:t> </a:t>
            </a:r>
            <a:r>
              <a:rPr lang="en-US" sz="1600" dirty="0" smtClean="0"/>
              <a:t>Availability of sub-system experts for device testing</a:t>
            </a:r>
          </a:p>
          <a:p>
            <a:pPr lvl="1"/>
            <a:r>
              <a:rPr lang="en-US" sz="1600" dirty="0"/>
              <a:t> Availability of </a:t>
            </a:r>
            <a:r>
              <a:rPr lang="en-US" sz="1600" dirty="0" smtClean="0"/>
              <a:t>support for installation</a:t>
            </a:r>
          </a:p>
          <a:p>
            <a:pPr lvl="1"/>
            <a:r>
              <a:rPr lang="en-US" sz="1600" dirty="0"/>
              <a:t> Availability of support </a:t>
            </a:r>
            <a:r>
              <a:rPr lang="en-US" sz="1600" dirty="0" smtClean="0"/>
              <a:t>for firmware / server installation </a:t>
            </a:r>
          </a:p>
          <a:p>
            <a:pPr lvl="1"/>
            <a:r>
              <a:rPr lang="en-US" sz="1600" dirty="0"/>
              <a:t> O</a:t>
            </a:r>
            <a:r>
              <a:rPr lang="en-US" sz="1600" dirty="0" smtClean="0"/>
              <a:t>verall schedule (vacuum installation, infrastructure and rack installation, …) </a:t>
            </a:r>
            <a:endParaRPr lang="en-US" sz="1600" dirty="0"/>
          </a:p>
          <a:p>
            <a:pPr lvl="1">
              <a:buNone/>
            </a:pPr>
            <a:r>
              <a:rPr lang="en-US" sz="1600" dirty="0" smtClean="0"/>
              <a:t>=&gt; Needs to be worked out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All hardware developments </a:t>
            </a:r>
            <a:r>
              <a:rPr lang="en-US" sz="1600" dirty="0" smtClean="0"/>
              <a:t>to be finished </a:t>
            </a:r>
            <a:r>
              <a:rPr lang="en-US" sz="1600" dirty="0" smtClean="0"/>
              <a:t>by end 2014</a:t>
            </a:r>
          </a:p>
          <a:p>
            <a:r>
              <a:rPr lang="en-US" sz="1600" dirty="0" smtClean="0"/>
              <a:t> All hardware available beginning of 2015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Establish </a:t>
            </a:r>
            <a:r>
              <a:rPr lang="en-US" sz="1600" dirty="0" smtClean="0"/>
              <a:t>installation rules and routines …</a:t>
            </a:r>
            <a:endParaRPr lang="en-US" sz="1600" dirty="0" smtClean="0"/>
          </a:p>
          <a:p>
            <a:pPr lvl="1"/>
            <a:endParaRPr lang="en-US" sz="1600" dirty="0" smtClean="0"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Installation schedule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GB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1939032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7045</TotalTime>
  <Words>1449</Words>
  <Application>Microsoft Macintosh PowerPoint</Application>
  <PresentationFormat>On-screen Show (4:3)</PresentationFormat>
  <Paragraphs>358</Paragraphs>
  <Slides>12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DESY European XFEL</vt:lpstr>
      <vt:lpstr>Worksheet</vt:lpstr>
      <vt:lpstr>PowerPoint Presentation</vt:lpstr>
      <vt:lpstr>Scope of WP-18 Devices </vt:lpstr>
      <vt:lpstr>PowerPoint Presentation</vt:lpstr>
      <vt:lpstr>Overview on WP-18 Devices </vt:lpstr>
      <vt:lpstr>Overview on WP-18 Devices (2) </vt:lpstr>
      <vt:lpstr>Generic Layout </vt:lpstr>
      <vt:lpstr>PowerPoint Presentation</vt:lpstr>
      <vt:lpstr>WP-18 Rack/Crate/Device test and installation  </vt:lpstr>
      <vt:lpstr>PowerPoint Presentation</vt:lpstr>
      <vt:lpstr>Overview on WP-18 Team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 </dc:title>
  <cp:lastModifiedBy>Christopher Gerth</cp:lastModifiedBy>
  <cp:revision>521</cp:revision>
  <cp:lastPrinted>2013-11-07T14:20:31Z</cp:lastPrinted>
  <dcterms:modified xsi:type="dcterms:W3CDTF">2014-05-20T07:02:38Z</dcterms:modified>
</cp:coreProperties>
</file>