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62" r:id="rId4"/>
    <p:sldId id="284" r:id="rId5"/>
    <p:sldId id="272" r:id="rId6"/>
    <p:sldId id="285" r:id="rId7"/>
    <p:sldId id="286" r:id="rId8"/>
    <p:sldId id="287" r:id="rId9"/>
    <p:sldId id="288" r:id="rId10"/>
    <p:sldId id="289" r:id="rId11"/>
    <p:sldId id="283" r:id="rId1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EAEAEA"/>
    <a:srgbClr val="261748"/>
    <a:srgbClr val="E0E0E0"/>
    <a:srgbClr val="FFFFFF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 autoAdjust="0"/>
    <p:restoredTop sz="92916" autoAdjust="0"/>
  </p:normalViewPr>
  <p:slideViewPr>
    <p:cSldViewPr snapToGrid="0" showGuides="1">
      <p:cViewPr>
        <p:scale>
          <a:sx n="80" d="100"/>
          <a:sy n="80" d="100"/>
        </p:scale>
        <p:origin x="-1302" y="-27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224"/>
        <p:guide pos="22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47620" indent="-247620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47620" indent="-24762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pt)</a:t>
            </a:r>
          </a:p>
          <a:p>
            <a:pPr marL="247620" indent="-24762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your name and affiliation, max. 4 rows of the defined size (32 pt)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E1F30-6BDD-4C54-AA62-16636D929E29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XX</a:t>
            </a:r>
            <a:r>
              <a:rPr lang="en-GB" baseline="30000" smtClean="0"/>
              <a:t>th</a:t>
            </a:r>
            <a:r>
              <a:rPr lang="en-GB" smtClean="0"/>
              <a:t> March 2014, Hamburg, TTC meeting</a:t>
            </a:r>
          </a:p>
          <a:p>
            <a:pPr>
              <a:defRPr/>
            </a:pPr>
            <a:r>
              <a:rPr lang="en-GB" smtClean="0"/>
              <a:t>S. Barbanotti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1771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TC-Installations Meeting, DESY </a:t>
            </a:r>
            <a:r>
              <a:rPr lang="en-GB" baseline="0" noProof="0" dirty="0" smtClean="0"/>
              <a:t>– 20.05.2014</a:t>
            </a:r>
          </a:p>
          <a:p>
            <a:pPr lvl="0"/>
            <a:r>
              <a:rPr lang="en-GB" baseline="0" noProof="0" dirty="0" smtClean="0"/>
              <a:t>K. Jensch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5097463"/>
            <a:ext cx="8325262" cy="1198562"/>
          </a:xfrm>
        </p:spPr>
        <p:txBody>
          <a:bodyPr/>
          <a:lstStyle/>
          <a:p>
            <a:r>
              <a:rPr lang="de-DE" sz="2400" dirty="0" smtClean="0"/>
              <a:t>K. Jensch</a:t>
            </a:r>
            <a:endParaRPr lang="en-GB" sz="2400" dirty="0" smtClean="0"/>
          </a:p>
          <a:p>
            <a:r>
              <a:rPr lang="de-DE" sz="2400" dirty="0" smtClean="0"/>
              <a:t>20.05.2014 – TC-Installationsmeeting</a:t>
            </a:r>
            <a:endParaRPr lang="en-GB" sz="24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000" dirty="0" smtClean="0"/>
              <a:t>WP03:</a:t>
            </a:r>
            <a:br>
              <a:rPr lang="en-GB" sz="4000" dirty="0" smtClean="0"/>
            </a:br>
            <a:r>
              <a:rPr lang="en-GB" sz="4000" dirty="0" err="1" smtClean="0"/>
              <a:t>Kryo-Modul</a:t>
            </a:r>
            <a:r>
              <a:rPr lang="en-GB" sz="4000" dirty="0" smtClean="0"/>
              <a:t> Tunnel-</a:t>
            </a:r>
            <a:r>
              <a:rPr lang="en-GB" sz="4000" dirty="0" err="1" smtClean="0"/>
              <a:t>Verbindungen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noch zu klärende Fragen/Punkte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25632" y="1312161"/>
            <a:ext cx="8763990" cy="5148015"/>
          </a:xfrm>
        </p:spPr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Die Annahmen für L2 u. L3 können </a:t>
            </a:r>
            <a:r>
              <a:rPr lang="de-DE" sz="1800" b="1" u="sng" dirty="0" smtClean="0">
                <a:solidFill>
                  <a:schemeClr val="tx1"/>
                </a:solidFill>
              </a:rPr>
              <a:t>nicht</a:t>
            </a:r>
            <a:r>
              <a:rPr lang="de-DE" sz="1800" dirty="0" smtClean="0">
                <a:solidFill>
                  <a:schemeClr val="tx1"/>
                </a:solidFill>
              </a:rPr>
              <a:t> 1:1 für den L1 übernommen werden, L1 wird „</a:t>
            </a:r>
            <a:r>
              <a:rPr lang="de-DE" sz="1800" dirty="0" err="1" smtClean="0">
                <a:solidFill>
                  <a:schemeClr val="tx1"/>
                </a:solidFill>
              </a:rPr>
              <a:t>trail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error</a:t>
            </a:r>
            <a:r>
              <a:rPr lang="de-DE" sz="1800" dirty="0" smtClean="0">
                <a:solidFill>
                  <a:schemeClr val="tx1"/>
                </a:solidFill>
              </a:rPr>
              <a:t>“ werden. 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Wenn geschweißt wird -&gt; nicht genügend Platz für den </a:t>
            </a:r>
            <a:r>
              <a:rPr lang="de-DE" sz="1800" dirty="0" err="1" smtClean="0">
                <a:solidFill>
                  <a:schemeClr val="tx1"/>
                </a:solidFill>
              </a:rPr>
              <a:t>Mullewupp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Für </a:t>
            </a:r>
            <a:r>
              <a:rPr lang="de-DE" sz="1800" dirty="0">
                <a:solidFill>
                  <a:schemeClr val="tx1"/>
                </a:solidFill>
              </a:rPr>
              <a:t>die Installation des Injektors sind die Team aus dem XTL vorgesehen – Engpass Frühjahr </a:t>
            </a:r>
            <a:r>
              <a:rPr lang="de-DE" sz="1800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Zeitaufwand Lecktest aller Schweißnähte – als Bestandteil der </a:t>
            </a:r>
            <a:r>
              <a:rPr lang="de-DE" sz="1800" dirty="0" err="1" smtClean="0">
                <a:solidFill>
                  <a:schemeClr val="tx1"/>
                </a:solidFill>
              </a:rPr>
              <a:t>ZfP</a:t>
            </a:r>
            <a:r>
              <a:rPr lang="de-DE" sz="1800" dirty="0" smtClean="0">
                <a:solidFill>
                  <a:schemeClr val="tx1"/>
                </a:solidFill>
              </a:rPr>
              <a:t> f. PED  </a:t>
            </a:r>
          </a:p>
          <a:p>
            <a:r>
              <a:rPr lang="de-DE" sz="1800" dirty="0" err="1">
                <a:solidFill>
                  <a:schemeClr val="tx1"/>
                </a:solidFill>
              </a:rPr>
              <a:t>Formiergaskonzept</a:t>
            </a:r>
            <a:r>
              <a:rPr lang="de-DE" sz="1800" dirty="0">
                <a:solidFill>
                  <a:schemeClr val="tx1"/>
                </a:solidFill>
              </a:rPr>
              <a:t> muss noch ausprobiert werden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(Argon oder Helium ? Tunnel </a:t>
            </a:r>
            <a:r>
              <a:rPr lang="de-DE" sz="1800" dirty="0" err="1">
                <a:solidFill>
                  <a:schemeClr val="tx1"/>
                </a:solidFill>
              </a:rPr>
              <a:t>safety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issues</a:t>
            </a:r>
            <a:r>
              <a:rPr lang="de-DE" sz="1800" dirty="0">
                <a:solidFill>
                  <a:schemeClr val="tx1"/>
                </a:solidFill>
              </a:rPr>
              <a:t> ?)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Definition des PVI-Ablaufs (Prüfung vor Inbetriebnahme)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Drucktest oder 100% X-</a:t>
            </a:r>
            <a:r>
              <a:rPr lang="de-DE" sz="1800" dirty="0" err="1" smtClean="0">
                <a:solidFill>
                  <a:schemeClr val="tx1"/>
                </a:solidFill>
              </a:rPr>
              <a:t>ray</a:t>
            </a:r>
            <a:r>
              <a:rPr lang="de-DE" sz="1800" dirty="0" smtClean="0">
                <a:solidFill>
                  <a:schemeClr val="tx1"/>
                </a:solidFill>
              </a:rPr>
              <a:t> der Schweißnähte? Eventuell ist eine Kombi möglich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Drucktest des 2K-Kreises (Faktor 1.43) nicht möglich (</a:t>
            </a:r>
            <a:r>
              <a:rPr lang="de-DE" sz="1800" dirty="0" err="1" smtClean="0">
                <a:solidFill>
                  <a:schemeClr val="tx1"/>
                </a:solidFill>
              </a:rPr>
              <a:t>piezos</a:t>
            </a:r>
            <a:r>
              <a:rPr lang="de-DE" sz="1800" dirty="0" smtClean="0">
                <a:solidFill>
                  <a:schemeClr val="tx1"/>
                </a:solidFill>
              </a:rPr>
              <a:t>!)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Ausschreibung der X-</a:t>
            </a:r>
            <a:r>
              <a:rPr lang="de-DE" sz="1800" dirty="0" err="1" smtClean="0">
                <a:solidFill>
                  <a:schemeClr val="tx1"/>
                </a:solidFill>
              </a:rPr>
              <a:t>ray</a:t>
            </a:r>
            <a:r>
              <a:rPr lang="de-DE" sz="1800" dirty="0" smtClean="0">
                <a:solidFill>
                  <a:schemeClr val="tx1"/>
                </a:solidFill>
              </a:rPr>
              <a:t> muss noch erfolgen!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Wann könne die X-</a:t>
            </a:r>
            <a:r>
              <a:rPr lang="de-DE" sz="1800" dirty="0" err="1" smtClean="0">
                <a:solidFill>
                  <a:schemeClr val="tx1"/>
                </a:solidFill>
              </a:rPr>
              <a:t>ray</a:t>
            </a:r>
            <a:r>
              <a:rPr lang="de-DE" sz="1800" dirty="0" smtClean="0">
                <a:solidFill>
                  <a:schemeClr val="tx1"/>
                </a:solidFill>
              </a:rPr>
              <a:t> der Schweißnähte durchgeführt werden -&gt;  Nachts?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Abnahmetests/PVI in Verbindung zu den Tunnel boxen &amp; </a:t>
            </a:r>
            <a:r>
              <a:rPr lang="de-DE" sz="1800" dirty="0">
                <a:solidFill>
                  <a:schemeClr val="tx1"/>
                </a:solidFill>
              </a:rPr>
              <a:t>T</a:t>
            </a:r>
            <a:r>
              <a:rPr lang="de-DE" sz="1800" dirty="0" smtClean="0">
                <a:solidFill>
                  <a:schemeClr val="tx1"/>
                </a:solidFill>
              </a:rPr>
              <a:t>ransfer Leitungen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84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4C2F4467-432A-4A29-825B-CB6ABB8268EF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11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393700" y="3240988"/>
            <a:ext cx="8355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de-DE" sz="3600" dirty="0" smtClean="0">
                <a:solidFill>
                  <a:srgbClr val="FD930A"/>
                </a:solidFill>
              </a:rPr>
              <a:t>Wir werden sehen!</a:t>
            </a:r>
            <a:endParaRPr lang="de-DE" sz="3600" dirty="0">
              <a:solidFill>
                <a:srgbClr val="FD9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Aufgabe: Verbindung von 101 (102) </a:t>
            </a:r>
            <a:r>
              <a:rPr lang="de-DE" dirty="0" err="1" smtClean="0"/>
              <a:t>Kryomodulen</a:t>
            </a:r>
            <a:r>
              <a:rPr lang="de-DE" dirty="0" smtClean="0"/>
              <a:t> und 14 </a:t>
            </a:r>
            <a:r>
              <a:rPr lang="de-DE" dirty="0" err="1" smtClean="0"/>
              <a:t>Kryoboxen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Injektor</a:t>
            </a:r>
            <a:r>
              <a:rPr lang="en-US" sz="1800" dirty="0" smtClean="0"/>
              <a:t> 2 Module  </a:t>
            </a:r>
          </a:p>
          <a:p>
            <a:pPr lvl="2"/>
            <a:r>
              <a:rPr lang="en-US" sz="1800" dirty="0" smtClean="0"/>
              <a:t>1 – 1.3GHz </a:t>
            </a:r>
            <a:r>
              <a:rPr lang="en-US" sz="1800" dirty="0" err="1" smtClean="0"/>
              <a:t>Modul</a:t>
            </a:r>
            <a:endParaRPr lang="en-US" sz="1800" dirty="0" smtClean="0"/>
          </a:p>
          <a:p>
            <a:pPr lvl="2"/>
            <a:r>
              <a:rPr lang="en-US" sz="1800" dirty="0" smtClean="0"/>
              <a:t>1 – 3.9GHz </a:t>
            </a:r>
            <a:r>
              <a:rPr lang="en-US" sz="1800" dirty="0" err="1" smtClean="0"/>
              <a:t>Modul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smtClean="0"/>
              <a:t>2 – Feed- und </a:t>
            </a:r>
            <a:r>
              <a:rPr lang="en-US" sz="1800" dirty="0" err="1" smtClean="0"/>
              <a:t>Endcaps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XTL 100 – 1.3GHz Module und 12 </a:t>
            </a:r>
            <a:r>
              <a:rPr lang="en-US" sz="1800" dirty="0" err="1" smtClean="0"/>
              <a:t>Kryoboxen</a:t>
            </a:r>
            <a:endParaRPr lang="en-US" sz="1800" dirty="0" smtClean="0"/>
          </a:p>
          <a:p>
            <a:pPr lvl="1"/>
            <a:r>
              <a:rPr lang="en-US" sz="1800" dirty="0" smtClean="0"/>
              <a:t>L1</a:t>
            </a:r>
          </a:p>
          <a:p>
            <a:pPr lvl="2"/>
            <a:r>
              <a:rPr lang="en-US" sz="1800" dirty="0" smtClean="0"/>
              <a:t>4 – 1.3GHz Module</a:t>
            </a:r>
          </a:p>
          <a:p>
            <a:pPr lvl="2"/>
            <a:r>
              <a:rPr lang="en-US" sz="1800" dirty="0" smtClean="0"/>
              <a:t>2 – </a:t>
            </a:r>
            <a:r>
              <a:rPr lang="en-US" sz="1800" dirty="0" err="1" smtClean="0"/>
              <a:t>Kryoboxen</a:t>
            </a:r>
            <a:r>
              <a:rPr lang="en-US" sz="1800" dirty="0" smtClean="0"/>
              <a:t> (Feed- / </a:t>
            </a:r>
            <a:r>
              <a:rPr lang="en-US" sz="1800" dirty="0" err="1" smtClean="0"/>
              <a:t>Endcaps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L2</a:t>
            </a:r>
          </a:p>
          <a:p>
            <a:pPr lvl="2"/>
            <a:r>
              <a:rPr lang="en-US" sz="1800" dirty="0" smtClean="0"/>
              <a:t>12 – 1.3GHz Module</a:t>
            </a:r>
          </a:p>
          <a:p>
            <a:pPr lvl="2"/>
            <a:r>
              <a:rPr lang="en-US" sz="1800" dirty="0" smtClean="0"/>
              <a:t>2 </a:t>
            </a:r>
            <a:r>
              <a:rPr lang="en-US" sz="1800" dirty="0"/>
              <a:t>– </a:t>
            </a:r>
            <a:r>
              <a:rPr lang="en-US" sz="1800" dirty="0" err="1"/>
              <a:t>KryKryoboxen</a:t>
            </a:r>
            <a:r>
              <a:rPr lang="en-US" sz="1800" dirty="0"/>
              <a:t> (</a:t>
            </a:r>
            <a:r>
              <a:rPr lang="en-US" sz="1800" dirty="0" smtClean="0"/>
              <a:t>Feed- / </a:t>
            </a:r>
            <a:r>
              <a:rPr lang="en-US" sz="1800" dirty="0" err="1"/>
              <a:t>Endcaps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 smtClean="0"/>
              <a:t>L3</a:t>
            </a:r>
          </a:p>
          <a:p>
            <a:pPr lvl="2"/>
            <a:r>
              <a:rPr lang="en-US" sz="1800" dirty="0" smtClean="0"/>
              <a:t>84 – 1.3GHz Module, in 7 Strings/unit a 12 Stk.</a:t>
            </a:r>
          </a:p>
          <a:p>
            <a:pPr lvl="2"/>
            <a:r>
              <a:rPr lang="en-US" sz="1800" dirty="0"/>
              <a:t>8</a:t>
            </a:r>
            <a:r>
              <a:rPr lang="en-US" sz="1800" dirty="0" smtClean="0"/>
              <a:t> – </a:t>
            </a:r>
            <a:r>
              <a:rPr lang="en-US" sz="1800" dirty="0" err="1" smtClean="0"/>
              <a:t>Kryoboxen</a:t>
            </a:r>
            <a:r>
              <a:rPr lang="en-US" sz="1800" dirty="0" smtClean="0"/>
              <a:t> (2 Feed- / </a:t>
            </a:r>
            <a:r>
              <a:rPr lang="en-US" sz="1800" dirty="0" err="1" smtClean="0"/>
              <a:t>Endcap</a:t>
            </a:r>
            <a:r>
              <a:rPr lang="en-US" sz="1800" dirty="0" smtClean="0"/>
              <a:t> u. 6 String connection </a:t>
            </a:r>
            <a:r>
              <a:rPr lang="en-US" sz="1800" dirty="0" err="1" smtClean="0"/>
              <a:t>Boxen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104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82012" cy="4932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Die Installation </a:t>
            </a:r>
            <a:r>
              <a:rPr lang="en-US" sz="1800" dirty="0" err="1" smtClean="0"/>
              <a:t>wird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smtClean="0"/>
              <a:t>2 Teams </a:t>
            </a:r>
            <a:r>
              <a:rPr lang="en-US" sz="1800" dirty="0" err="1" smtClean="0"/>
              <a:t>durchgeführt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1"/>
            <a:r>
              <a:rPr lang="en-US" sz="1800" dirty="0" err="1" smtClean="0"/>
              <a:t>Beide</a:t>
            </a:r>
            <a:r>
              <a:rPr lang="en-US" sz="1800" dirty="0" smtClean="0"/>
              <a:t> Teams </a:t>
            </a:r>
            <a:r>
              <a:rPr lang="en-US" sz="1800" dirty="0" err="1" smtClean="0"/>
              <a:t>arbeiten</a:t>
            </a:r>
            <a:r>
              <a:rPr lang="en-US" sz="1800" dirty="0" smtClean="0"/>
              <a:t> </a:t>
            </a:r>
            <a:r>
              <a:rPr lang="en-US" sz="1800" dirty="0" err="1" smtClean="0"/>
              <a:t>zeitgleich</a:t>
            </a:r>
            <a:r>
              <a:rPr lang="en-US" sz="1800" dirty="0" smtClean="0"/>
              <a:t> am </a:t>
            </a:r>
            <a:r>
              <a:rPr lang="en-US" sz="1800" dirty="0" err="1" smtClean="0"/>
              <a:t>selben</a:t>
            </a:r>
            <a:r>
              <a:rPr lang="en-US" sz="1800" dirty="0" smtClean="0"/>
              <a:t> String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 den </a:t>
            </a:r>
            <a:r>
              <a:rPr lang="en-US" sz="1800" dirty="0" err="1" smtClean="0"/>
              <a:t>Ablauf</a:t>
            </a:r>
            <a:r>
              <a:rPr lang="en-US" sz="1800" dirty="0" smtClean="0"/>
              <a:t> muss </a:t>
            </a:r>
            <a:r>
              <a:rPr lang="en-US" sz="1800" dirty="0" err="1" smtClean="0"/>
              <a:t>auch</a:t>
            </a:r>
            <a:r>
              <a:rPr lang="en-US" sz="1800" dirty="0" smtClean="0"/>
              <a:t> das </a:t>
            </a:r>
            <a:r>
              <a:rPr lang="en-US" sz="1800" dirty="0" err="1" smtClean="0"/>
              <a:t>Vakuum</a:t>
            </a:r>
            <a:r>
              <a:rPr lang="en-US" sz="1800" dirty="0" smtClean="0"/>
              <a:t>-Team </a:t>
            </a:r>
            <a:r>
              <a:rPr lang="en-US" sz="1800" dirty="0" err="1" smtClean="0"/>
              <a:t>miteingebunden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endParaRPr lang="en-US" sz="1800" dirty="0" smtClean="0"/>
          </a:p>
          <a:p>
            <a:pPr marL="300037" lvl="1" indent="0">
              <a:buNone/>
            </a:pPr>
            <a:endParaRPr lang="en-US" sz="1800" dirty="0" smtClean="0"/>
          </a:p>
          <a:p>
            <a:pPr marL="300037" lvl="1" indent="0">
              <a:buNone/>
            </a:pPr>
            <a:r>
              <a:rPr lang="en-US" sz="1800" dirty="0" smtClean="0"/>
              <a:t>Die WP03 Teams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</a:t>
            </a:r>
            <a:r>
              <a:rPr lang="en-US" sz="1800" dirty="0" err="1" smtClean="0"/>
              <a:t>koordiniert</a:t>
            </a:r>
            <a:r>
              <a:rPr lang="en-US" sz="1800" dirty="0" smtClean="0"/>
              <a:t> von:</a:t>
            </a:r>
          </a:p>
          <a:p>
            <a:pPr marL="300037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Kay Jensch</a:t>
            </a:r>
          </a:p>
          <a:p>
            <a:pPr marL="300037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Wolfgang Maschmann</a:t>
            </a:r>
          </a:p>
          <a:p>
            <a:pPr marL="300037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Heiko Hintz</a:t>
            </a:r>
          </a:p>
          <a:p>
            <a:pPr marL="300037" lvl="1" indent="0">
              <a:buNone/>
            </a:pPr>
            <a:endParaRPr lang="en-US" sz="1800" dirty="0"/>
          </a:p>
          <a:p>
            <a:pPr marL="300037" lvl="1" indent="0">
              <a:buNone/>
            </a:pPr>
            <a:r>
              <a:rPr lang="en-US" sz="1800" dirty="0" smtClean="0"/>
              <a:t>Die </a:t>
            </a:r>
            <a:r>
              <a:rPr lang="en-US" sz="1800" dirty="0" err="1" smtClean="0"/>
              <a:t>Koordination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Vakuum</a:t>
            </a:r>
            <a:r>
              <a:rPr lang="en-US" sz="1800" dirty="0" smtClean="0"/>
              <a:t> (WP08) und </a:t>
            </a:r>
            <a:r>
              <a:rPr lang="en-US" sz="1800" dirty="0" err="1" smtClean="0"/>
              <a:t>Kryo</a:t>
            </a:r>
            <a:r>
              <a:rPr lang="en-US" sz="1800" dirty="0" smtClean="0"/>
              <a:t> (WP03/13) muss </a:t>
            </a:r>
            <a:r>
              <a:rPr lang="en-US" sz="1800" dirty="0" err="1" smtClean="0"/>
              <a:t>noch</a:t>
            </a:r>
            <a:r>
              <a:rPr lang="en-US" sz="1800" dirty="0" smtClean="0"/>
              <a:t> </a:t>
            </a:r>
            <a:r>
              <a:rPr lang="en-US" sz="1800" dirty="0" err="1" smtClean="0"/>
              <a:t>genau</a:t>
            </a:r>
            <a:r>
              <a:rPr lang="en-US" sz="1800" dirty="0" smtClean="0"/>
              <a:t> </a:t>
            </a:r>
            <a:r>
              <a:rPr lang="en-US" sz="1800" dirty="0" err="1" smtClean="0"/>
              <a:t>geklärt</a:t>
            </a:r>
            <a:r>
              <a:rPr lang="en-US" sz="1800" dirty="0" smtClean="0"/>
              <a:t> und </a:t>
            </a:r>
            <a:r>
              <a:rPr lang="en-US" sz="1800" dirty="0" err="1" smtClean="0"/>
              <a:t>abgesprochen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32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für ein 12er String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7"/>
            <a:ext cx="8501681" cy="5112389"/>
          </a:xfrm>
        </p:spPr>
        <p:txBody>
          <a:bodyPr/>
          <a:lstStyle/>
          <a:p>
            <a:r>
              <a:rPr lang="de-DE" dirty="0" smtClean="0"/>
              <a:t>Vorläufige Zeiten:</a:t>
            </a:r>
          </a:p>
          <a:p>
            <a:pPr lvl="1"/>
            <a:r>
              <a:rPr lang="de-DE" dirty="0" smtClean="0"/>
              <a:t>3 AT/Verbindung für </a:t>
            </a:r>
            <a:r>
              <a:rPr lang="de-DE" dirty="0" err="1" smtClean="0"/>
              <a:t>Kryoverbindungen</a:t>
            </a:r>
            <a:endParaRPr lang="de-DE" dirty="0" smtClean="0"/>
          </a:p>
          <a:p>
            <a:pPr lvl="1"/>
            <a:r>
              <a:rPr lang="de-DE" dirty="0" smtClean="0"/>
              <a:t>3 AT/Verbindung für die Vakuumverbindung</a:t>
            </a:r>
          </a:p>
          <a:p>
            <a:pPr lvl="1"/>
            <a:r>
              <a:rPr lang="de-DE" dirty="0" smtClean="0"/>
              <a:t>6 x 13 = 78 AT  </a:t>
            </a:r>
          </a:p>
          <a:p>
            <a:r>
              <a:rPr lang="de-DE" dirty="0" smtClean="0"/>
              <a:t>Geplanter Ablauf:</a:t>
            </a:r>
          </a:p>
          <a:p>
            <a:pPr marL="757237" lvl="1" indent="-457200">
              <a:buFont typeface="+mj-lt"/>
              <a:buAutoNum type="arabicPeriod"/>
            </a:pPr>
            <a:r>
              <a:rPr lang="de-DE" dirty="0" smtClean="0"/>
              <a:t>MKS – Schweißen der GRT/5K-Verbindungen 	1 AT</a:t>
            </a:r>
          </a:p>
          <a:p>
            <a:pPr marL="757237" lvl="1" indent="-457200">
              <a:buFont typeface="+mj-lt"/>
              <a:buAutoNum type="arabicPeriod"/>
            </a:pPr>
            <a:r>
              <a:rPr lang="de-DE" dirty="0" smtClean="0"/>
              <a:t>MVS – Verbinden des Strahlrohres mit Lecktest 	3 AT</a:t>
            </a:r>
          </a:p>
          <a:p>
            <a:pPr marL="757237" lvl="1" indent="-457200">
              <a:buFont typeface="+mj-lt"/>
              <a:buAutoNum type="arabicPeriod"/>
            </a:pPr>
            <a:r>
              <a:rPr lang="de-DE" dirty="0" smtClean="0"/>
              <a:t>MKS – Schweißen der restlichen Verbindungen 1 ½ AT</a:t>
            </a:r>
          </a:p>
          <a:p>
            <a:pPr marL="757237" lvl="1" indent="-457200">
              <a:buFont typeface="+mj-lt"/>
              <a:buAutoNum type="arabicPeriod"/>
            </a:pPr>
            <a:r>
              <a:rPr lang="de-DE" dirty="0" smtClean="0"/>
              <a:t>MKS – Verbinden der thermischen Schilde und schließen der Schiebemuffen ½ AT</a:t>
            </a:r>
          </a:p>
          <a:p>
            <a:r>
              <a:rPr lang="de-DE" dirty="0" smtClean="0"/>
              <a:t>Pumpen und Lecktest Iso.-</a:t>
            </a:r>
            <a:r>
              <a:rPr lang="de-DE" dirty="0" err="1" smtClean="0"/>
              <a:t>Vak</a:t>
            </a:r>
            <a:r>
              <a:rPr lang="de-DE" dirty="0" smtClean="0"/>
              <a:t>. erfolgt im „Schatten“ des nächsten Strings </a:t>
            </a:r>
          </a:p>
        </p:txBody>
      </p:sp>
    </p:spTree>
    <p:extLst>
      <p:ext uri="{BB962C8B-B14F-4D97-AF65-F5344CB8AC3E}">
        <p14:creationId xmlns:p14="http://schemas.microsoft.com/office/powerpoint/2010/main" val="1959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Modul-Verbindung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56" y="2369947"/>
            <a:ext cx="5972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572932" cy="4932362"/>
          </a:xfrm>
        </p:spPr>
        <p:txBody>
          <a:bodyPr/>
          <a:lstStyle/>
          <a:p>
            <a:r>
              <a:rPr lang="de-DE" sz="1800" dirty="0" smtClean="0"/>
              <a:t>Je Modul/Modul- oder Modul/Box-Verbindung müssen </a:t>
            </a:r>
            <a:r>
              <a:rPr lang="de-DE" sz="1800" dirty="0" smtClean="0"/>
              <a:t>hergestellt werden:</a:t>
            </a:r>
          </a:p>
          <a:p>
            <a:pPr lvl="1"/>
            <a:r>
              <a:rPr lang="de-DE" sz="1800" dirty="0"/>
              <a:t>A</a:t>
            </a:r>
            <a:r>
              <a:rPr lang="de-DE" sz="1800" dirty="0" smtClean="0"/>
              <a:t>cht </a:t>
            </a:r>
            <a:r>
              <a:rPr lang="de-DE" sz="1800" dirty="0" smtClean="0"/>
              <a:t>Schweißverbindungen, bestehend aus 17 Schweißnähten</a:t>
            </a:r>
          </a:p>
          <a:p>
            <a:pPr lvl="1"/>
            <a:r>
              <a:rPr lang="de-DE" sz="1800" dirty="0" smtClean="0"/>
              <a:t>Eine Strahlrohrverbindung, 2 Flanschverbindungen</a:t>
            </a:r>
          </a:p>
          <a:p>
            <a:pPr lvl="1"/>
            <a:r>
              <a:rPr lang="de-DE" sz="1800" dirty="0" smtClean="0"/>
              <a:t>Zwei thermische Schildverbindungen mit Superisolation</a:t>
            </a:r>
          </a:p>
          <a:p>
            <a:pPr lvl="1"/>
            <a:r>
              <a:rPr lang="de-DE" sz="1800" dirty="0" smtClean="0"/>
              <a:t>DN1100 </a:t>
            </a:r>
            <a:r>
              <a:rPr lang="de-DE" sz="1800" dirty="0" err="1" smtClean="0"/>
              <a:t>Schiebemuffenverbindung</a:t>
            </a:r>
            <a:r>
              <a:rPr lang="de-DE" sz="1800" dirty="0" smtClean="0"/>
              <a:t> </a:t>
            </a:r>
            <a:r>
              <a:rPr lang="de-DE" sz="1800" dirty="0" smtClean="0"/>
              <a:t> </a:t>
            </a:r>
          </a:p>
          <a:p>
            <a:endParaRPr lang="de-DE" sz="1800" dirty="0" smtClean="0"/>
          </a:p>
          <a:p>
            <a:endParaRPr lang="en-GB" sz="1800" dirty="0"/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1748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Modul-Verbindung 1</a:t>
            </a:r>
            <a:endParaRPr lang="de-DE" dirty="0"/>
          </a:p>
        </p:txBody>
      </p:sp>
      <p:pic>
        <p:nvPicPr>
          <p:cNvPr id="2050" name="Picture 2" descr="C:\Users\jensch\Desktop\Modul-Verbindung\Verbindung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98" y="1959430"/>
            <a:ext cx="5521648" cy="38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4813" y="1347788"/>
            <a:ext cx="6055364" cy="3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kern="0" dirty="0" smtClean="0"/>
              <a:t>Schweißen der GRP und 5K-Vorlaufleitung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38470" y="2232561"/>
            <a:ext cx="74090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GRP</a:t>
            </a:r>
          </a:p>
        </p:txBody>
      </p:sp>
      <p:cxnSp>
        <p:nvCxnSpPr>
          <p:cNvPr id="7" name="Gerade Verbindung mit Pfeil 6"/>
          <p:cNvCxnSpPr>
            <a:stCxn id="4" idx="3"/>
          </p:cNvCxnSpPr>
          <p:nvPr/>
        </p:nvCxnSpPr>
        <p:spPr bwMode="auto">
          <a:xfrm>
            <a:off x="2479378" y="2432616"/>
            <a:ext cx="2947645" cy="10468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586232" y="2956043"/>
            <a:ext cx="138236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5K-Vorlauf</a:t>
            </a:r>
          </a:p>
        </p:txBody>
      </p:sp>
      <p:cxnSp>
        <p:nvCxnSpPr>
          <p:cNvPr id="10" name="Gerade Verbindung mit Pfeil 9"/>
          <p:cNvCxnSpPr>
            <a:stCxn id="9" idx="3"/>
          </p:cNvCxnSpPr>
          <p:nvPr/>
        </p:nvCxnSpPr>
        <p:spPr bwMode="auto">
          <a:xfrm>
            <a:off x="2968598" y="3156098"/>
            <a:ext cx="2458425" cy="111901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7" name="Picture 3" descr="U:\Halle 3\Mock-Up Tunnel\2010_11_08 Schweißen Modul-Dummys\P1010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7" y="3974947"/>
            <a:ext cx="3572570" cy="23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Modul-Verbindung 2</a:t>
            </a:r>
            <a:endParaRPr lang="de-DE" dirty="0"/>
          </a:p>
        </p:txBody>
      </p:sp>
      <p:pic>
        <p:nvPicPr>
          <p:cNvPr id="3074" name="Picture 2" descr="C:\Users\jensch\Desktop\Modul-Verbindung\Verbindung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5" y="2293872"/>
            <a:ext cx="5403936" cy="36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04813" y="1347788"/>
            <a:ext cx="6055364" cy="3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kern="0" dirty="0" smtClean="0"/>
              <a:t>Strahlrohrverbindung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33734" y="2166048"/>
            <a:ext cx="6703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BLA</a:t>
            </a:r>
          </a:p>
        </p:txBody>
      </p:sp>
      <p:cxnSp>
        <p:nvCxnSpPr>
          <p:cNvPr id="5" name="Gerade Verbindung mit Pfeil 4"/>
          <p:cNvCxnSpPr>
            <a:stCxn id="7" idx="3"/>
          </p:cNvCxnSpPr>
          <p:nvPr/>
        </p:nvCxnSpPr>
        <p:spPr bwMode="auto">
          <a:xfrm>
            <a:off x="2304110" y="2366103"/>
            <a:ext cx="2719152" cy="243152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050" name="Picture 2" descr="U:\Halle 3\Mock-Up Tunnel\2013_07_04  HOM Adsorber\Provisorische Aufhängung HOM Adsor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2" y="3708966"/>
            <a:ext cx="3312604" cy="2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Halle 3\Mock-Up Tunnel\2012_10_02 Kabelpritsche und Reinraum\P1030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79" y="1160256"/>
            <a:ext cx="3397192" cy="22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Modul-Verbindung 3</a:t>
            </a:r>
            <a:endParaRPr lang="de-DE" dirty="0"/>
          </a:p>
        </p:txBody>
      </p:sp>
      <p:pic>
        <p:nvPicPr>
          <p:cNvPr id="4098" name="Picture 2" descr="C:\Users\jensch\Desktop\Modul-Verbindung\Verbindung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50" y="2095928"/>
            <a:ext cx="5260532" cy="36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04813" y="1347788"/>
            <a:ext cx="6055364" cy="3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kern="0" dirty="0" smtClean="0"/>
              <a:t>Restlichen Schweißverbindungen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1183" y="5648696"/>
            <a:ext cx="5210853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Installation thermische Anbindung BLA,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Montage der Balgführungen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91183" y="1949225"/>
            <a:ext cx="2510752" cy="2402639"/>
            <a:chOff x="327454" y="1949225"/>
            <a:chExt cx="2510752" cy="2402639"/>
          </a:xfrm>
        </p:grpSpPr>
        <p:sp>
          <p:nvSpPr>
            <p:cNvPr id="7" name="Textfeld 6"/>
            <p:cNvSpPr txBox="1"/>
            <p:nvPr/>
          </p:nvSpPr>
          <p:spPr>
            <a:xfrm>
              <a:off x="327454" y="3149555"/>
              <a:ext cx="25107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8K-Rücklauf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27454" y="2349335"/>
              <a:ext cx="25107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Warm </a:t>
              </a:r>
              <a:r>
                <a:rPr lang="de-DE" sz="2000" dirty="0" err="1" smtClean="0">
                  <a:solidFill>
                    <a:schemeClr val="accent3"/>
                  </a:solidFill>
                </a:rPr>
                <a:t>up</a:t>
              </a:r>
              <a:r>
                <a:rPr lang="de-DE" sz="2000" dirty="0" smtClean="0">
                  <a:solidFill>
                    <a:schemeClr val="accent3"/>
                  </a:solidFill>
                </a:rPr>
                <a:t>/cool down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27454" y="3951754"/>
              <a:ext cx="25107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80K-Rücklauf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27454" y="3551644"/>
              <a:ext cx="25107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40K-Vorlauf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27454" y="1949225"/>
              <a:ext cx="25107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2Phasenleitung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27454" y="2749445"/>
              <a:ext cx="25107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2.2K-Vorlauf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8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Modul-Verbindung 4</a:t>
            </a:r>
            <a:endParaRPr lang="de-DE" dirty="0"/>
          </a:p>
        </p:txBody>
      </p:sp>
      <p:pic>
        <p:nvPicPr>
          <p:cNvPr id="5122" name="Picture 2" descr="C:\Users\jensch\Desktop\Modul-Verbindung\Verbindung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88938"/>
            <a:ext cx="3716067" cy="25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nsch\Desktop\Modul-Verbindung\Verbindung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03" y="3693226"/>
            <a:ext cx="4158349" cy="28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04813" y="1347788"/>
            <a:ext cx="6055364" cy="3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kern="0" dirty="0" smtClean="0"/>
              <a:t>Thermische Schilde und Schiebemuffe</a:t>
            </a:r>
          </a:p>
        </p:txBody>
      </p:sp>
    </p:spTree>
    <p:extLst>
      <p:ext uri="{BB962C8B-B14F-4D97-AF65-F5344CB8AC3E}">
        <p14:creationId xmlns:p14="http://schemas.microsoft.com/office/powerpoint/2010/main" val="22779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414</Words>
  <Application>Microsoft Office PowerPoint</Application>
  <PresentationFormat>Bildschirmpräsentation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template-european-xfel-gmbh_presentation</vt:lpstr>
      <vt:lpstr>WP03: Kryo-Modul Tunnel-Verbindungen</vt:lpstr>
      <vt:lpstr>Aufgabe: Verbindung von 101 (102) Kryomodulen und 14 Kryoboxen</vt:lpstr>
      <vt:lpstr>Teams </vt:lpstr>
      <vt:lpstr>Ablauf für ein 12er String</vt:lpstr>
      <vt:lpstr>Modul-Verbindung </vt:lpstr>
      <vt:lpstr>Modul-Verbindung 1</vt:lpstr>
      <vt:lpstr>Modul-Verbindung 2</vt:lpstr>
      <vt:lpstr>Modul-Verbindung 3</vt:lpstr>
      <vt:lpstr>Modul-Verbindung 4</vt:lpstr>
      <vt:lpstr>Offene noch zu klärende Fragen/Punkte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jensch</cp:lastModifiedBy>
  <cp:revision>244</cp:revision>
  <cp:lastPrinted>2008-09-01T15:04:16Z</cp:lastPrinted>
  <dcterms:created xsi:type="dcterms:W3CDTF">2012-08-22T09:26:39Z</dcterms:created>
  <dcterms:modified xsi:type="dcterms:W3CDTF">2014-05-20T07:13:53Z</dcterms:modified>
</cp:coreProperties>
</file>