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6" r:id="rId6"/>
    <p:sldId id="267" r:id="rId7"/>
    <p:sldId id="259" r:id="rId8"/>
    <p:sldId id="273" r:id="rId9"/>
    <p:sldId id="274" r:id="rId10"/>
    <p:sldId id="265" r:id="rId11"/>
    <p:sldId id="260" r:id="rId12"/>
    <p:sldId id="261" r:id="rId13"/>
    <p:sldId id="269" r:id="rId14"/>
    <p:sldId id="270" r:id="rId15"/>
    <p:sldId id="268" r:id="rId16"/>
    <p:sldId id="271" r:id="rId17"/>
    <p:sldId id="272" r:id="rId18"/>
    <p:sldId id="262" r:id="rId19"/>
    <p:sldId id="276" r:id="rId20"/>
    <p:sldId id="278" r:id="rId21"/>
    <p:sldId id="277" r:id="rId22"/>
    <p:sldId id="263" r:id="rId23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71218-D1DD-46AA-99E4-48CF5D39AC33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3D3C-DBFE-4A0F-BD55-545870990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71218-D1DD-46AA-99E4-48CF5D39AC33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3D3C-DBFE-4A0F-BD55-545870990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7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71218-D1DD-46AA-99E4-48CF5D39AC33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3D3C-DBFE-4A0F-BD55-545870990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5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71218-D1DD-46AA-99E4-48CF5D39AC33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3D3C-DBFE-4A0F-BD55-545870990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04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71218-D1DD-46AA-99E4-48CF5D39AC33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3D3C-DBFE-4A0F-BD55-545870990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9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71218-D1DD-46AA-99E4-48CF5D39AC33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3D3C-DBFE-4A0F-BD55-545870990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41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71218-D1DD-46AA-99E4-48CF5D39AC33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3D3C-DBFE-4A0F-BD55-545870990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4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71218-D1DD-46AA-99E4-48CF5D39AC33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3D3C-DBFE-4A0F-BD55-545870990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6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71218-D1DD-46AA-99E4-48CF5D39AC33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3D3C-DBFE-4A0F-BD55-545870990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3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71218-D1DD-46AA-99E4-48CF5D39AC33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3D3C-DBFE-4A0F-BD55-545870990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95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71218-D1DD-46AA-99E4-48CF5D39AC33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3D3C-DBFE-4A0F-BD55-545870990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0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71218-D1DD-46AA-99E4-48CF5D39AC33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A3D3C-DBFE-4A0F-BD55-545870990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9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Installation XFEL Tunnel </a:t>
            </a:r>
            <a:br>
              <a:rPr lang="en-US" dirty="0" smtClean="0"/>
            </a:br>
            <a:r>
              <a:rPr lang="en-US" dirty="0" smtClean="0"/>
              <a:t>WP 34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Hans-Jörg Eckoldt</a:t>
            </a:r>
          </a:p>
          <a:p>
            <a:r>
              <a:rPr lang="en-US" dirty="0" smtClean="0"/>
              <a:t>For WP34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752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Installation of cables</a:t>
            </a:r>
            <a:br>
              <a:rPr lang="en-US" sz="3200" dirty="0" smtClean="0"/>
            </a:br>
            <a:r>
              <a:rPr lang="en-US" sz="3200" dirty="0" smtClean="0"/>
              <a:t>Pulse / low voltage cables through floor slabs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95" y="1628800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604572" y="4826675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Additionally slabs have to be lifted on the walk way.  The low voltage </a:t>
            </a:r>
            <a:r>
              <a:rPr lang="en-US" dirty="0" err="1" smtClean="0"/>
              <a:t>voltage</a:t>
            </a:r>
            <a:r>
              <a:rPr lang="en-US" dirty="0" smtClean="0"/>
              <a:t> cables are generally on this side. The pulse cables from </a:t>
            </a:r>
            <a:r>
              <a:rPr lang="en-US" dirty="0" err="1" smtClean="0"/>
              <a:t>appr</a:t>
            </a:r>
            <a:r>
              <a:rPr lang="en-US" dirty="0" smtClean="0"/>
              <a:t>. 1000 m on.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263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connection 18°C	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racks are water cooled with 18 °C water</a:t>
            </a:r>
          </a:p>
          <a:p>
            <a:r>
              <a:rPr lang="en-US" dirty="0" smtClean="0"/>
              <a:t>The distribution connection will be ready at that time.</a:t>
            </a:r>
          </a:p>
          <a:p>
            <a:r>
              <a:rPr lang="en-US" dirty="0" smtClean="0"/>
              <a:t>The connection of the racks will be done according to the installation</a:t>
            </a:r>
          </a:p>
          <a:p>
            <a:r>
              <a:rPr lang="en-US" dirty="0" smtClean="0"/>
              <a:t>The connection will only be done once per RF section. </a:t>
            </a:r>
          </a:p>
          <a:p>
            <a:pPr lvl="1"/>
            <a:r>
              <a:rPr lang="en-US" dirty="0" smtClean="0"/>
              <a:t>There will not be an immediate connection as soon as the rack is positioned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165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connection 30°C	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klystron/transformer are water cooled with 30 °C water</a:t>
            </a:r>
          </a:p>
          <a:p>
            <a:r>
              <a:rPr lang="en-US" dirty="0" smtClean="0"/>
              <a:t>The klystron water distribution connection will be installed in combination with the transformer</a:t>
            </a:r>
          </a:p>
          <a:p>
            <a:r>
              <a:rPr lang="en-US" dirty="0" smtClean="0"/>
              <a:t>The connection will be done according to the installation and in coordination with WP01.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695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connection 30°C	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magnets are water cooled with 30 °C water</a:t>
            </a:r>
          </a:p>
          <a:p>
            <a:r>
              <a:rPr lang="en-US" dirty="0" smtClean="0"/>
              <a:t>The magnets  will be connected directly to the sub-distribution pipes.</a:t>
            </a:r>
          </a:p>
          <a:p>
            <a:r>
              <a:rPr lang="en-US" dirty="0" smtClean="0"/>
              <a:t>The connection will be done according to the installation.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97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connection 30°C	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 special  user like Dump or TDS are cooled by an own pump station. The task is to separate water loops (e.g. Dump) or to have a big water flow by controlled water temperature.</a:t>
            </a:r>
          </a:p>
          <a:p>
            <a:r>
              <a:rPr lang="en-US" dirty="0" smtClean="0"/>
              <a:t>The pump stations will be installed as soon as possible.</a:t>
            </a:r>
          </a:p>
          <a:p>
            <a:r>
              <a:rPr lang="en-US" dirty="0" smtClean="0"/>
              <a:t>The connection will be done according to the installation.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460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Pressurized air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main </a:t>
            </a:r>
            <a:r>
              <a:rPr lang="en-US" dirty="0"/>
              <a:t>installation (main distribution pipe and main valves) is finished</a:t>
            </a:r>
          </a:p>
          <a:p>
            <a:r>
              <a:rPr lang="en-US" dirty="0" smtClean="0"/>
              <a:t>There are requirements </a:t>
            </a:r>
            <a:r>
              <a:rPr lang="en-US" dirty="0"/>
              <a:t>for controlling </a:t>
            </a:r>
            <a:r>
              <a:rPr lang="en-US" dirty="0" smtClean="0"/>
              <a:t>units and </a:t>
            </a:r>
            <a:r>
              <a:rPr lang="en-US" dirty="0"/>
              <a:t>for installation</a:t>
            </a:r>
          </a:p>
          <a:p>
            <a:r>
              <a:rPr lang="en-US" dirty="0" smtClean="0"/>
              <a:t>The connections </a:t>
            </a:r>
            <a:r>
              <a:rPr lang="en-US" dirty="0"/>
              <a:t>will be done according to the </a:t>
            </a:r>
            <a:r>
              <a:rPr lang="en-US" dirty="0" smtClean="0"/>
              <a:t>installation progress</a:t>
            </a:r>
            <a:endParaRPr lang="en-US" dirty="0"/>
          </a:p>
          <a:p>
            <a:r>
              <a:rPr lang="en-US" dirty="0" smtClean="0"/>
              <a:t>These will be either sub-distribution </a:t>
            </a:r>
            <a:r>
              <a:rPr lang="en-US" dirty="0"/>
              <a:t>pipes and small distribution racks or direct 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7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components for smoke detection and extinguishing system will be installed with the progress of rack installation.</a:t>
            </a:r>
          </a:p>
          <a:p>
            <a:r>
              <a:rPr lang="en-US" dirty="0" smtClean="0"/>
              <a:t>It will be possible to commission parts of the ring cabling of the fire alarm system. This is dependent of the subsection structure.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152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general light links are installed below ground.</a:t>
            </a:r>
          </a:p>
          <a:p>
            <a:r>
              <a:rPr lang="en-US" dirty="0" smtClean="0"/>
              <a:t>The racks will have to  be connected to these central light links. </a:t>
            </a:r>
          </a:p>
          <a:p>
            <a:r>
              <a:rPr lang="en-US" dirty="0" smtClean="0"/>
              <a:t>Additionally the interconnections between the different racks has to be installed.</a:t>
            </a:r>
          </a:p>
          <a:p>
            <a:r>
              <a:rPr lang="en-US" dirty="0" smtClean="0"/>
              <a:t>This will only be done when a sufficiently high number of racks installed since an external enterprise will come to perform this work.</a:t>
            </a:r>
          </a:p>
          <a:p>
            <a:r>
              <a:rPr lang="en-US" dirty="0" smtClean="0"/>
              <a:t>The number and starting dates will be discussed with 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364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supplies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Cabling</a:t>
            </a:r>
          </a:p>
          <a:p>
            <a:pPr lvl="1"/>
            <a:r>
              <a:rPr lang="en-US" dirty="0" smtClean="0"/>
              <a:t>The cables of the bunch compressors and dogleg will be installed beginning next year. The bid for tender is on the market</a:t>
            </a:r>
          </a:p>
          <a:p>
            <a:pPr lvl="1"/>
            <a:r>
              <a:rPr lang="en-US" dirty="0" smtClean="0"/>
              <a:t>The cables for the superconducting magnets will be installed on the fly when the RF section is installed.</a:t>
            </a:r>
          </a:p>
          <a:p>
            <a:pPr lvl="1"/>
            <a:r>
              <a:rPr lang="en-US" dirty="0" smtClean="0"/>
              <a:t>The cables at the XS1 side will be installed in 2015</a:t>
            </a:r>
          </a:p>
          <a:p>
            <a:pPr lvl="1"/>
            <a:endParaRPr lang="en-US" dirty="0" smtClean="0"/>
          </a:p>
          <a:p>
            <a:pPr marL="57150" indent="0">
              <a:buNone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6565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Inkind</a:t>
            </a:r>
            <a:r>
              <a:rPr lang="de-DE" dirty="0" smtClean="0"/>
              <a:t> BINP power </a:t>
            </a:r>
            <a:r>
              <a:rPr lang="de-DE" dirty="0" err="1" smtClean="0"/>
              <a:t>supply</a:t>
            </a:r>
            <a:r>
              <a:rPr lang="de-DE" dirty="0" smtClean="0"/>
              <a:t> </a:t>
            </a:r>
            <a:r>
              <a:rPr lang="de-DE" dirty="0" err="1" smtClean="0"/>
              <a:t>passed</a:t>
            </a:r>
            <a:r>
              <a:rPr lang="de-DE" dirty="0" smtClean="0"/>
              <a:t> PRR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96952"/>
            <a:ext cx="4572638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3222104" cy="241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3067328" cy="230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764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WP4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Responsibilities</a:t>
            </a:r>
          </a:p>
          <a:p>
            <a:pPr lvl="1"/>
            <a:r>
              <a:rPr lang="en-US" dirty="0" smtClean="0"/>
              <a:t>Energy supply</a:t>
            </a:r>
          </a:p>
          <a:p>
            <a:pPr lvl="2"/>
            <a:r>
              <a:rPr lang="en-US" dirty="0" smtClean="0"/>
              <a:t>Connection of the racks</a:t>
            </a:r>
          </a:p>
          <a:p>
            <a:pPr lvl="2"/>
            <a:r>
              <a:rPr lang="en-US" dirty="0" smtClean="0"/>
              <a:t>UPS</a:t>
            </a:r>
          </a:p>
          <a:p>
            <a:pPr lvl="2"/>
            <a:r>
              <a:rPr lang="en-US" dirty="0" err="1" smtClean="0"/>
              <a:t>Elektrants</a:t>
            </a:r>
            <a:endParaRPr lang="en-US" dirty="0" smtClean="0"/>
          </a:p>
          <a:p>
            <a:pPr lvl="1"/>
            <a:r>
              <a:rPr lang="en-US" dirty="0" smtClean="0"/>
              <a:t>Water supply</a:t>
            </a:r>
          </a:p>
          <a:p>
            <a:pPr lvl="2"/>
            <a:r>
              <a:rPr lang="en-US" dirty="0" smtClean="0"/>
              <a:t>20 ° Water</a:t>
            </a:r>
          </a:p>
          <a:p>
            <a:pPr lvl="2"/>
            <a:r>
              <a:rPr lang="en-US" dirty="0" smtClean="0"/>
              <a:t>30° water</a:t>
            </a:r>
          </a:p>
          <a:p>
            <a:pPr lvl="2"/>
            <a:r>
              <a:rPr lang="en-US" dirty="0" smtClean="0"/>
              <a:t>Pressurized air</a:t>
            </a:r>
          </a:p>
          <a:p>
            <a:pPr lvl="1"/>
            <a:r>
              <a:rPr lang="en-US" dirty="0" smtClean="0"/>
              <a:t>Air conditioning 	</a:t>
            </a:r>
          </a:p>
          <a:p>
            <a:pPr lvl="2"/>
            <a:r>
              <a:rPr lang="en-US" dirty="0" smtClean="0"/>
              <a:t>No extra cooling in the tunnel </a:t>
            </a:r>
          </a:p>
          <a:p>
            <a:pPr lvl="1"/>
            <a:r>
              <a:rPr lang="en-US" dirty="0" smtClean="0"/>
              <a:t>Power supplies</a:t>
            </a:r>
          </a:p>
          <a:p>
            <a:pPr marL="914400" lvl="2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496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Installation </a:t>
            </a:r>
            <a:r>
              <a:rPr lang="de-DE" dirty="0" err="1" smtClean="0"/>
              <a:t>of</a:t>
            </a:r>
            <a:r>
              <a:rPr lang="de-DE" dirty="0" smtClean="0"/>
              <a:t> power </a:t>
            </a:r>
            <a:r>
              <a:rPr lang="de-DE" dirty="0" err="1" smtClean="0"/>
              <a:t>supplies</a:t>
            </a:r>
            <a:endParaRPr lang="en-US" dirty="0"/>
          </a:p>
        </p:txBody>
      </p:sp>
      <p:pic>
        <p:nvPicPr>
          <p:cNvPr id="3074" name="Picture 2" descr="N:\4all\public\XFEL\WP34\X MAGNET POWER SUPPLY\Bilder\SAM_01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14" y="1196752"/>
            <a:ext cx="4220286" cy="316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95536" y="4399567"/>
            <a:ext cx="38448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First power </a:t>
            </a:r>
            <a:r>
              <a:rPr lang="de-DE" dirty="0" err="1" smtClean="0"/>
              <a:t>supply</a:t>
            </a:r>
            <a:r>
              <a:rPr lang="de-DE" dirty="0" smtClean="0"/>
              <a:t> </a:t>
            </a:r>
            <a:r>
              <a:rPr lang="de-DE" dirty="0" err="1" smtClean="0"/>
              <a:t>operated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endParaRPr lang="de-DE" dirty="0" smtClean="0"/>
          </a:p>
          <a:p>
            <a:r>
              <a:rPr lang="de-DE" dirty="0" err="1" smtClean="0"/>
              <a:t>Gun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, </a:t>
            </a:r>
            <a:r>
              <a:rPr lang="de-DE" dirty="0" err="1" smtClean="0"/>
              <a:t>installation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power </a:t>
            </a:r>
            <a:r>
              <a:rPr lang="de-DE" dirty="0" err="1" smtClean="0"/>
              <a:t>supplies</a:t>
            </a:r>
            <a:endParaRPr lang="de-DE" dirty="0" smtClean="0"/>
          </a:p>
          <a:p>
            <a:r>
              <a:rPr lang="de-DE" dirty="0" err="1"/>
              <a:t>o</a:t>
            </a:r>
            <a:r>
              <a:rPr lang="de-DE" dirty="0" err="1" smtClean="0"/>
              <a:t>ngoing</a:t>
            </a:r>
            <a:r>
              <a:rPr lang="de-DE" dirty="0" smtClean="0"/>
              <a:t> (XTIN)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4997604" y="3284984"/>
            <a:ext cx="3750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Cable </a:t>
            </a:r>
            <a:r>
              <a:rPr lang="de-DE" dirty="0" err="1" smtClean="0"/>
              <a:t>trays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installation</a:t>
            </a:r>
            <a:endParaRPr lang="de-DE" dirty="0" smtClean="0"/>
          </a:p>
          <a:p>
            <a:r>
              <a:rPr lang="de-DE" dirty="0" err="1"/>
              <a:t>f</a:t>
            </a:r>
            <a:r>
              <a:rPr lang="de-DE" dirty="0" err="1" smtClean="0"/>
              <a:t>or</a:t>
            </a:r>
            <a:r>
              <a:rPr lang="de-DE" dirty="0" smtClean="0"/>
              <a:t> power </a:t>
            </a:r>
            <a:r>
              <a:rPr lang="de-DE" dirty="0" err="1" smtClean="0"/>
              <a:t>supplies</a:t>
            </a:r>
            <a:r>
              <a:rPr lang="de-DE" dirty="0" smtClean="0"/>
              <a:t> (XS1)</a:t>
            </a:r>
            <a:endParaRPr lang="en-US" dirty="0"/>
          </a:p>
        </p:txBody>
      </p:sp>
      <p:pic>
        <p:nvPicPr>
          <p:cNvPr id="3078" name="Picture 6" descr="N:\4all\public\XFEL\WP34\X MAGNET POWER SUPPLY\Bilder Injektor\SAM_01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40636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597232" y="6093296"/>
            <a:ext cx="288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Material </a:t>
            </a:r>
            <a:r>
              <a:rPr lang="de-DE" dirty="0" err="1" smtClean="0"/>
              <a:t>transported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XTIN</a:t>
            </a:r>
            <a:endParaRPr lang="en-US" dirty="0"/>
          </a:p>
        </p:txBody>
      </p:sp>
      <p:pic>
        <p:nvPicPr>
          <p:cNvPr id="3079" name="Picture 7" descr="N:\4all\public\XFEL\WP34\Allgemeine Unterlagen\Fotos\Bilder 19032014\20140319_XS1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262" y="1196752"/>
            <a:ext cx="3588226" cy="201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869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Inkind</a:t>
            </a:r>
            <a:r>
              <a:rPr lang="de-DE" dirty="0" smtClean="0"/>
              <a:t> </a:t>
            </a:r>
            <a:r>
              <a:rPr lang="de-DE" dirty="0" err="1" smtClean="0"/>
              <a:t>Spainish</a:t>
            </a:r>
            <a:r>
              <a:rPr lang="de-DE" dirty="0" smtClean="0"/>
              <a:t> power </a:t>
            </a:r>
            <a:r>
              <a:rPr lang="de-DE" dirty="0" err="1" smtClean="0"/>
              <a:t>supplies</a:t>
            </a:r>
            <a:r>
              <a:rPr lang="de-DE" dirty="0" smtClean="0"/>
              <a:t> </a:t>
            </a:r>
            <a:r>
              <a:rPr lang="de-DE" dirty="0" err="1" smtClean="0"/>
              <a:t>ready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PRR</a:t>
            </a:r>
            <a:endParaRPr lang="en-US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80728"/>
            <a:ext cx="3775484" cy="300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290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5" y="1484784"/>
            <a:ext cx="3899925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31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 supplies for the superconducting magnets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power supplies of the superconducting magnets will be installed after the installation of the electronic racks by WP 34.</a:t>
            </a:r>
          </a:p>
          <a:p>
            <a:r>
              <a:rPr lang="en-US" dirty="0" smtClean="0"/>
              <a:t>This is only dependent of the installation of the racks.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18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WP4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Responsibilities</a:t>
            </a:r>
          </a:p>
          <a:p>
            <a:pPr lvl="1"/>
            <a:r>
              <a:rPr lang="en-US" dirty="0" smtClean="0"/>
              <a:t>Energy supply</a:t>
            </a:r>
          </a:p>
          <a:p>
            <a:pPr lvl="2"/>
            <a:r>
              <a:rPr lang="en-US" dirty="0" smtClean="0"/>
              <a:t>Organization 			Markus Faesing</a:t>
            </a:r>
          </a:p>
          <a:p>
            <a:pPr lvl="2"/>
            <a:r>
              <a:rPr lang="en-US" dirty="0" smtClean="0"/>
              <a:t>Work coordination		Marko </a:t>
            </a:r>
            <a:r>
              <a:rPr lang="en-US" dirty="0" err="1" smtClean="0"/>
              <a:t>Krüger</a:t>
            </a:r>
            <a:endParaRPr lang="en-US" dirty="0" smtClean="0"/>
          </a:p>
          <a:p>
            <a:pPr lvl="1"/>
            <a:r>
              <a:rPr lang="en-US" dirty="0" smtClean="0"/>
              <a:t>Water supply</a:t>
            </a:r>
          </a:p>
          <a:p>
            <a:pPr lvl="2"/>
            <a:r>
              <a:rPr lang="en-US" dirty="0" smtClean="0"/>
              <a:t>Organization			Frank Reinhard Ullrich</a:t>
            </a:r>
          </a:p>
          <a:p>
            <a:pPr lvl="2"/>
            <a:r>
              <a:rPr lang="en-US" dirty="0" smtClean="0"/>
              <a:t>Work coordination		Felix Levenhagen</a:t>
            </a:r>
          </a:p>
          <a:p>
            <a:pPr lvl="1"/>
            <a:r>
              <a:rPr lang="en-US" dirty="0" smtClean="0"/>
              <a:t>Power supplies</a:t>
            </a:r>
          </a:p>
          <a:p>
            <a:pPr lvl="2"/>
            <a:r>
              <a:rPr lang="en-US" dirty="0" smtClean="0"/>
              <a:t>Injector 			</a:t>
            </a:r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Näser</a:t>
            </a:r>
            <a:endParaRPr lang="en-US" dirty="0" smtClean="0"/>
          </a:p>
          <a:p>
            <a:pPr lvl="2"/>
            <a:r>
              <a:rPr lang="en-US" dirty="0" smtClean="0"/>
              <a:t>XS1 				Axel Hauberg</a:t>
            </a:r>
          </a:p>
          <a:p>
            <a:pPr lvl="2"/>
            <a:r>
              <a:rPr lang="en-US" dirty="0" smtClean="0"/>
              <a:t>Superconducting Magnets 	Martin Blöcher</a:t>
            </a:r>
          </a:p>
          <a:p>
            <a:pPr lvl="2"/>
            <a:r>
              <a:rPr lang="en-US" dirty="0" smtClean="0"/>
              <a:t>Cabling 			Karo Amyan</a:t>
            </a:r>
          </a:p>
          <a:p>
            <a:pPr lvl="1"/>
            <a:r>
              <a:rPr lang="en-US" dirty="0" smtClean="0"/>
              <a:t>Air conditioning </a:t>
            </a:r>
          </a:p>
          <a:p>
            <a:pPr lvl="2"/>
            <a:r>
              <a:rPr lang="en-US" dirty="0" smtClean="0"/>
              <a:t>Organization			Silke Feuker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518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requirements for the technical infrastructure is fixed in the room book</a:t>
            </a:r>
          </a:p>
          <a:p>
            <a:r>
              <a:rPr lang="en-US" dirty="0" smtClean="0"/>
              <a:t>If all of a sudden additional requirements occur, these have to be introduced as change request and will be handled after acceptance when there is time</a:t>
            </a:r>
          </a:p>
          <a:p>
            <a:pPr lvl="1"/>
            <a:r>
              <a:rPr lang="en-US" dirty="0" smtClean="0"/>
              <a:t>Most probably at a late stage of installation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729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WP34 (1)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602399"/>
            <a:ext cx="8235567" cy="348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 flipV="1">
            <a:off x="3635896" y="3789040"/>
            <a:ext cx="0" cy="8640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4211960" y="3812670"/>
            <a:ext cx="0" cy="8640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V="1">
            <a:off x="1979712" y="4033632"/>
            <a:ext cx="0" cy="10678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2332605" y="4713061"/>
            <a:ext cx="1556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LV-distribution</a:t>
            </a:r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3995936" y="4732138"/>
            <a:ext cx="1025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electrant</a:t>
            </a:r>
            <a:endParaRPr lang="en-US" dirty="0"/>
          </a:p>
        </p:txBody>
      </p:sp>
      <p:cxnSp>
        <p:nvCxnSpPr>
          <p:cNvPr id="16" name="Gerade Verbindung mit Pfeil 15"/>
          <p:cNvCxnSpPr/>
          <p:nvPr/>
        </p:nvCxnSpPr>
        <p:spPr>
          <a:xfrm flipV="1">
            <a:off x="5292080" y="4019348"/>
            <a:ext cx="0" cy="106304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1475656" y="5085184"/>
            <a:ext cx="172322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Rack connection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400 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Water 18°C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Fire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Power supplies</a:t>
            </a:r>
            <a:endParaRPr lang="en-US" sz="1600" dirty="0"/>
          </a:p>
        </p:txBody>
      </p:sp>
      <p:sp>
        <p:nvSpPr>
          <p:cNvPr id="22" name="Textfeld 21"/>
          <p:cNvSpPr txBox="1"/>
          <p:nvPr/>
        </p:nvSpPr>
        <p:spPr>
          <a:xfrm>
            <a:off x="4160114" y="5101470"/>
            <a:ext cx="172322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Rack connection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400 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Water 18°C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Fire protection</a:t>
            </a:r>
            <a:endParaRPr lang="en-US" sz="1600" dirty="0"/>
          </a:p>
        </p:txBody>
      </p:sp>
      <p:cxnSp>
        <p:nvCxnSpPr>
          <p:cNvPr id="14" name="Gerade Verbindung mit Pfeil 13"/>
          <p:cNvCxnSpPr/>
          <p:nvPr/>
        </p:nvCxnSpPr>
        <p:spPr>
          <a:xfrm flipV="1">
            <a:off x="6444208" y="3812671"/>
            <a:ext cx="0" cy="126972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6444208" y="5301208"/>
            <a:ext cx="1944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Connection of pulse cables WP01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200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66" y="1484784"/>
            <a:ext cx="8309134" cy="266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WP34 (2)</a:t>
            </a:r>
            <a:endParaRPr lang="en-US" dirty="0"/>
          </a:p>
        </p:txBody>
      </p:sp>
      <p:cxnSp>
        <p:nvCxnSpPr>
          <p:cNvPr id="5" name="Gerade Verbindung mit Pfeil 4"/>
          <p:cNvCxnSpPr/>
          <p:nvPr/>
        </p:nvCxnSpPr>
        <p:spPr>
          <a:xfrm flipV="1">
            <a:off x="3707904" y="3309062"/>
            <a:ext cx="720080" cy="12720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8150503" y="3309062"/>
            <a:ext cx="0" cy="10571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V="1">
            <a:off x="5148064" y="3429000"/>
            <a:ext cx="0" cy="126035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7637606" y="4468470"/>
            <a:ext cx="1025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electrant</a:t>
            </a:r>
            <a:endParaRPr lang="en-US" dirty="0"/>
          </a:p>
        </p:txBody>
      </p:sp>
      <p:cxnSp>
        <p:nvCxnSpPr>
          <p:cNvPr id="16" name="Gerade Verbindung mit Pfeil 15"/>
          <p:cNvCxnSpPr/>
          <p:nvPr/>
        </p:nvCxnSpPr>
        <p:spPr>
          <a:xfrm flipV="1">
            <a:off x="7236296" y="3405426"/>
            <a:ext cx="0" cy="130763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4572000" y="4837802"/>
            <a:ext cx="172322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Rack connection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400 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Water 18°C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Fire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Power supplies</a:t>
            </a:r>
            <a:endParaRPr lang="en-US" sz="1600" dirty="0"/>
          </a:p>
        </p:txBody>
      </p:sp>
      <p:sp>
        <p:nvSpPr>
          <p:cNvPr id="22" name="Textfeld 21"/>
          <p:cNvSpPr txBox="1"/>
          <p:nvPr/>
        </p:nvSpPr>
        <p:spPr>
          <a:xfrm>
            <a:off x="6926347" y="4897727"/>
            <a:ext cx="172322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Rack connection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400 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Water 18°C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Fire protection</a:t>
            </a:r>
            <a:endParaRPr lang="en-US" sz="1600" dirty="0"/>
          </a:p>
        </p:txBody>
      </p:sp>
      <p:sp>
        <p:nvSpPr>
          <p:cNvPr id="19" name="Textfeld 18"/>
          <p:cNvSpPr txBox="1"/>
          <p:nvPr/>
        </p:nvSpPr>
        <p:spPr>
          <a:xfrm>
            <a:off x="2334484" y="4514636"/>
            <a:ext cx="2206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 distribution </a:t>
            </a:r>
          </a:p>
          <a:p>
            <a:r>
              <a:rPr lang="en-US" dirty="0" smtClean="0"/>
              <a:t>Klystron/ transformer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682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supply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installation is strongly related to the installation process of the machine.</a:t>
            </a:r>
          </a:p>
          <a:p>
            <a:r>
              <a:rPr lang="en-US" dirty="0" smtClean="0"/>
              <a:t>The sub distributions and </a:t>
            </a:r>
            <a:r>
              <a:rPr lang="en-US" dirty="0" err="1" smtClean="0"/>
              <a:t>electrants</a:t>
            </a:r>
            <a:r>
              <a:rPr lang="en-US" dirty="0" smtClean="0"/>
              <a:t> can only be installed in combination with the installation of an RF-Section.</a:t>
            </a:r>
          </a:p>
          <a:p>
            <a:r>
              <a:rPr lang="en-US" dirty="0" smtClean="0"/>
              <a:t>When the entire racks are of 1 - 3 sections will be installed the electrical distribution can be done. This has to be optimized </a:t>
            </a:r>
          </a:p>
          <a:p>
            <a:r>
              <a:rPr lang="en-US" dirty="0" smtClean="0"/>
              <a:t>Energizing of the racks</a:t>
            </a:r>
          </a:p>
          <a:p>
            <a:pPr lvl="1"/>
            <a:r>
              <a:rPr lang="en-US" dirty="0" smtClean="0"/>
              <a:t>This will be according to the installation of the distributions. This may cause delays. The connection of the </a:t>
            </a:r>
            <a:r>
              <a:rPr lang="en-US" dirty="0" err="1" smtClean="0"/>
              <a:t>electrants</a:t>
            </a:r>
            <a:r>
              <a:rPr lang="en-US" dirty="0" smtClean="0"/>
              <a:t> will be connected up and down-stream from the distribution.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230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WP34 (1)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602399"/>
            <a:ext cx="8235567" cy="348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 flipV="1">
            <a:off x="3635896" y="3789040"/>
            <a:ext cx="0" cy="8640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4211960" y="3812670"/>
            <a:ext cx="0" cy="8640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V="1">
            <a:off x="1979712" y="4033632"/>
            <a:ext cx="0" cy="10678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2332605" y="4713061"/>
            <a:ext cx="1556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LV-distribution</a:t>
            </a:r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3995936" y="4732138"/>
            <a:ext cx="1025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electrant</a:t>
            </a:r>
            <a:endParaRPr lang="en-US" dirty="0"/>
          </a:p>
        </p:txBody>
      </p:sp>
      <p:cxnSp>
        <p:nvCxnSpPr>
          <p:cNvPr id="16" name="Gerade Verbindung mit Pfeil 15"/>
          <p:cNvCxnSpPr/>
          <p:nvPr/>
        </p:nvCxnSpPr>
        <p:spPr>
          <a:xfrm flipV="1">
            <a:off x="5292080" y="4019348"/>
            <a:ext cx="0" cy="106304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1475656" y="5085184"/>
            <a:ext cx="172322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Rack connection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400 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Water 18°C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Fire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Power supplies</a:t>
            </a:r>
            <a:endParaRPr lang="en-US" sz="1600" dirty="0"/>
          </a:p>
        </p:txBody>
      </p:sp>
      <p:sp>
        <p:nvSpPr>
          <p:cNvPr id="22" name="Textfeld 21"/>
          <p:cNvSpPr txBox="1"/>
          <p:nvPr/>
        </p:nvSpPr>
        <p:spPr>
          <a:xfrm>
            <a:off x="4160114" y="5101470"/>
            <a:ext cx="172322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Rack connection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400 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Water 18°C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Fire protection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26106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Electrant</a:t>
            </a:r>
            <a:r>
              <a:rPr lang="en-US" dirty="0" smtClean="0"/>
              <a:t> (just example)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307" y="1600200"/>
            <a:ext cx="441938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72375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805</Words>
  <Application>Microsoft Office PowerPoint</Application>
  <PresentationFormat>Bildschirmpräsentation (4:3)</PresentationFormat>
  <Paragraphs>141</Paragraphs>
  <Slides>22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Larissa</vt:lpstr>
      <vt:lpstr>Installation XFEL Tunnel  WP 34</vt:lpstr>
      <vt:lpstr>WP4</vt:lpstr>
      <vt:lpstr>WP4</vt:lpstr>
      <vt:lpstr>Requirements</vt:lpstr>
      <vt:lpstr>Work WP34 (1)</vt:lpstr>
      <vt:lpstr>Work WP34 (2)</vt:lpstr>
      <vt:lpstr>Energy supply</vt:lpstr>
      <vt:lpstr>Work WP34 (1)</vt:lpstr>
      <vt:lpstr>Electrant (just example)</vt:lpstr>
      <vt:lpstr>Installation of cables Pulse / low voltage cables through floor slabs</vt:lpstr>
      <vt:lpstr>Water connection 18°C </vt:lpstr>
      <vt:lpstr>Water connection 30°C </vt:lpstr>
      <vt:lpstr>Water connection 30°C </vt:lpstr>
      <vt:lpstr>Water connection 30°C </vt:lpstr>
      <vt:lpstr>Pressurized air</vt:lpstr>
      <vt:lpstr>Safety</vt:lpstr>
      <vt:lpstr>IT</vt:lpstr>
      <vt:lpstr>Power supplies</vt:lpstr>
      <vt:lpstr>Inkind BINP power supply passed PRR</vt:lpstr>
      <vt:lpstr>Installation of power supplies</vt:lpstr>
      <vt:lpstr>Inkind Spainish power supplies ready for PRR</vt:lpstr>
      <vt:lpstr>Power supplies for the superconducting magnets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Installation XFEL Tunnel  WP 34</dc:title>
  <dc:creator>Eckoldt, Hans-Joerg</dc:creator>
  <cp:lastModifiedBy>Eckoldt, Hans-Joerg</cp:lastModifiedBy>
  <cp:revision>17</cp:revision>
  <cp:lastPrinted>2014-05-19T13:48:30Z</cp:lastPrinted>
  <dcterms:created xsi:type="dcterms:W3CDTF">2014-05-16T07:19:08Z</dcterms:created>
  <dcterms:modified xsi:type="dcterms:W3CDTF">2014-05-21T12:06:22Z</dcterms:modified>
</cp:coreProperties>
</file>