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6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65" r:id="rId5"/>
    <p:sldId id="266" r:id="rId6"/>
    <p:sldId id="267" r:id="rId7"/>
    <p:sldId id="269" r:id="rId8"/>
    <p:sldId id="270" r:id="rId9"/>
    <p:sldId id="260" r:id="rId10"/>
    <p:sldId id="261" r:id="rId11"/>
    <p:sldId id="263" r:id="rId1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EF9A9390-47E2-4CA4-815A-98A7A40E0C65}">
          <p14:sldIdLst>
            <p14:sldId id="256"/>
            <p14:sldId id="257"/>
            <p14:sldId id="265"/>
            <p14:sldId id="266"/>
            <p14:sldId id="267"/>
            <p14:sldId id="269"/>
            <p14:sldId id="270"/>
            <p14:sldId id="260"/>
            <p14:sldId id="261"/>
            <p14:sldId id="263"/>
          </p14:sldIdLst>
        </p14:section>
        <p14:section name="Abschnitt ohne Titel" id="{BE451B48-D4B7-40DD-AAC5-73DF99AB244B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5" autoAdjust="0"/>
    <p:restoredTop sz="86390" autoAdjust="0"/>
  </p:normalViewPr>
  <p:slideViewPr>
    <p:cSldViewPr snapToGrid="0" showGuides="1">
      <p:cViewPr varScale="1">
        <p:scale>
          <a:sx n="79" d="100"/>
          <a:sy n="79" d="100"/>
        </p:scale>
        <p:origin x="-240" y="-96"/>
      </p:cViewPr>
      <p:guideLst>
        <p:guide orient="horz" pos="3956"/>
        <p:guide orient="horz" pos="900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33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3018" y="-72"/>
      </p:cViewPr>
      <p:guideLst>
        <p:guide orient="horz" pos="2880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0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70F96095-A911-4B8A-9974-6A40BAAD550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9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08DDF-290B-49BC-9F94-6BC547E80180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 dirty="0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 dirty="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Upper </a:t>
            </a:r>
            <a:r>
              <a:rPr lang="en-GB" sz="1100" dirty="0"/>
              <a:t>area: </a:t>
            </a:r>
            <a:r>
              <a:rPr lang="en-GB" sz="1100" b="1" dirty="0"/>
              <a:t>Title</a:t>
            </a:r>
            <a:r>
              <a:rPr lang="en-GB" sz="1100" dirty="0"/>
              <a:t> of your talk, max. 2 rows of the defined size (55 </a:t>
            </a:r>
            <a:r>
              <a:rPr lang="en-GB" sz="1100" dirty="0" err="1"/>
              <a:t>pt</a:t>
            </a:r>
            <a:r>
              <a:rPr lang="en-GB" sz="1100" dirty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Lower </a:t>
            </a:r>
            <a:r>
              <a:rPr lang="en-GB" sz="1100" dirty="0"/>
              <a:t>area </a:t>
            </a:r>
            <a:r>
              <a:rPr lang="en-GB" sz="1100" b="1" dirty="0"/>
              <a:t>(subtitle):</a:t>
            </a:r>
            <a:r>
              <a:rPr lang="en-GB" sz="1100" dirty="0"/>
              <a:t> Conference/meeting/workshop, location, date, </a:t>
            </a:r>
            <a:br>
              <a:rPr lang="en-GB" sz="1100" dirty="0"/>
            </a:br>
            <a:r>
              <a:rPr lang="en-GB" sz="1100" dirty="0" smtClean="0"/>
              <a:t>your </a:t>
            </a:r>
            <a:r>
              <a:rPr lang="en-GB" sz="1100" dirty="0"/>
              <a:t>name and affiliation, </a:t>
            </a:r>
            <a:r>
              <a:rPr lang="en-GB" sz="1100" dirty="0" smtClean="0"/>
              <a:t>max</a:t>
            </a:r>
            <a:r>
              <a:rPr lang="en-GB" sz="1100" dirty="0"/>
              <a:t>. 4 rows of the defined size (32 </a:t>
            </a:r>
            <a:r>
              <a:rPr lang="en-GB" sz="1100" dirty="0" err="1"/>
              <a:t>pt</a:t>
            </a:r>
            <a:r>
              <a:rPr lang="en-GB" sz="1100" dirty="0" smtClean="0"/>
              <a:t>)</a:t>
            </a:r>
            <a:endParaRPr lang="en-GB" sz="11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1C2F5078-87B8-4B46-A31E-72E10264486E}" type="slidenum">
              <a:rPr lang="de-DE" altLang="de-DE" sz="1200">
                <a:solidFill>
                  <a:prstClr val="black"/>
                </a:solidFill>
              </a:rPr>
              <a:pPr/>
              <a:t>4</a:t>
            </a:fld>
            <a:endParaRPr lang="de-DE" altLang="de-DE" sz="120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508" y="4344135"/>
            <a:ext cx="5028986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b="1" smtClean="0"/>
              <a:t>   </a:t>
            </a:r>
            <a:r>
              <a:rPr lang="en-GB" altLang="de-DE" sz="1100" b="1" smtClean="0"/>
              <a:t>Before you start</a:t>
            </a:r>
            <a:r>
              <a:rPr lang="en-GB" altLang="de-DE" sz="1100" smtClean="0"/>
              <a:t> editing the slides of your talk change to the </a:t>
            </a:r>
            <a:r>
              <a:rPr lang="en-GB" altLang="de-DE" sz="1100" b="1" smtClean="0"/>
              <a:t>Master Slide view</a:t>
            </a:r>
            <a:r>
              <a:rPr lang="en-GB" altLang="de-DE" sz="1100" smtClean="0"/>
              <a:t>:   </a:t>
            </a:r>
            <a:br>
              <a:rPr lang="en-GB" altLang="de-DE" sz="1100" smtClean="0"/>
            </a:br>
            <a:r>
              <a:rPr lang="en-GB" altLang="de-DE" sz="1100" smtClean="0"/>
              <a:t>   Menu button “View”,</a:t>
            </a:r>
            <a:r>
              <a:rPr lang="en-GB" altLang="de-DE" sz="1100" smtClean="0">
                <a:sym typeface="Wingdings" pitchFamily="2" charset="2"/>
              </a:rPr>
              <a:t> Master, Slide Master:</a:t>
            </a:r>
            <a:br>
              <a:rPr lang="en-GB" altLang="de-DE" sz="1100" smtClean="0">
                <a:sym typeface="Wingdings" pitchFamily="2" charset="2"/>
              </a:rPr>
            </a:br>
            <a:endParaRPr lang="en-GB" altLang="de-DE" sz="1100" smtClean="0"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sz="1100" smtClean="0">
                <a:sym typeface="Wingdings" pitchFamily="2" charset="2"/>
              </a:rPr>
              <a:t>   </a:t>
            </a:r>
            <a:r>
              <a:rPr lang="en-GB" altLang="de-DE" sz="1100" b="1" smtClean="0">
                <a:sym typeface="Wingdings" pitchFamily="2" charset="2"/>
              </a:rPr>
              <a:t>Edit the following 2 items in the 1st slide:</a:t>
            </a:r>
            <a:r>
              <a:rPr lang="en-GB" altLang="de-DE" sz="1100" smtClean="0">
                <a:sym typeface="Wingdings" pitchFamily="2" charset="2"/>
              </a:rPr>
              <a:t/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1)  1st row in the violet header: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2)  The 2 rows in the footer area: Delete the text and write the information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    regarding your talk (same as on the Title Slide) into this text field.  </a:t>
            </a:r>
            <a:br>
              <a:rPr lang="en-GB" altLang="de-DE" sz="1100" smtClean="0">
                <a:sym typeface="Wingdings" pitchFamily="2" charset="2"/>
              </a:rPr>
            </a:br>
            <a:endParaRPr lang="en-GB" altLang="de-DE" sz="1100" smtClean="0"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sz="1100" smtClean="0">
                <a:sym typeface="Wingdings" pitchFamily="2" charset="2"/>
              </a:rPr>
              <a:t>   If you want to use more </a:t>
            </a:r>
            <a:r>
              <a:rPr lang="en-GB" altLang="de-DE" sz="1100" b="1" smtClean="0">
                <a:sym typeface="Wingdings" pitchFamily="2" charset="2"/>
              </a:rPr>
              <a:t>partner logos</a:t>
            </a:r>
            <a:r>
              <a:rPr lang="en-GB" altLang="de-DE" sz="1100" smtClean="0">
                <a:sym typeface="Wingdings" pitchFamily="2" charset="2"/>
              </a:rPr>
              <a:t> position them left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beside the DESY logo in the footer area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</a:t>
            </a:r>
            <a:r>
              <a:rPr lang="en-GB" altLang="de-DE" sz="1100" b="1" smtClean="0">
                <a:sym typeface="Wingdings" pitchFamily="2" charset="2"/>
              </a:rPr>
              <a:t>Close Master View</a:t>
            </a:r>
            <a:endParaRPr lang="en-GB" altLang="de-DE" sz="1100" b="1" smtClean="0"/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altLang="de-DE" sz="110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DE6F0-F595-40D4-8C56-F3045C95B90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4015404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603EE-279D-4092-B48D-3C904931388C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368353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74BBA-783E-47D2-918E-BA864CB52E3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1663233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7C237-F9A7-43A7-81BF-00C8E5A5580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1950416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59A0A-7242-49A0-8333-A02A3B8B383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72819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0EC42-6697-4B17-9A53-96BF930E564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64368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325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39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2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dirty="0">
              <a:solidFill>
                <a:srgbClr val="261748"/>
              </a:solidFill>
            </a:endParaRPr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/>
            <a:endParaRPr lang="de-DE" altLang="de-DE" smtClean="0">
              <a:solidFill>
                <a:srgbClr val="261748"/>
              </a:solidFill>
            </a:endParaRPr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dirty="0">
              <a:solidFill>
                <a:srgbClr val="261748"/>
              </a:solidFill>
            </a:endParaRPr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153071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77C44-3602-45D2-B0FC-1ECA15A3D7A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2781395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0D84C-A844-4D45-A4EE-8EADDA5036A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514388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3F378-41DA-4692-9543-B661AC70D78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1702815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14CC9-C65E-46E5-B7E2-83456B36CBCC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138960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baseline="0" noProof="0" dirty="0" smtClean="0">
                <a:solidFill>
                  <a:schemeClr val="bg1"/>
                </a:solidFill>
              </a:rPr>
              <a:t> Cold vacuum installation</a:t>
            </a:r>
            <a:endParaRPr lang="en-GB" sz="1000" noProof="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t>‹#›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 smtClean="0"/>
              <a:t>20.05.2014,</a:t>
            </a:r>
            <a:r>
              <a:rPr lang="en-US" noProof="0" dirty="0" smtClean="0"/>
              <a:t> Main Installation Meeting XFEL,</a:t>
            </a:r>
            <a:r>
              <a:rPr lang="en-GB" baseline="0" noProof="0" dirty="0" smtClean="0"/>
              <a:t> DESY</a:t>
            </a:r>
            <a:endParaRPr lang="en-GB" noProof="0" dirty="0" smtClean="0"/>
          </a:p>
          <a:p>
            <a:pPr lvl="0"/>
            <a:r>
              <a:rPr lang="en-GB" noProof="0" dirty="0" smtClean="0"/>
              <a:t>Lutz Lilje, WP08,</a:t>
            </a:r>
            <a:r>
              <a:rPr lang="en-GB" baseline="0" noProof="0" dirty="0" smtClean="0"/>
              <a:t> MVS</a:t>
            </a:r>
            <a:endParaRPr lang="en-GB" noProof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pPr>
              <a:defRPr/>
            </a:pPr>
            <a:fld id="{57351962-45B8-4E6D-BAB9-AB26BB5ABC3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028" name="Picture 37" descr="Helmholtz_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dirty="0">
              <a:solidFill>
                <a:srgbClr val="261748"/>
              </a:solidFill>
            </a:endParaRPr>
          </a:p>
        </p:txBody>
      </p:sp>
      <p:pic>
        <p:nvPicPr>
          <p:cNvPr id="1031" name="Picture 121" descr="DESY-Logo-cyan-RGB_Hintergrund weis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de-DE" sz="2400" smtClean="0">
              <a:solidFill>
                <a:srgbClr val="261748"/>
              </a:solidFill>
            </a:endParaRPr>
          </a:p>
        </p:txBody>
      </p:sp>
      <p:sp>
        <p:nvSpPr>
          <p:cNvPr id="1033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en-GB" sz="1000" dirty="0" smtClean="0">
                <a:solidFill>
                  <a:srgbClr val="FFFFFF"/>
                </a:solidFill>
              </a:rPr>
              <a:t>Delete this text and put in here: The title of your talk</a:t>
            </a:r>
          </a:p>
        </p:txBody>
      </p:sp>
      <p:pic>
        <p:nvPicPr>
          <p:cNvPr id="1034" name="Picture 127" descr="logo-XFEL_rgb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Slide title: Don’t edit here!</a:t>
            </a:r>
          </a:p>
        </p:txBody>
      </p:sp>
      <p:sp>
        <p:nvSpPr>
          <p:cNvPr id="103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text format – don’t edit!</a:t>
            </a:r>
          </a:p>
          <a:p>
            <a:pPr lvl="1"/>
            <a:r>
              <a:rPr lang="en-GB" altLang="de-DE" smtClean="0"/>
              <a:t>second level</a:t>
            </a:r>
          </a:p>
          <a:p>
            <a:pPr lvl="2"/>
            <a:r>
              <a:rPr lang="en-GB" altLang="de-DE" smtClean="0"/>
              <a:t>third level</a:t>
            </a:r>
          </a:p>
          <a:p>
            <a:pPr lvl="3"/>
            <a:r>
              <a:rPr lang="en-GB" altLang="de-DE" smtClean="0"/>
              <a:t>fourth level</a:t>
            </a:r>
          </a:p>
          <a:p>
            <a:pPr lvl="4"/>
            <a:r>
              <a:rPr lang="en-GB" altLang="de-DE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920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e-DE" dirty="0"/>
              <a:t>Main </a:t>
            </a:r>
            <a:r>
              <a:rPr lang="de-DE" dirty="0" err="1"/>
              <a:t>Linac</a:t>
            </a:r>
            <a:r>
              <a:rPr lang="de-DE" dirty="0"/>
              <a:t> Installation </a:t>
            </a:r>
            <a:r>
              <a:rPr lang="de-DE" dirty="0" smtClean="0"/>
              <a:t>Meeting</a:t>
            </a:r>
            <a:endParaRPr lang="en-US" dirty="0" smtClean="0"/>
          </a:p>
          <a:p>
            <a:r>
              <a:rPr lang="en-GB" dirty="0" smtClean="0"/>
              <a:t> </a:t>
            </a:r>
          </a:p>
          <a:p>
            <a:r>
              <a:rPr lang="en-GB" dirty="0" smtClean="0"/>
              <a:t>20.05.2014</a:t>
            </a:r>
          </a:p>
          <a:p>
            <a:r>
              <a:rPr lang="en-GB" sz="1800" dirty="0" smtClean="0"/>
              <a:t>Lutz Lilje</a:t>
            </a:r>
            <a:endParaRPr lang="en-GB" sz="1800" dirty="0"/>
          </a:p>
        </p:txBody>
      </p:sp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 smtClean="0"/>
              <a:t>Installation of the warm vacuum system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328115" y="1210612"/>
            <a:ext cx="1906073" cy="112046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WPL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Lutz Lilje</a:t>
            </a:r>
          </a:p>
          <a:p>
            <a:pPr>
              <a:buClr>
                <a:schemeClr val="accent2"/>
              </a:buClr>
              <a:buSzPct val="80000"/>
              <a:buNone/>
            </a:pPr>
            <a:r>
              <a:rPr lang="en-US" sz="2000" dirty="0">
                <a:solidFill>
                  <a:schemeClr val="accent3"/>
                </a:solidFill>
              </a:rPr>
              <a:t>Sven Lederer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393324" y="2466304"/>
            <a:ext cx="3775656" cy="155190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Section responsibilities: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2000" dirty="0" smtClean="0">
                <a:solidFill>
                  <a:schemeClr val="accent3"/>
                </a:solidFill>
              </a:rPr>
              <a:t>Lutz Lilje, 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Ralph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Böspflug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4098700"/>
            <a:ext cx="4378819" cy="168391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</a:rPr>
              <a:t>Mechanical Installation supervision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endParaRPr lang="en-US" sz="1800" dirty="0" smtClean="0">
              <a:solidFill>
                <a:schemeClr val="accent3"/>
              </a:solidFill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800" dirty="0" smtClean="0">
                <a:solidFill>
                  <a:schemeClr val="accent3"/>
                </a:solidFill>
              </a:rPr>
              <a:t>Antonio de Zubiaurre Wagner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</a:rPr>
              <a:t>Ralph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</a:rPr>
              <a:t>Böspflug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765183" y="4098700"/>
            <a:ext cx="4378818" cy="88220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Electronics installation supervision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2000" dirty="0" smtClean="0">
                <a:solidFill>
                  <a:schemeClr val="accent3"/>
                </a:solidFill>
              </a:rPr>
              <a:t>Dirk Keese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393324" y="5975799"/>
            <a:ext cx="3675847" cy="44002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Installation teams from MVS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5800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Installation of cold beam vacuum</a:t>
            </a:r>
          </a:p>
          <a:p>
            <a:pPr lvl="1"/>
            <a:r>
              <a:rPr lang="en-US" dirty="0" smtClean="0"/>
              <a:t>Particle free sections</a:t>
            </a:r>
          </a:p>
          <a:p>
            <a:endParaRPr lang="en-US" dirty="0" smtClean="0"/>
          </a:p>
          <a:p>
            <a:r>
              <a:rPr lang="en-US" dirty="0" smtClean="0"/>
              <a:t>Installation of Isolation vacuum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63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Beam </a:t>
            </a:r>
            <a:r>
              <a:rPr lang="de-DE" dirty="0" err="1" smtClean="0"/>
              <a:t>vacuum</a:t>
            </a:r>
            <a:r>
              <a:rPr lang="de-DE" dirty="0" smtClean="0"/>
              <a:t>: Module </a:t>
            </a:r>
            <a:r>
              <a:rPr lang="de-DE" dirty="0" err="1" smtClean="0"/>
              <a:t>connection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Main </a:t>
            </a:r>
            <a:r>
              <a:rPr lang="de-DE" dirty="0" err="1" smtClean="0"/>
              <a:t>installation</a:t>
            </a:r>
            <a:r>
              <a:rPr lang="de-DE" dirty="0" smtClean="0"/>
              <a:t> </a:t>
            </a:r>
            <a:r>
              <a:rPr lang="de-DE" dirty="0" err="1" smtClean="0"/>
              <a:t>task</a:t>
            </a:r>
            <a:endParaRPr lang="de-DE" dirty="0" smtClean="0"/>
          </a:p>
          <a:p>
            <a:pPr lvl="1"/>
            <a:r>
              <a:rPr lang="de-DE" dirty="0" smtClean="0"/>
              <a:t>Clean </a:t>
            </a:r>
            <a:r>
              <a:rPr lang="de-DE" dirty="0" err="1" smtClean="0"/>
              <a:t>room</a:t>
            </a:r>
            <a:r>
              <a:rPr lang="de-DE" dirty="0" smtClean="0"/>
              <a:t> </a:t>
            </a:r>
            <a:r>
              <a:rPr lang="de-DE" dirty="0" err="1" smtClean="0"/>
              <a:t>placement</a:t>
            </a:r>
            <a:endParaRPr lang="de-DE" dirty="0" smtClean="0"/>
          </a:p>
          <a:p>
            <a:pPr lvl="2"/>
            <a:r>
              <a:rPr lang="de-DE" dirty="0" smtClean="0"/>
              <a:t>Space </a:t>
            </a:r>
            <a:r>
              <a:rPr lang="de-DE" dirty="0" err="1" smtClean="0"/>
              <a:t>below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modules</a:t>
            </a:r>
            <a:r>
              <a:rPr lang="de-DE" dirty="0" smtClean="0"/>
              <a:t> </a:t>
            </a:r>
            <a:r>
              <a:rPr lang="de-DE" dirty="0" err="1" smtClean="0"/>
              <a:t>needs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empty</a:t>
            </a:r>
            <a:endParaRPr lang="de-DE" dirty="0" smtClean="0"/>
          </a:p>
          <a:p>
            <a:pPr lvl="2"/>
            <a:r>
              <a:rPr lang="de-DE" dirty="0" smtClean="0"/>
              <a:t>In </a:t>
            </a:r>
            <a:r>
              <a:rPr lang="de-DE" dirty="0" err="1" smtClean="0"/>
              <a:t>addition</a:t>
            </a:r>
            <a:r>
              <a:rPr lang="de-DE" dirty="0" smtClean="0"/>
              <a:t> </a:t>
            </a:r>
            <a:r>
              <a:rPr lang="de-DE" dirty="0" err="1" smtClean="0"/>
              <a:t>install</a:t>
            </a:r>
            <a:r>
              <a:rPr lang="de-DE" dirty="0" smtClean="0"/>
              <a:t> pump </a:t>
            </a:r>
            <a:r>
              <a:rPr lang="de-DE" dirty="0" err="1" smtClean="0"/>
              <a:t>cart</a:t>
            </a:r>
            <a:endParaRPr lang="de-DE" dirty="0" smtClean="0"/>
          </a:p>
          <a:p>
            <a:pPr lvl="1"/>
            <a:r>
              <a:rPr lang="de-DE" dirty="0" smtClean="0"/>
              <a:t>Installation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Beamline</a:t>
            </a:r>
            <a:r>
              <a:rPr lang="de-DE" dirty="0" smtClean="0"/>
              <a:t> Absorber (BLA </a:t>
            </a:r>
            <a:r>
              <a:rPr lang="de-DE" dirty="0" err="1" smtClean="0"/>
              <a:t>or</a:t>
            </a:r>
            <a:r>
              <a:rPr lang="de-DE" dirty="0" smtClean="0"/>
              <a:t> HOM </a:t>
            </a:r>
            <a:r>
              <a:rPr lang="de-DE" dirty="0" err="1" smtClean="0"/>
              <a:t>absorber</a:t>
            </a:r>
            <a:r>
              <a:rPr lang="de-DE" dirty="0" smtClean="0"/>
              <a:t>)</a:t>
            </a:r>
          </a:p>
          <a:p>
            <a:pPr lvl="2"/>
            <a:r>
              <a:rPr lang="de-DE" dirty="0" smtClean="0"/>
              <a:t>Connection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modules</a:t>
            </a:r>
            <a:endParaRPr lang="de-DE" dirty="0" smtClean="0"/>
          </a:p>
          <a:p>
            <a:pPr lvl="2"/>
            <a:r>
              <a:rPr lang="de-DE" dirty="0" err="1" smtClean="0"/>
              <a:t>Leak</a:t>
            </a:r>
            <a:r>
              <a:rPr lang="de-DE" dirty="0" smtClean="0"/>
              <a:t> check </a:t>
            </a:r>
            <a:r>
              <a:rPr lang="de-DE" dirty="0" err="1" smtClean="0"/>
              <a:t>and</a:t>
            </a:r>
            <a:r>
              <a:rPr lang="de-DE" dirty="0" smtClean="0"/>
              <a:t> residual gas </a:t>
            </a:r>
            <a:r>
              <a:rPr lang="de-DE" dirty="0" err="1" smtClean="0"/>
              <a:t>analysis</a:t>
            </a:r>
            <a:r>
              <a:rPr lang="de-DE" dirty="0" smtClean="0"/>
              <a:t> (RGA)</a:t>
            </a:r>
          </a:p>
          <a:p>
            <a:pPr lvl="2"/>
            <a:r>
              <a:rPr lang="de-DE" dirty="0" err="1" smtClean="0"/>
              <a:t>Opening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gate</a:t>
            </a:r>
            <a:r>
              <a:rPr lang="de-DE" dirty="0" smtClean="0"/>
              <a:t> </a:t>
            </a:r>
            <a:r>
              <a:rPr lang="de-DE" dirty="0" err="1" smtClean="0"/>
              <a:t>valves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modules</a:t>
            </a:r>
            <a:endParaRPr lang="de-DE" dirty="0" smtClean="0"/>
          </a:p>
          <a:p>
            <a:pPr lvl="1"/>
            <a:r>
              <a:rPr lang="de-DE" dirty="0" err="1" smtClean="0"/>
              <a:t>Removal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clean </a:t>
            </a:r>
            <a:r>
              <a:rPr lang="de-DE" dirty="0" err="1" smtClean="0"/>
              <a:t>room</a:t>
            </a:r>
            <a:endParaRPr lang="de-DE" dirty="0" smtClean="0"/>
          </a:p>
          <a:p>
            <a:pPr lvl="1"/>
            <a:r>
              <a:rPr lang="de-DE" dirty="0" smtClean="0"/>
              <a:t>Total </a:t>
            </a:r>
            <a:r>
              <a:rPr lang="de-DE" dirty="0" err="1" smtClean="0"/>
              <a:t>duration</a:t>
            </a:r>
            <a:r>
              <a:rPr lang="de-DE" dirty="0" smtClean="0"/>
              <a:t>: 1.5 </a:t>
            </a:r>
            <a:r>
              <a:rPr lang="de-DE" dirty="0" err="1" smtClean="0"/>
              <a:t>days</a:t>
            </a:r>
            <a:endParaRPr lang="de-DE" dirty="0" smtClean="0"/>
          </a:p>
          <a:p>
            <a:pPr lvl="2"/>
            <a:r>
              <a:rPr lang="de-DE" dirty="0" smtClean="0"/>
              <a:t>Still </a:t>
            </a:r>
            <a:r>
              <a:rPr lang="de-DE" dirty="0" err="1" smtClean="0"/>
              <a:t>needs</a:t>
            </a:r>
            <a:r>
              <a:rPr lang="de-DE" dirty="0" smtClean="0"/>
              <a:t> </a:t>
            </a:r>
            <a:r>
              <a:rPr lang="de-DE" dirty="0" err="1" smtClean="0"/>
              <a:t>detailed</a:t>
            </a:r>
            <a:r>
              <a:rPr lang="de-DE" dirty="0" smtClean="0"/>
              <a:t> </a:t>
            </a:r>
            <a:r>
              <a:rPr lang="de-DE" dirty="0" err="1" smtClean="0"/>
              <a:t>discussion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cryogenics</a:t>
            </a:r>
            <a:r>
              <a:rPr lang="de-DE" dirty="0" smtClean="0"/>
              <a:t> for </a:t>
            </a:r>
            <a:r>
              <a:rPr lang="de-DE" dirty="0" err="1" smtClean="0"/>
              <a:t>optimisation</a:t>
            </a:r>
            <a:endParaRPr lang="de-DE" dirty="0" smtClean="0"/>
          </a:p>
          <a:p>
            <a:pPr lvl="2"/>
            <a:r>
              <a:rPr lang="de-DE" dirty="0" smtClean="0"/>
              <a:t>Will </a:t>
            </a:r>
            <a:r>
              <a:rPr lang="de-DE" dirty="0" err="1" smtClean="0"/>
              <a:t>learn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string</a:t>
            </a:r>
            <a:r>
              <a:rPr lang="de-DE" dirty="0" smtClean="0"/>
              <a:t> in L1</a:t>
            </a:r>
          </a:p>
        </p:txBody>
      </p:sp>
    </p:spTree>
    <p:extLst>
      <p:ext uri="{BB962C8B-B14F-4D97-AF65-F5344CB8AC3E}">
        <p14:creationId xmlns:p14="http://schemas.microsoft.com/office/powerpoint/2010/main" val="4117495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Modulmontage XFEL HOM-Absorber</a:t>
            </a:r>
          </a:p>
        </p:txBody>
      </p:sp>
      <p:sp>
        <p:nvSpPr>
          <p:cNvPr id="5123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237821DA-E56E-4970-AA85-A76AF8BBF993}" type="slidenum">
              <a:rPr lang="en-GB" altLang="de-DE" smtClean="0">
                <a:solidFill>
                  <a:srgbClr val="261748"/>
                </a:solidFill>
              </a:rPr>
              <a:pPr/>
              <a:t>4</a:t>
            </a:fld>
            <a:endParaRPr lang="en-GB" altLang="de-DE" smtClean="0">
              <a:solidFill>
                <a:srgbClr val="261748"/>
              </a:solidFill>
            </a:endParaRPr>
          </a:p>
        </p:txBody>
      </p:sp>
      <p:sp>
        <p:nvSpPr>
          <p:cNvPr id="512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3038" y="6537325"/>
            <a:ext cx="5702300" cy="242888"/>
          </a:xfrm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r>
              <a:rPr lang="en-GB" altLang="de-DE" smtClean="0">
                <a:solidFill>
                  <a:srgbClr val="261748"/>
                </a:solidFill>
              </a:rPr>
              <a:t>15.11.2012</a:t>
            </a:r>
          </a:p>
          <a:p>
            <a:r>
              <a:rPr lang="en-GB" altLang="de-DE" smtClean="0">
                <a:solidFill>
                  <a:srgbClr val="261748"/>
                </a:solidFill>
              </a:rPr>
              <a:t>Christian Buhr DESY MVS</a:t>
            </a:r>
          </a:p>
        </p:txBody>
      </p:sp>
      <p:pic>
        <p:nvPicPr>
          <p:cNvPr id="512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8" y="1825625"/>
            <a:ext cx="5778500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1168400" y="111125"/>
            <a:ext cx="3333750" cy="230188"/>
          </a:xfrm>
          <a:prstGeom prst="rect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342900" indent="-342900">
              <a:defRPr/>
            </a:pPr>
            <a:endParaRPr lang="de-DE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11" name="Textfeld 2"/>
          <p:cNvSpPr txBox="1">
            <a:spLocks noChangeArrowheads="1"/>
          </p:cNvSpPr>
          <p:nvPr/>
        </p:nvSpPr>
        <p:spPr bwMode="auto">
          <a:xfrm>
            <a:off x="138113" y="1555750"/>
            <a:ext cx="294005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de-DE" kern="0" dirty="0" smtClean="0">
                <a:solidFill>
                  <a:srgbClr val="000000"/>
                </a:solidFill>
              </a:rPr>
              <a:t>Reinraum aufgebockt und in Höhe justiert mit den beiden demontierbaren Arbeitsplattformen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31569" y="5943599"/>
            <a:ext cx="2584033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2000" dirty="0" err="1" smtClean="0"/>
              <a:t>Courtesy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C. Buhr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50146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Modulmontage XFEL HOM-Absorber</a:t>
            </a:r>
          </a:p>
        </p:txBody>
      </p:sp>
      <p:sp>
        <p:nvSpPr>
          <p:cNvPr id="6147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D71E660D-CE10-41F6-9B6A-ADB9B2D26AA6}" type="slidenum">
              <a:rPr lang="en-GB" altLang="de-DE" sz="1000" smtClean="0">
                <a:solidFill>
                  <a:srgbClr val="FFFFFF"/>
                </a:solidFill>
                <a:ea typeface="Geneva" pitchFamily="1" charset="-128"/>
              </a:rPr>
              <a:pPr/>
              <a:t>5</a:t>
            </a:fld>
            <a:endParaRPr lang="en-GB" altLang="de-DE" sz="1000" smtClean="0">
              <a:solidFill>
                <a:srgbClr val="FFFFFF"/>
              </a:solidFill>
              <a:ea typeface="Geneva" pitchFamily="1" charset="-128"/>
            </a:endParaRPr>
          </a:p>
        </p:txBody>
      </p:sp>
      <p:sp>
        <p:nvSpPr>
          <p:cNvPr id="614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r>
              <a:rPr lang="en-GB" altLang="de-DE" sz="800" smtClean="0">
                <a:solidFill>
                  <a:srgbClr val="261748"/>
                </a:solidFill>
              </a:rPr>
              <a:t>15.11.2012</a:t>
            </a:r>
          </a:p>
          <a:p>
            <a:r>
              <a:rPr lang="en-GB" altLang="de-DE" sz="800" smtClean="0">
                <a:solidFill>
                  <a:srgbClr val="261748"/>
                </a:solidFill>
              </a:rPr>
              <a:t>Christian Buhr DESY MVS</a:t>
            </a:r>
          </a:p>
        </p:txBody>
      </p:sp>
      <p:pic>
        <p:nvPicPr>
          <p:cNvPr id="614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2068513"/>
            <a:ext cx="588645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 bwMode="auto">
          <a:xfrm>
            <a:off x="1149350" y="138113"/>
            <a:ext cx="3333750" cy="231775"/>
          </a:xfrm>
          <a:prstGeom prst="rect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342900" indent="-342900">
              <a:defRPr/>
            </a:pPr>
            <a:endParaRPr lang="de-DE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7" name="Textfeld 1"/>
          <p:cNvSpPr txBox="1">
            <a:spLocks noChangeArrowheads="1"/>
          </p:cNvSpPr>
          <p:nvPr/>
        </p:nvSpPr>
        <p:spPr bwMode="auto">
          <a:xfrm>
            <a:off x="107950" y="1476375"/>
            <a:ext cx="27908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de-DE" kern="0" dirty="0" smtClean="0">
                <a:solidFill>
                  <a:srgbClr val="000000"/>
                </a:solidFill>
              </a:rPr>
              <a:t>Reinraum zwischen zwei Modulen aufgebaut. Durch die Öffnungen wird von beiden Seiten montiert.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31569" y="6027823"/>
            <a:ext cx="2584033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2000" dirty="0" err="1" smtClean="0"/>
              <a:t>Courtesy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C. Buhr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16078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Installations</a:t>
            </a:r>
            <a:r>
              <a:rPr lang="de-DE" dirty="0" smtClean="0"/>
              <a:t> for </a:t>
            </a:r>
            <a:r>
              <a:rPr lang="de-DE" dirty="0" err="1" smtClean="0"/>
              <a:t>cryo</a:t>
            </a:r>
            <a:r>
              <a:rPr lang="de-DE" dirty="0" smtClean="0"/>
              <a:t> </a:t>
            </a:r>
            <a:r>
              <a:rPr lang="de-DE" dirty="0" err="1" smtClean="0"/>
              <a:t>boxes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1347788"/>
            <a:ext cx="4389256" cy="4932362"/>
          </a:xfrm>
        </p:spPr>
        <p:txBody>
          <a:bodyPr>
            <a:normAutofit lnSpcReduction="10000"/>
          </a:bodyPr>
          <a:lstStyle/>
          <a:p>
            <a:pPr lvl="0"/>
            <a:r>
              <a:rPr lang="de-DE" dirty="0" smtClean="0"/>
              <a:t>Final </a:t>
            </a:r>
            <a:r>
              <a:rPr lang="de-DE" dirty="0" err="1" smtClean="0"/>
              <a:t>connection</a:t>
            </a:r>
            <a:r>
              <a:rPr lang="de-DE" dirty="0" smtClean="0"/>
              <a:t> </a:t>
            </a:r>
            <a:r>
              <a:rPr lang="de-DE" dirty="0" err="1" smtClean="0"/>
              <a:t>similar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modules</a:t>
            </a:r>
            <a:endParaRPr lang="de-DE" dirty="0" smtClean="0"/>
          </a:p>
          <a:p>
            <a:pPr lvl="1"/>
            <a:r>
              <a:rPr lang="de-DE" dirty="0" smtClean="0"/>
              <a:t>Bellow </a:t>
            </a:r>
            <a:r>
              <a:rPr lang="de-DE" dirty="0" err="1" smtClean="0"/>
              <a:t>connections</a:t>
            </a:r>
            <a:endParaRPr lang="de-DE" dirty="0" smtClean="0"/>
          </a:p>
          <a:p>
            <a:pPr lvl="0"/>
            <a:r>
              <a:rPr lang="de-DE" dirty="0" err="1" smtClean="0"/>
              <a:t>Currently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installation</a:t>
            </a:r>
            <a:r>
              <a:rPr lang="de-DE" dirty="0" smtClean="0"/>
              <a:t> </a:t>
            </a:r>
            <a:r>
              <a:rPr lang="de-DE" dirty="0" err="1" smtClean="0"/>
              <a:t>works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beamtubes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boxes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should</a:t>
            </a:r>
            <a:r>
              <a:rPr lang="de-DE" baseline="0" dirty="0" smtClean="0"/>
              <a:t> </a:t>
            </a:r>
            <a:r>
              <a:rPr lang="de-DE" baseline="0" dirty="0" smtClean="0"/>
              <a:t>not </a:t>
            </a:r>
            <a:r>
              <a:rPr lang="de-DE" baseline="0" dirty="0" err="1" smtClean="0"/>
              <a:t>take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place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tunnel</a:t>
            </a:r>
            <a:r>
              <a:rPr lang="de-DE" baseline="0" dirty="0" smtClean="0"/>
              <a:t> but </a:t>
            </a:r>
            <a:r>
              <a:rPr lang="de-DE" baseline="0" dirty="0" err="1" smtClean="0"/>
              <a:t>above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ground</a:t>
            </a:r>
            <a:endParaRPr lang="de-DE" baseline="0" dirty="0" smtClean="0"/>
          </a:p>
          <a:p>
            <a:pPr lvl="0"/>
            <a:r>
              <a:rPr lang="de-DE" dirty="0" err="1" smtClean="0"/>
              <a:t>If</a:t>
            </a:r>
            <a:r>
              <a:rPr lang="de-DE" dirty="0" smtClean="0"/>
              <a:t> not:</a:t>
            </a:r>
          </a:p>
          <a:p>
            <a:pPr lvl="1"/>
            <a:r>
              <a:rPr lang="de-DE" dirty="0" smtClean="0"/>
              <a:t>More time in </a:t>
            </a:r>
            <a:r>
              <a:rPr lang="de-DE" dirty="0" err="1" smtClean="0"/>
              <a:t>tunnel</a:t>
            </a:r>
            <a:r>
              <a:rPr lang="de-DE" dirty="0" smtClean="0"/>
              <a:t> </a:t>
            </a:r>
            <a:r>
              <a:rPr lang="de-DE" dirty="0" err="1" smtClean="0"/>
              <a:t>needed</a:t>
            </a:r>
            <a:endParaRPr lang="de-DE" dirty="0" smtClean="0"/>
          </a:p>
          <a:p>
            <a:pPr lvl="1"/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estimate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r>
              <a:rPr lang="de-DE" dirty="0" smtClean="0"/>
              <a:t> </a:t>
            </a:r>
            <a:r>
              <a:rPr lang="de-DE" dirty="0" err="1" smtClean="0"/>
              <a:t>yet</a:t>
            </a:r>
            <a:endParaRPr lang="de-DE" dirty="0" smtClean="0"/>
          </a:p>
          <a:p>
            <a:pPr lvl="1"/>
            <a:r>
              <a:rPr lang="de-DE" dirty="0" smtClean="0"/>
              <a:t>Need </a:t>
            </a:r>
            <a:r>
              <a:rPr lang="de-DE" dirty="0" err="1" smtClean="0"/>
              <a:t>at</a:t>
            </a:r>
            <a:r>
              <a:rPr lang="de-DE" dirty="0" smtClean="0"/>
              <a:t> least </a:t>
            </a:r>
            <a:r>
              <a:rPr lang="de-DE" dirty="0" err="1" smtClean="0"/>
              <a:t>some</a:t>
            </a:r>
            <a:r>
              <a:rPr lang="de-DE" dirty="0" smtClean="0"/>
              <a:t> time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practise</a:t>
            </a:r>
            <a:r>
              <a:rPr lang="de-DE" dirty="0" smtClean="0"/>
              <a:t> </a:t>
            </a:r>
            <a:r>
              <a:rPr lang="de-DE" dirty="0" err="1" smtClean="0"/>
              <a:t>above</a:t>
            </a:r>
            <a:r>
              <a:rPr lang="de-DE" dirty="0" smtClean="0"/>
              <a:t> </a:t>
            </a:r>
            <a:r>
              <a:rPr lang="de-DE" dirty="0" err="1" smtClean="0"/>
              <a:t>ground</a:t>
            </a:r>
            <a:endParaRPr lang="de-DE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4" t="14992" r="18880"/>
          <a:stretch/>
        </p:blipFill>
        <p:spPr bwMode="auto">
          <a:xfrm>
            <a:off x="5564777" y="1449976"/>
            <a:ext cx="3304904" cy="362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748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 smtClean="0"/>
              <a:t>Isolation </a:t>
            </a:r>
            <a:r>
              <a:rPr lang="de-DE" dirty="0" err="1" smtClean="0"/>
              <a:t>vacuum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Installation </a:t>
            </a:r>
            <a:r>
              <a:rPr lang="de-DE" dirty="0" err="1" smtClean="0"/>
              <a:t>of</a:t>
            </a:r>
            <a:r>
              <a:rPr lang="de-DE" dirty="0" smtClean="0"/>
              <a:t> pump </a:t>
            </a:r>
            <a:r>
              <a:rPr lang="de-DE" dirty="0" err="1" smtClean="0"/>
              <a:t>carts</a:t>
            </a:r>
            <a:endParaRPr lang="de-DE" dirty="0" smtClean="0"/>
          </a:p>
          <a:p>
            <a:pPr lvl="1"/>
            <a:r>
              <a:rPr lang="de-DE" dirty="0" smtClean="0"/>
              <a:t>Permanent </a:t>
            </a:r>
            <a:r>
              <a:rPr lang="de-DE" dirty="0" err="1" smtClean="0"/>
              <a:t>carts</a:t>
            </a:r>
            <a:endParaRPr lang="de-DE" dirty="0" smtClean="0"/>
          </a:p>
          <a:p>
            <a:pPr lvl="2"/>
            <a:r>
              <a:rPr lang="de-DE" dirty="0" smtClean="0"/>
              <a:t>2 per </a:t>
            </a:r>
            <a:r>
              <a:rPr lang="de-DE" dirty="0" err="1" smtClean="0"/>
              <a:t>cryostring</a:t>
            </a:r>
            <a:endParaRPr lang="de-DE" dirty="0" smtClean="0"/>
          </a:p>
          <a:p>
            <a:pPr lvl="1"/>
            <a:r>
              <a:rPr lang="de-DE" dirty="0" err="1" smtClean="0"/>
              <a:t>Temporary</a:t>
            </a:r>
            <a:r>
              <a:rPr lang="de-DE" dirty="0" smtClean="0"/>
              <a:t> pump </a:t>
            </a:r>
            <a:r>
              <a:rPr lang="de-DE" dirty="0" err="1" smtClean="0"/>
              <a:t>carts</a:t>
            </a:r>
            <a:endParaRPr lang="de-DE" dirty="0" smtClean="0"/>
          </a:p>
          <a:p>
            <a:pPr lvl="2"/>
            <a:r>
              <a:rPr lang="de-DE" dirty="0" err="1" smtClean="0"/>
              <a:t>Initially</a:t>
            </a:r>
            <a:r>
              <a:rPr lang="de-DE" dirty="0" smtClean="0"/>
              <a:t>, </a:t>
            </a:r>
            <a:r>
              <a:rPr lang="de-DE" dirty="0" err="1" smtClean="0"/>
              <a:t>at</a:t>
            </a:r>
            <a:r>
              <a:rPr lang="de-DE" dirty="0" smtClean="0"/>
              <a:t> least 2 high </a:t>
            </a:r>
            <a:r>
              <a:rPr lang="de-DE" dirty="0" err="1" smtClean="0"/>
              <a:t>volumetric</a:t>
            </a:r>
            <a:r>
              <a:rPr lang="de-DE" dirty="0" smtClean="0"/>
              <a:t> </a:t>
            </a:r>
            <a:r>
              <a:rPr lang="de-DE" dirty="0" err="1" smtClean="0"/>
              <a:t>flow</a:t>
            </a:r>
            <a:r>
              <a:rPr lang="de-DE" dirty="0" smtClean="0"/>
              <a:t> </a:t>
            </a:r>
            <a:r>
              <a:rPr lang="de-DE" dirty="0" smtClean="0"/>
              <a:t>pump </a:t>
            </a:r>
            <a:r>
              <a:rPr lang="de-DE" dirty="0" err="1" smtClean="0"/>
              <a:t>carts</a:t>
            </a:r>
            <a:endParaRPr lang="de-DE" dirty="0" smtClean="0"/>
          </a:p>
          <a:p>
            <a:pPr lvl="2"/>
            <a:r>
              <a:rPr lang="de-DE" dirty="0" smtClean="0"/>
              <a:t>More </a:t>
            </a:r>
            <a:r>
              <a:rPr lang="de-DE" dirty="0" err="1" smtClean="0"/>
              <a:t>details</a:t>
            </a:r>
            <a:r>
              <a:rPr lang="de-DE" dirty="0" smtClean="0"/>
              <a:t> not </a:t>
            </a:r>
            <a:r>
              <a:rPr lang="de-DE" dirty="0" err="1" smtClean="0"/>
              <a:t>yet</a:t>
            </a:r>
            <a:r>
              <a:rPr lang="de-DE" dirty="0" smtClean="0"/>
              <a:t> </a:t>
            </a:r>
            <a:r>
              <a:rPr lang="de-DE" dirty="0" err="1" smtClean="0"/>
              <a:t>finalised</a:t>
            </a:r>
            <a:endParaRPr lang="de-DE" dirty="0" smtClean="0"/>
          </a:p>
          <a:p>
            <a:pPr lvl="2"/>
            <a:r>
              <a:rPr lang="de-DE" dirty="0" smtClean="0"/>
              <a:t>Experience in L1 </a:t>
            </a:r>
            <a:r>
              <a:rPr lang="de-DE" dirty="0" err="1" smtClean="0"/>
              <a:t>needed</a:t>
            </a:r>
            <a:endParaRPr lang="de-DE" dirty="0" smtClean="0"/>
          </a:p>
          <a:p>
            <a:pPr lvl="1"/>
            <a:r>
              <a:rPr lang="de-DE" dirty="0" err="1" smtClean="0"/>
              <a:t>Leak</a:t>
            </a:r>
            <a:r>
              <a:rPr lang="de-DE" dirty="0" smtClean="0"/>
              <a:t> </a:t>
            </a:r>
            <a:r>
              <a:rPr lang="de-DE" dirty="0" err="1" smtClean="0"/>
              <a:t>searches</a:t>
            </a:r>
            <a:r>
              <a:rPr lang="de-DE" dirty="0" smtClean="0"/>
              <a:t> </a:t>
            </a:r>
          </a:p>
          <a:p>
            <a:pPr lvl="2"/>
            <a:r>
              <a:rPr lang="de-DE" dirty="0" smtClean="0"/>
              <a:t>Need </a:t>
            </a:r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coordination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cryogenics</a:t>
            </a:r>
            <a:r>
              <a:rPr lang="de-DE" dirty="0" smtClean="0"/>
              <a:t> </a:t>
            </a:r>
            <a:r>
              <a:rPr lang="de-DE" dirty="0" err="1" smtClean="0"/>
              <a:t>group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achieve</a:t>
            </a:r>
            <a:r>
              <a:rPr lang="de-DE" dirty="0" smtClean="0"/>
              <a:t> </a:t>
            </a:r>
            <a:r>
              <a:rPr lang="de-DE" dirty="0" err="1" smtClean="0"/>
              <a:t>sufficiently</a:t>
            </a:r>
            <a:r>
              <a:rPr lang="de-DE" dirty="0" smtClean="0"/>
              <a:t> 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helium</a:t>
            </a:r>
            <a:r>
              <a:rPr lang="de-DE" dirty="0" smtClean="0"/>
              <a:t> </a:t>
            </a:r>
            <a:r>
              <a:rPr lang="de-DE" dirty="0" err="1" smtClean="0"/>
              <a:t>background</a:t>
            </a:r>
            <a:endParaRPr lang="de-DE" dirty="0" smtClean="0"/>
          </a:p>
          <a:p>
            <a:pPr lvl="3"/>
            <a:r>
              <a:rPr lang="de-DE" dirty="0" smtClean="0"/>
              <a:t>Tests on </a:t>
            </a:r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piping</a:t>
            </a:r>
            <a:r>
              <a:rPr lang="de-DE" dirty="0" smtClean="0"/>
              <a:t> will ‚</a:t>
            </a:r>
            <a:r>
              <a:rPr lang="de-DE" dirty="0" err="1" smtClean="0"/>
              <a:t>flood</a:t>
            </a:r>
            <a:r>
              <a:rPr lang="de-DE" dirty="0" smtClean="0"/>
              <a:t>‘ </a:t>
            </a:r>
            <a:r>
              <a:rPr lang="de-DE" dirty="0" err="1" smtClean="0"/>
              <a:t>tunnel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helium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042587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Pre-requirements for tunnel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Necessary infrastructure fully available</a:t>
            </a:r>
          </a:p>
          <a:p>
            <a:pPr lvl="1"/>
            <a:r>
              <a:rPr lang="en-US" dirty="0" smtClean="0"/>
              <a:t>Electrical power for pump carts and mobile clean rooms</a:t>
            </a:r>
          </a:p>
          <a:p>
            <a:pPr lvl="1"/>
            <a:r>
              <a:rPr lang="en-US" dirty="0" smtClean="0"/>
              <a:t>IT network</a:t>
            </a:r>
          </a:p>
          <a:p>
            <a:pPr lvl="1"/>
            <a:r>
              <a:rPr lang="en-US" dirty="0" smtClean="0"/>
              <a:t>Pressurized air for pump carts and valves</a:t>
            </a:r>
          </a:p>
          <a:p>
            <a:pPr lvl="1"/>
            <a:r>
              <a:rPr lang="en-US" dirty="0" smtClean="0"/>
              <a:t>Working platforms especially isolation vacuum works</a:t>
            </a:r>
          </a:p>
          <a:p>
            <a:pPr lvl="1"/>
            <a:r>
              <a:rPr lang="en-US" dirty="0" smtClean="0"/>
              <a:t>(Reminder WP19: Cooling water (ECOLs in chicanes))</a:t>
            </a:r>
          </a:p>
          <a:p>
            <a:r>
              <a:rPr lang="en-US" dirty="0" smtClean="0"/>
              <a:t>No “dirty” works afterwards </a:t>
            </a:r>
          </a:p>
          <a:p>
            <a:r>
              <a:rPr lang="en-US" dirty="0" smtClean="0"/>
              <a:t>All cables (signal and HV for SIP’s) in 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207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1193241"/>
            <a:ext cx="7972425" cy="4932362"/>
          </a:xfrm>
        </p:spPr>
        <p:txBody>
          <a:bodyPr/>
          <a:lstStyle/>
          <a:p>
            <a:r>
              <a:rPr lang="en-US" dirty="0" smtClean="0"/>
              <a:t>Will follow cryogenics to a large degree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066303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-european-xfel-gmbh_presentation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template-european-xfel-gmbh_presentation_test03</Template>
  <TotalTime>0</TotalTime>
  <Words>428</Words>
  <Application>Microsoft Office PowerPoint</Application>
  <PresentationFormat>On-screen Show (4:3)</PresentationFormat>
  <Paragraphs>88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template-european-xfel-gmbh_presentation</vt:lpstr>
      <vt:lpstr>DESY European XFEL</vt:lpstr>
      <vt:lpstr>Installation of the warm vacuum system</vt:lpstr>
      <vt:lpstr>Outline</vt:lpstr>
      <vt:lpstr>Beam vacuum: Module connection</vt:lpstr>
      <vt:lpstr>Modulmontage XFEL HOM-Absorber</vt:lpstr>
      <vt:lpstr>Modulmontage XFEL HOM-Absorber</vt:lpstr>
      <vt:lpstr>Installations for cryo boxes</vt:lpstr>
      <vt:lpstr>Isolation vacuum</vt:lpstr>
      <vt:lpstr>Pre-requirements for tunnel installation</vt:lpstr>
      <vt:lpstr>Installation sequence</vt:lpstr>
      <vt:lpstr>Organization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Poppe, Frank</dc:creator>
  <cp:lastModifiedBy>Lutz Lilje</cp:lastModifiedBy>
  <cp:revision>129</cp:revision>
  <cp:lastPrinted>2008-09-01T15:04:16Z</cp:lastPrinted>
  <dcterms:created xsi:type="dcterms:W3CDTF">2012-08-22T09:26:39Z</dcterms:created>
  <dcterms:modified xsi:type="dcterms:W3CDTF">2014-05-20T07:27:19Z</dcterms:modified>
</cp:coreProperties>
</file>