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8" r:id="rId3"/>
    <p:sldId id="259" r:id="rId4"/>
    <p:sldId id="261" r:id="rId5"/>
    <p:sldId id="289" r:id="rId6"/>
    <p:sldId id="266" r:id="rId7"/>
    <p:sldId id="272" r:id="rId8"/>
    <p:sldId id="264" r:id="rId9"/>
    <p:sldId id="262" r:id="rId10"/>
    <p:sldId id="263" r:id="rId11"/>
    <p:sldId id="265" r:id="rId12"/>
    <p:sldId id="275" r:id="rId13"/>
    <p:sldId id="274" r:id="rId14"/>
    <p:sldId id="282" r:id="rId15"/>
    <p:sldId id="267" r:id="rId16"/>
    <p:sldId id="283" r:id="rId17"/>
    <p:sldId id="276" r:id="rId18"/>
    <p:sldId id="277" r:id="rId19"/>
    <p:sldId id="278" r:id="rId20"/>
    <p:sldId id="279" r:id="rId21"/>
    <p:sldId id="280" r:id="rId22"/>
    <p:sldId id="281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97" autoAdjust="0"/>
  </p:normalViewPr>
  <p:slideViewPr>
    <p:cSldViewPr>
      <p:cViewPr varScale="1">
        <p:scale>
          <a:sx n="75" d="100"/>
          <a:sy n="75" d="100"/>
        </p:scale>
        <p:origin x="-110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54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PDServer\EPP.PPD\Internet\www\FTBF\performance\ECIC_byFYYear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PPDServer\EPP.PPD\Internet\www\FTBF\performance\Performance_FYTotal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Most Recent 5 Years</a:t>
            </a:r>
          </a:p>
        </c:rich>
      </c:tx>
      <c:layout>
        <c:manualLayout>
          <c:xMode val="edge"/>
          <c:yMode val="edge"/>
          <c:x val="0.27328990681503895"/>
          <c:y val="0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700431199262536E-2"/>
          <c:y val="6.5161249307504387E-2"/>
          <c:w val="0.73891915122237795"/>
          <c:h val="0.84185659203023078"/>
        </c:manualLayout>
      </c:layout>
      <c:bar3DChart>
        <c:barDir val="col"/>
        <c:grouping val="standard"/>
        <c:varyColors val="0"/>
        <c:ser>
          <c:idx val="2"/>
          <c:order val="0"/>
          <c:tx>
            <c:strRef>
              <c:f>chart!$A$5</c:f>
              <c:strCache>
                <c:ptCount val="1"/>
                <c:pt idx="0">
                  <c:v>Experiments</c:v>
                </c:pt>
              </c:strCache>
            </c:strRef>
          </c:tx>
          <c:invertIfNegative val="0"/>
          <c:cat>
            <c:strRef>
              <c:f>chart!$E$1:$I$1</c:f>
              <c:strCache>
                <c:ptCount val="5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</c:strCache>
            </c:strRef>
          </c:cat>
          <c:val>
            <c:numRef>
              <c:f>chart!$E$5:$I$5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11</c:v>
                </c:pt>
                <c:pt idx="3">
                  <c:v>13</c:v>
                </c:pt>
                <c:pt idx="4">
                  <c:v>11</c:v>
                </c:pt>
              </c:numCache>
            </c:numRef>
          </c:val>
        </c:ser>
        <c:ser>
          <c:idx val="0"/>
          <c:order val="1"/>
          <c:tx>
            <c:strRef>
              <c:f>chart!$A$3</c:f>
              <c:strCache>
                <c:ptCount val="1"/>
                <c:pt idx="0">
                  <c:v>Collaborators*</c:v>
                </c:pt>
              </c:strCache>
            </c:strRef>
          </c:tx>
          <c:invertIfNegative val="0"/>
          <c:cat>
            <c:strRef>
              <c:f>chart!$E$1:$I$1</c:f>
              <c:strCache>
                <c:ptCount val="5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</c:strCache>
            </c:strRef>
          </c:cat>
          <c:val>
            <c:numRef>
              <c:f>chart!$E$3:$I$3</c:f>
              <c:numCache>
                <c:formatCode>General</c:formatCode>
                <c:ptCount val="5"/>
                <c:pt idx="0">
                  <c:v>13.1</c:v>
                </c:pt>
                <c:pt idx="1">
                  <c:v>13</c:v>
                </c:pt>
                <c:pt idx="2">
                  <c:v>15.7</c:v>
                </c:pt>
                <c:pt idx="3">
                  <c:v>22.3</c:v>
                </c:pt>
                <c:pt idx="4">
                  <c:v>22.9</c:v>
                </c:pt>
              </c:numCache>
            </c:numRef>
          </c:val>
        </c:ser>
        <c:ser>
          <c:idx val="1"/>
          <c:order val="2"/>
          <c:tx>
            <c:strRef>
              <c:f>chart!$A$4</c:f>
              <c:strCache>
                <c:ptCount val="1"/>
                <c:pt idx="0">
                  <c:v>Institutions*</c:v>
                </c:pt>
              </c:strCache>
            </c:strRef>
          </c:tx>
          <c:invertIfNegative val="0"/>
          <c:cat>
            <c:strRef>
              <c:f>chart!$E$1:$I$1</c:f>
              <c:strCache>
                <c:ptCount val="5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</c:strCache>
            </c:strRef>
          </c:cat>
          <c:val>
            <c:numRef>
              <c:f>chart!$E$4:$I$4</c:f>
              <c:numCache>
                <c:formatCode>General</c:formatCode>
                <c:ptCount val="5"/>
                <c:pt idx="0">
                  <c:v>9.4</c:v>
                </c:pt>
                <c:pt idx="1">
                  <c:v>8.6</c:v>
                </c:pt>
                <c:pt idx="2">
                  <c:v>9.6</c:v>
                </c:pt>
                <c:pt idx="3">
                  <c:v>12</c:v>
                </c:pt>
                <c:pt idx="4">
                  <c:v>12.8</c:v>
                </c:pt>
              </c:numCache>
            </c:numRef>
          </c:val>
        </c:ser>
        <c:ser>
          <c:idx val="3"/>
          <c:order val="3"/>
          <c:tx>
            <c:strRef>
              <c:f>chart!$A$6</c:f>
              <c:strCache>
                <c:ptCount val="1"/>
                <c:pt idx="0">
                  <c:v>Countries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chart!$E$1:$I$1</c:f>
              <c:strCache>
                <c:ptCount val="5"/>
                <c:pt idx="0">
                  <c:v>FY 2008</c:v>
                </c:pt>
                <c:pt idx="1">
                  <c:v>FY 2009</c:v>
                </c:pt>
                <c:pt idx="2">
                  <c:v>FY 2010</c:v>
                </c:pt>
                <c:pt idx="3">
                  <c:v>FY 2011</c:v>
                </c:pt>
                <c:pt idx="4">
                  <c:v>FY 2012</c:v>
                </c:pt>
              </c:strCache>
            </c:strRef>
          </c:cat>
          <c:val>
            <c:numRef>
              <c:f>chart!$E$6:$I$6</c:f>
              <c:numCache>
                <c:formatCode>General</c:formatCode>
                <c:ptCount val="5"/>
                <c:pt idx="0">
                  <c:v>14</c:v>
                </c:pt>
                <c:pt idx="1">
                  <c:v>15</c:v>
                </c:pt>
                <c:pt idx="2">
                  <c:v>12</c:v>
                </c:pt>
                <c:pt idx="3">
                  <c:v>14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647808"/>
        <c:axId val="92649344"/>
        <c:axId val="88814464"/>
      </c:bar3DChart>
      <c:catAx>
        <c:axId val="92647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2649344"/>
        <c:crosses val="autoZero"/>
        <c:auto val="1"/>
        <c:lblAlgn val="ctr"/>
        <c:lblOffset val="100"/>
        <c:noMultiLvlLbl val="0"/>
      </c:catAx>
      <c:valAx>
        <c:axId val="926493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92647808"/>
        <c:crosses val="autoZero"/>
        <c:crossBetween val="between"/>
      </c:valAx>
      <c:serAx>
        <c:axId val="88814464"/>
        <c:scaling>
          <c:orientation val="minMax"/>
        </c:scaling>
        <c:delete val="0"/>
        <c:axPos val="b"/>
        <c:majorTickMark val="out"/>
        <c:minorTickMark val="none"/>
        <c:tickLblPos val="nextTo"/>
        <c:crossAx val="92649344"/>
        <c:crosses val="autoZero"/>
        <c:tickLblSkip val="1"/>
      </c:serAx>
    </c:plotArea>
    <c:legend>
      <c:legendPos val="b"/>
      <c:overlay val="1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3"/>
          <c:order val="3"/>
          <c:tx>
            <c:strRef>
              <c:f>'Weekly Usage'!$H$8</c:f>
              <c:strCache>
                <c:ptCount val="1"/>
                <c:pt idx="0">
                  <c:v>Exp Use 4 Data (%)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cat>
            <c:strRef>
              <c:f>'Weekly Usage'!$I$1:$P$1</c:f>
              <c:strCache>
                <c:ptCount val="8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</c:strCache>
            </c:strRef>
          </c:cat>
          <c:val>
            <c:numRef>
              <c:f>'Weekly Usage'!$I$8:$P$8</c:f>
              <c:numCache>
                <c:formatCode>0%</c:formatCode>
                <c:ptCount val="8"/>
                <c:pt idx="0">
                  <c:v>0.2558139534883721</c:v>
                </c:pt>
                <c:pt idx="1">
                  <c:v>0.27142857142857141</c:v>
                </c:pt>
                <c:pt idx="2">
                  <c:v>0.15909090909090909</c:v>
                </c:pt>
                <c:pt idx="3">
                  <c:v>0.1875</c:v>
                </c:pt>
                <c:pt idx="4">
                  <c:v>0.16666666666666666</c:v>
                </c:pt>
                <c:pt idx="5">
                  <c:v>0.44680851063829785</c:v>
                </c:pt>
                <c:pt idx="6">
                  <c:v>0.45408163265306123</c:v>
                </c:pt>
                <c:pt idx="7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642944"/>
        <c:axId val="98641408"/>
      </c:areaChart>
      <c:lineChart>
        <c:grouping val="standard"/>
        <c:varyColors val="0"/>
        <c:ser>
          <c:idx val="0"/>
          <c:order val="0"/>
          <c:tx>
            <c:strRef>
              <c:f>'Weekly Usage'!$H$5</c:f>
              <c:strCache>
                <c:ptCount val="1"/>
                <c:pt idx="0">
                  <c:v>Expt Data Taking</c:v>
                </c:pt>
              </c:strCache>
            </c:strRef>
          </c:tx>
          <c:spPr>
            <a:ln w="38100">
              <a:solidFill>
                <a:srgbClr val="519A24"/>
              </a:solidFill>
            </a:ln>
          </c:spPr>
          <c:marker>
            <c:symbol val="diamond"/>
            <c:size val="10"/>
            <c:spPr>
              <a:solidFill>
                <a:srgbClr val="519A24"/>
              </a:solidFill>
              <a:ln>
                <a:solidFill>
                  <a:srgbClr val="519A24"/>
                </a:solidFill>
              </a:ln>
            </c:spPr>
          </c:marker>
          <c:cat>
            <c:strRef>
              <c:f>'Weekly Usage'!$I$1:$P$1</c:f>
              <c:strCache>
                <c:ptCount val="8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</c:strCache>
            </c:strRef>
          </c:cat>
          <c:val>
            <c:numRef>
              <c:f>'Weekly Usage'!$I$5:$P$5</c:f>
              <c:numCache>
                <c:formatCode>General</c:formatCode>
                <c:ptCount val="8"/>
                <c:pt idx="0">
                  <c:v>22</c:v>
                </c:pt>
                <c:pt idx="1">
                  <c:v>19</c:v>
                </c:pt>
                <c:pt idx="2">
                  <c:v>14</c:v>
                </c:pt>
                <c:pt idx="3">
                  <c:v>18</c:v>
                </c:pt>
                <c:pt idx="4">
                  <c:v>13</c:v>
                </c:pt>
                <c:pt idx="5">
                  <c:v>34.5</c:v>
                </c:pt>
                <c:pt idx="6">
                  <c:v>40.5</c:v>
                </c:pt>
                <c:pt idx="7">
                  <c:v>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'Weekly Usage'!$H$6</c:f>
              <c:strCache>
                <c:ptCount val="1"/>
                <c:pt idx="0">
                  <c:v>Double Occupancy</c:v>
                </c:pt>
              </c:strCache>
            </c:strRef>
          </c:tx>
          <c:spPr>
            <a:ln w="38100">
              <a:solidFill>
                <a:srgbClr val="419B85"/>
              </a:solidFill>
            </a:ln>
          </c:spPr>
          <c:marker>
            <c:symbol val="square"/>
            <c:size val="8"/>
            <c:spPr>
              <a:solidFill>
                <a:srgbClr val="419B85"/>
              </a:solidFill>
              <a:ln>
                <a:solidFill>
                  <a:srgbClr val="419B85"/>
                </a:solidFill>
              </a:ln>
            </c:spPr>
          </c:marker>
          <c:cat>
            <c:strRef>
              <c:f>'Weekly Usage'!$I$1:$P$1</c:f>
              <c:strCache>
                <c:ptCount val="8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</c:strCache>
            </c:strRef>
          </c:cat>
          <c:val>
            <c:numRef>
              <c:f>'Weekly Usage'!$I$6:$P$6</c:f>
              <c:numCache>
                <c:formatCode>General</c:formatCode>
                <c:ptCount val="8"/>
                <c:pt idx="4">
                  <c:v>0</c:v>
                </c:pt>
                <c:pt idx="5">
                  <c:v>7.5</c:v>
                </c:pt>
                <c:pt idx="6">
                  <c:v>4</c:v>
                </c:pt>
                <c:pt idx="7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69664"/>
        <c:axId val="97971584"/>
      </c:lineChart>
      <c:lineChart>
        <c:grouping val="standard"/>
        <c:varyColors val="0"/>
        <c:ser>
          <c:idx val="2"/>
          <c:order val="2"/>
          <c:tx>
            <c:strRef>
              <c:f>'Weekly Usage'!$H$7</c:f>
              <c:strCache>
                <c:ptCount val="1"/>
                <c:pt idx="0">
                  <c:v>Facility Use (%)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rgbClr val="F79646"/>
                </a:solidFill>
              </a:ln>
            </c:spPr>
          </c:marker>
          <c:cat>
            <c:strRef>
              <c:f>'Weekly Usage'!$I$1:$P$1</c:f>
              <c:strCache>
                <c:ptCount val="8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</c:strCache>
            </c:strRef>
          </c:cat>
          <c:val>
            <c:numRef>
              <c:f>'Weekly Usage'!$I$7:$P$7</c:f>
              <c:numCache>
                <c:formatCode>0%</c:formatCode>
                <c:ptCount val="8"/>
                <c:pt idx="0">
                  <c:v>0.65116279069767447</c:v>
                </c:pt>
                <c:pt idx="1">
                  <c:v>0.55714285714285716</c:v>
                </c:pt>
                <c:pt idx="2">
                  <c:v>0.43181818181818182</c:v>
                </c:pt>
                <c:pt idx="3">
                  <c:v>0.45833333333333331</c:v>
                </c:pt>
                <c:pt idx="4">
                  <c:v>0.4358974358974359</c:v>
                </c:pt>
                <c:pt idx="5">
                  <c:v>0.85106382978723405</c:v>
                </c:pt>
                <c:pt idx="6">
                  <c:v>0.90816326530612246</c:v>
                </c:pt>
                <c:pt idx="7">
                  <c:v>0.96666666666666667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642944"/>
        <c:axId val="98641408"/>
      </c:lineChart>
      <c:catAx>
        <c:axId val="97969664"/>
        <c:scaling>
          <c:orientation val="minMax"/>
        </c:scaling>
        <c:delete val="0"/>
        <c:axPos val="b"/>
        <c:majorTickMark val="out"/>
        <c:minorTickMark val="none"/>
        <c:tickLblPos val="nextTo"/>
        <c:crossAx val="97971584"/>
        <c:crosses val="autoZero"/>
        <c:auto val="1"/>
        <c:lblAlgn val="ctr"/>
        <c:lblOffset val="100"/>
        <c:noMultiLvlLbl val="0"/>
      </c:catAx>
      <c:valAx>
        <c:axId val="97971584"/>
        <c:scaling>
          <c:orientation val="minMax"/>
          <c:max val="5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Weeks</a:t>
                </a:r>
                <a:r>
                  <a:rPr lang="en-US" sz="1200" baseline="0"/>
                  <a:t> </a:t>
                </a:r>
                <a:endParaRPr lang="en-US" sz="12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7969664"/>
        <c:crosses val="autoZero"/>
        <c:crossBetween val="between"/>
        <c:majorUnit val="4"/>
        <c:minorUnit val="1"/>
      </c:valAx>
      <c:valAx>
        <c:axId val="98641408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crossAx val="98642944"/>
        <c:crosses val="max"/>
        <c:crossBetween val="between"/>
      </c:valAx>
      <c:catAx>
        <c:axId val="98642944"/>
        <c:scaling>
          <c:orientation val="minMax"/>
        </c:scaling>
        <c:delete val="1"/>
        <c:axPos val="b"/>
        <c:majorTickMark val="out"/>
        <c:minorTickMark val="none"/>
        <c:tickLblPos val="none"/>
        <c:crossAx val="98641408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spPr>
        <a:solidFill>
          <a:schemeClr val="bg1">
            <a:lumMod val="8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BB891-B7B0-418A-AF84-D4055F50581C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D4B6E-360B-4267-879F-C544A5D2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8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9C72-72D7-4D3A-AA3D-D6BD75352C80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" y="685800"/>
            <a:ext cx="6654800" cy="499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7239000"/>
            <a:ext cx="5486400" cy="1219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16A1-FAA5-4A50-80BA-F052E27AE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2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is located in Northern Illinois, USA, outside Chicago.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6A1-FAA5-4A50-80BA-F052E27AEF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27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Scintillator Counters 2 &amp; 3 now retractable</a:t>
            </a:r>
          </a:p>
          <a:p>
            <a:r>
              <a:rPr lang="en-US" dirty="0" smtClean="0"/>
              <a:t>New Si Strip Telescope</a:t>
            </a:r>
          </a:p>
          <a:p>
            <a:r>
              <a:rPr lang="en-US" dirty="0" smtClean="0"/>
              <a:t>Upgraded MWPC tracking – see poster</a:t>
            </a:r>
            <a:r>
              <a:rPr lang="en-US" baseline="0" dirty="0" smtClean="0"/>
              <a:t> 143</a:t>
            </a:r>
          </a:p>
          <a:p>
            <a:r>
              <a:rPr lang="en-US" baseline="0" dirty="0" smtClean="0"/>
              <a:t>TOF System to be upgraded in the future</a:t>
            </a:r>
          </a:p>
          <a:p>
            <a:r>
              <a:rPr lang="en-US" dirty="0" smtClean="0"/>
              <a:t>http://www-ppd.fnal.gov/FTBF/instrumentation/index.html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6A1-FAA5-4A50-80BA-F052E27AEF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07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these clock signals are available</a:t>
            </a:r>
            <a:r>
              <a:rPr lang="en-US" baseline="0" dirty="0" smtClean="0"/>
              <a:t> to users in NIM and TTL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6A1-FAA5-4A50-80BA-F052E27AEF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6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Beamlines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MTest</a:t>
            </a:r>
            <a:r>
              <a:rPr lang="en-US" dirty="0" smtClean="0"/>
              <a:t> for short-term</a:t>
            </a:r>
            <a:r>
              <a:rPr lang="en-US" baseline="0" dirty="0" smtClean="0"/>
              <a:t> (weeks) experiments</a:t>
            </a:r>
          </a:p>
          <a:p>
            <a:r>
              <a:rPr lang="en-US" baseline="0" dirty="0" err="1" smtClean="0"/>
              <a:t>MCenter</a:t>
            </a:r>
            <a:r>
              <a:rPr lang="en-US" baseline="0" dirty="0" smtClean="0"/>
              <a:t> for make-up and long-term (months) experiments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6A1-FAA5-4A50-80BA-F052E27AEF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New! MT6.2</a:t>
            </a:r>
            <a:r>
              <a:rPr lang="en-US" baseline="0" dirty="0" smtClean="0"/>
              <a:t> has been insulated to control temperature within 5 degrees.  </a:t>
            </a:r>
          </a:p>
          <a:p>
            <a:r>
              <a:rPr lang="en-US" baseline="0" dirty="0" smtClean="0"/>
              <a:t>Additional Climate controlled areas allow to maintain temperatures within 2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6A1-FAA5-4A50-80BA-F052E27AEF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2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6A1-FAA5-4A50-80BA-F052E27AEF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2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Detectors</a:t>
            </a:r>
            <a:r>
              <a:rPr lang="en-US" baseline="0" dirty="0" smtClean="0"/>
              <a:t> in this area must have Interaction Lengths of less than 3%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6A1-FAA5-4A50-80BA-F052E27AEF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Areas under</a:t>
            </a:r>
            <a:r>
              <a:rPr lang="en-US" baseline="0" dirty="0" smtClean="0"/>
              <a:t> development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6A1-FAA5-4A50-80BA-F052E27AEF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Gigabit Ethernet throughout facility, including</a:t>
            </a:r>
            <a:r>
              <a:rPr lang="en-US" baseline="0" dirty="0" smtClean="0"/>
              <a:t> upgraded wireless</a:t>
            </a:r>
            <a:endParaRPr lang="en-US" dirty="0" smtClean="0"/>
          </a:p>
          <a:p>
            <a:r>
              <a:rPr lang="en-US" dirty="0" smtClean="0"/>
              <a:t>Web-based Cameras have 26x Optical zoom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6A1-FAA5-4A50-80BA-F052E27AE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7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http://www-ppd.fnal.gov/FTBF/facility/tables.html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6A1-FAA5-4A50-80BA-F052E27AEF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12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http://www-ppd.fnal.gov/FTBF/facility/gas.html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6A1-FAA5-4A50-80BA-F052E27AEF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6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6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8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4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2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7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4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9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4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65BB8-4528-4D9F-8F67-E51D7EE4F88C}" type="datetimeFigureOut">
              <a:rPr lang="en-US" smtClean="0"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-ppd.fnal.gov/FTB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Test Beam Facility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Aria </a:t>
            </a:r>
            <a:r>
              <a:rPr lang="en-US" dirty="0" err="1" smtClean="0">
                <a:solidFill>
                  <a:schemeClr val="accent3"/>
                </a:solidFill>
              </a:rPr>
              <a:t>Soha</a:t>
            </a:r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June </a:t>
            </a:r>
            <a:r>
              <a:rPr lang="en-US" dirty="0" smtClean="0">
                <a:solidFill>
                  <a:schemeClr val="accent3"/>
                </a:solidFill>
              </a:rPr>
              <a:t>30, </a:t>
            </a:r>
            <a:r>
              <a:rPr lang="en-US" dirty="0" smtClean="0">
                <a:solidFill>
                  <a:schemeClr val="accent3"/>
                </a:solidFill>
              </a:rPr>
              <a:t>2014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DESY Test Beam Workshop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77840" cy="4525963"/>
          </a:xfrm>
        </p:spPr>
        <p:txBody>
          <a:bodyPr/>
          <a:lstStyle/>
          <a:p>
            <a:r>
              <a:rPr lang="en-US" dirty="0" smtClean="0"/>
              <a:t>Gas Distribution system throughout facility</a:t>
            </a:r>
          </a:p>
          <a:p>
            <a:r>
              <a:rPr lang="en-US" dirty="0" smtClean="0"/>
              <a:t>MT6.2 and MC7 have flammable capability</a:t>
            </a:r>
          </a:p>
          <a:p>
            <a:r>
              <a:rPr lang="en-US" dirty="0" smtClean="0"/>
              <a:t>Some gasses provided</a:t>
            </a:r>
            <a:endParaRPr lang="en-US" dirty="0"/>
          </a:p>
        </p:txBody>
      </p:sp>
      <p:pic>
        <p:nvPicPr>
          <p:cNvPr id="2050" name="Picture 2" descr="C:\Users\aria\Desktop\MC7_FlammableRac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4" t="29102" b="34913"/>
          <a:stretch/>
        </p:blipFill>
        <p:spPr bwMode="auto">
          <a:xfrm>
            <a:off x="6172200" y="1066800"/>
            <a:ext cx="2743200" cy="28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5" descr="Y:\Facility\Gas\IMAG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867836"/>
            <a:ext cx="3200400" cy="1913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50" descr="Y:\Facility\GasSystempatch.jp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229660"/>
            <a:ext cx="3657600" cy="2552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415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76" name="TextBox 73"/>
          <p:cNvSpPr txBox="1">
            <a:spLocks noChangeArrowheads="1"/>
          </p:cNvSpPr>
          <p:nvPr/>
        </p:nvSpPr>
        <p:spPr bwMode="auto">
          <a:xfrm>
            <a:off x="5181600" y="4974210"/>
            <a:ext cx="3717607" cy="86177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400" i="1" dirty="0">
              <a:latin typeface="Times New Roman" pitchFamily="18" charset="0"/>
            </a:endParaRPr>
          </a:p>
          <a:p>
            <a:pPr algn="ctr" eaLnBrk="1" hangingPunct="1"/>
            <a:endParaRPr lang="en-US" altLang="en-US" sz="1400" i="1" dirty="0">
              <a:latin typeface="Times New Roman" pitchFamily="18" charset="0"/>
            </a:endParaRPr>
          </a:p>
          <a:p>
            <a:pPr algn="ctr" eaLnBrk="1" hangingPunct="1"/>
            <a:endParaRPr lang="en-US" altLang="en-US" sz="1400" i="1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1400" i="1" dirty="0">
                <a:latin typeface="Times New Roman" pitchFamily="18" charset="0"/>
              </a:rPr>
              <a:t>can be moved anywhere.</a:t>
            </a:r>
          </a:p>
        </p:txBody>
      </p:sp>
      <p:pic>
        <p:nvPicPr>
          <p:cNvPr id="77" name="Picture 3" descr="C:\Webpages\~aria\WebsitesInProgress\FTBF_II\Maps\new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8"/>
          <a:stretch>
            <a:fillRect/>
          </a:stretch>
        </p:blipFill>
        <p:spPr bwMode="auto">
          <a:xfrm>
            <a:off x="414814" y="1459706"/>
            <a:ext cx="8500586" cy="347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1780223" y="3463290"/>
            <a:ext cx="834866" cy="780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2970" tIns="141485" rIns="282970" bIns="141485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411480" y="3425190"/>
            <a:ext cx="8500586" cy="207169"/>
          </a:xfrm>
          <a:prstGeom prst="line">
            <a:avLst/>
          </a:prstGeom>
          <a:ln w="12700">
            <a:solidFill>
              <a:srgbClr val="00FF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35"/>
          <p:cNvSpPr txBox="1">
            <a:spLocks noChangeArrowheads="1"/>
          </p:cNvSpPr>
          <p:nvPr/>
        </p:nvSpPr>
        <p:spPr bwMode="auto">
          <a:xfrm>
            <a:off x="2707958" y="2377916"/>
            <a:ext cx="6448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519A24"/>
                </a:solidFill>
              </a:rPr>
              <a:t>MS4</a:t>
            </a:r>
          </a:p>
        </p:txBody>
      </p:sp>
      <p:sp>
        <p:nvSpPr>
          <p:cNvPr id="81" name="TextBox 36"/>
          <p:cNvSpPr txBox="1">
            <a:spLocks noChangeArrowheads="1"/>
          </p:cNvSpPr>
          <p:nvPr/>
        </p:nvSpPr>
        <p:spPr bwMode="auto">
          <a:xfrm>
            <a:off x="5118735" y="3803332"/>
            <a:ext cx="6448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519A24"/>
                </a:solidFill>
              </a:rPr>
              <a:t>MT6.2</a:t>
            </a:r>
          </a:p>
        </p:txBody>
      </p:sp>
      <p:sp>
        <p:nvSpPr>
          <p:cNvPr id="82" name="TextBox 37"/>
          <p:cNvSpPr txBox="1">
            <a:spLocks noChangeArrowheads="1"/>
          </p:cNvSpPr>
          <p:nvPr/>
        </p:nvSpPr>
        <p:spPr bwMode="auto">
          <a:xfrm>
            <a:off x="1828800" y="4419600"/>
            <a:ext cx="6453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519A24"/>
                </a:solidFill>
              </a:rPr>
              <a:t>MT6.1</a:t>
            </a:r>
          </a:p>
        </p:txBody>
      </p:sp>
      <p:sp>
        <p:nvSpPr>
          <p:cNvPr id="83" name="TextBox 38"/>
          <p:cNvSpPr txBox="1">
            <a:spLocks noChangeArrowheads="1"/>
          </p:cNvSpPr>
          <p:nvPr/>
        </p:nvSpPr>
        <p:spPr bwMode="auto">
          <a:xfrm>
            <a:off x="718185" y="2788579"/>
            <a:ext cx="9863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519A24"/>
                </a:solidFill>
              </a:rPr>
              <a:t>M05  &amp;</a:t>
            </a:r>
          </a:p>
        </p:txBody>
      </p:sp>
      <p:sp>
        <p:nvSpPr>
          <p:cNvPr id="84" name="TextBox 39"/>
          <p:cNvSpPr txBox="1">
            <a:spLocks noChangeArrowheads="1"/>
          </p:cNvSpPr>
          <p:nvPr/>
        </p:nvSpPr>
        <p:spPr bwMode="auto">
          <a:xfrm>
            <a:off x="7320915" y="2362200"/>
            <a:ext cx="128968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 b="1" dirty="0" err="1">
                <a:solidFill>
                  <a:srgbClr val="519A24"/>
                </a:solidFill>
              </a:rPr>
              <a:t>MTest</a:t>
            </a:r>
            <a:r>
              <a:rPr lang="en-US" altLang="en-US" sz="1000" b="1" dirty="0">
                <a:solidFill>
                  <a:srgbClr val="519A24"/>
                </a:solidFill>
              </a:rPr>
              <a:t> Control Room</a:t>
            </a:r>
          </a:p>
        </p:txBody>
      </p:sp>
      <p:sp>
        <p:nvSpPr>
          <p:cNvPr id="85" name="TextBox 40"/>
          <p:cNvSpPr txBox="1">
            <a:spLocks noChangeArrowheads="1"/>
          </p:cNvSpPr>
          <p:nvPr/>
        </p:nvSpPr>
        <p:spPr bwMode="auto">
          <a:xfrm>
            <a:off x="3313748" y="4267200"/>
            <a:ext cx="66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519A24"/>
                </a:solidFill>
              </a:rPr>
              <a:t>Alcove Control Room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615089" y="3456622"/>
            <a:ext cx="531019" cy="346234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2970" tIns="141485" rIns="282970" bIns="14148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6332697" y="3047524"/>
            <a:ext cx="758666" cy="755333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2970" tIns="141485" rIns="282970" bIns="14148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Flowchart: Direct Access Storage 87"/>
          <p:cNvSpPr/>
          <p:nvPr/>
        </p:nvSpPr>
        <p:spPr>
          <a:xfrm rot="10800000">
            <a:off x="550545" y="3551396"/>
            <a:ext cx="546735" cy="150495"/>
          </a:xfrm>
          <a:prstGeom prst="flowChartMagneticDrum">
            <a:avLst/>
          </a:prstGeom>
          <a:solidFill>
            <a:srgbClr val="99CCFF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970" tIns="141485" rIns="282970" bIns="141485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9" name="Straight Arrow Connector 88"/>
          <p:cNvCxnSpPr>
            <a:stCxn id="83" idx="1"/>
          </p:cNvCxnSpPr>
          <p:nvPr/>
        </p:nvCxnSpPr>
        <p:spPr>
          <a:xfrm flipH="1">
            <a:off x="490539" y="2896301"/>
            <a:ext cx="227646" cy="6103"/>
          </a:xfrm>
          <a:prstGeom prst="straightConnector1">
            <a:avLst/>
          </a:prstGeom>
          <a:ln w="19050">
            <a:solidFill>
              <a:srgbClr val="519A24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46"/>
          <p:cNvSpPr txBox="1">
            <a:spLocks noChangeArrowheads="1"/>
          </p:cNvSpPr>
          <p:nvPr/>
        </p:nvSpPr>
        <p:spPr bwMode="auto">
          <a:xfrm>
            <a:off x="3392804" y="3551396"/>
            <a:ext cx="55221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800" b="1" dirty="0">
                <a:solidFill>
                  <a:schemeClr val="bg1">
                    <a:lumMod val="50000"/>
                  </a:schemeClr>
                </a:solidFill>
              </a:rPr>
              <a:t>Absorber</a:t>
            </a:r>
          </a:p>
        </p:txBody>
      </p:sp>
      <p:sp>
        <p:nvSpPr>
          <p:cNvPr id="91" name="Text Box 56"/>
          <p:cNvSpPr txBox="1">
            <a:spLocks noChangeArrowheads="1"/>
          </p:cNvSpPr>
          <p:nvPr/>
        </p:nvSpPr>
        <p:spPr bwMode="auto">
          <a:xfrm>
            <a:off x="414814" y="4118134"/>
            <a:ext cx="10525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dirty="0"/>
              <a:t>Downstream Cerenkov</a:t>
            </a:r>
          </a:p>
          <a:p>
            <a:pPr algn="ctr" eaLnBrk="1" hangingPunct="1"/>
            <a:r>
              <a:rPr lang="en-US" altLang="en-US" sz="1200" dirty="0"/>
              <a:t>Inner/Outer</a:t>
            </a:r>
          </a:p>
        </p:txBody>
      </p:sp>
      <p:sp>
        <p:nvSpPr>
          <p:cNvPr id="92" name="Rectangle 43"/>
          <p:cNvSpPr>
            <a:spLocks noChangeArrowheads="1"/>
          </p:cNvSpPr>
          <p:nvPr/>
        </p:nvSpPr>
        <p:spPr bwMode="auto">
          <a:xfrm>
            <a:off x="1097280" y="3513296"/>
            <a:ext cx="71437" cy="226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282970" tIns="141485" rIns="282970" bIns="141485" anchor="ctr"/>
          <a:lstStyle/>
          <a:p>
            <a:pPr>
              <a:defRPr/>
            </a:pPr>
            <a:endParaRPr lang="en-US"/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3221832" y="3449955"/>
            <a:ext cx="70961" cy="2271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282970" tIns="141485" rIns="282970" bIns="141485" anchor="ctr"/>
          <a:lstStyle/>
          <a:p>
            <a:pPr>
              <a:defRPr/>
            </a:pPr>
            <a:endParaRPr lang="en-US"/>
          </a:p>
        </p:txBody>
      </p:sp>
      <p:sp>
        <p:nvSpPr>
          <p:cNvPr id="94" name="Rectangle 43"/>
          <p:cNvSpPr>
            <a:spLocks noChangeArrowheads="1"/>
          </p:cNvSpPr>
          <p:nvPr/>
        </p:nvSpPr>
        <p:spPr bwMode="auto">
          <a:xfrm>
            <a:off x="4206717" y="3449002"/>
            <a:ext cx="70961" cy="226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282970" tIns="141485" rIns="282970" bIns="141485" anchor="ctr"/>
          <a:lstStyle/>
          <a:p>
            <a:pPr>
              <a:defRPr/>
            </a:pPr>
            <a:endParaRPr lang="en-US"/>
          </a:p>
        </p:txBody>
      </p:sp>
      <p:sp>
        <p:nvSpPr>
          <p:cNvPr id="95" name="Rectangle 43"/>
          <p:cNvSpPr>
            <a:spLocks noChangeArrowheads="1"/>
          </p:cNvSpPr>
          <p:nvPr/>
        </p:nvSpPr>
        <p:spPr bwMode="auto">
          <a:xfrm>
            <a:off x="8385810" y="3299460"/>
            <a:ext cx="71437" cy="226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282970" tIns="141485" rIns="282970" bIns="141485" anchor="ctr"/>
          <a:lstStyle/>
          <a:p>
            <a:pPr>
              <a:defRPr/>
            </a:pPr>
            <a:endParaRPr lang="en-US"/>
          </a:p>
        </p:txBody>
      </p:sp>
      <p:cxnSp>
        <p:nvCxnSpPr>
          <p:cNvPr id="96" name="Straight Arrow Connector 95"/>
          <p:cNvCxnSpPr>
            <a:stCxn id="91" idx="0"/>
            <a:endCxn id="88" idx="0"/>
          </p:cNvCxnSpPr>
          <p:nvPr/>
        </p:nvCxnSpPr>
        <p:spPr>
          <a:xfrm flipH="1" flipV="1">
            <a:off x="823912" y="3701891"/>
            <a:ext cx="117158" cy="416243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57"/>
          <p:cNvSpPr txBox="1">
            <a:spLocks noChangeArrowheads="1"/>
          </p:cNvSpPr>
          <p:nvPr/>
        </p:nvSpPr>
        <p:spPr bwMode="auto">
          <a:xfrm>
            <a:off x="6122194" y="2427922"/>
            <a:ext cx="7591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519A24"/>
                </a:solidFill>
              </a:rPr>
              <a:t>Electronics Room</a:t>
            </a:r>
          </a:p>
        </p:txBody>
      </p:sp>
      <p:sp>
        <p:nvSpPr>
          <p:cNvPr id="98" name="Rectangle 97"/>
          <p:cNvSpPr>
            <a:spLocks noChangeAspect="1"/>
          </p:cNvSpPr>
          <p:nvPr/>
        </p:nvSpPr>
        <p:spPr>
          <a:xfrm>
            <a:off x="1508284" y="3522345"/>
            <a:ext cx="90487" cy="628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970" tIns="141485" rIns="282970" bIns="14148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Rectangle 98"/>
          <p:cNvSpPr>
            <a:spLocks noChangeAspect="1"/>
          </p:cNvSpPr>
          <p:nvPr/>
        </p:nvSpPr>
        <p:spPr>
          <a:xfrm>
            <a:off x="3394234" y="3425190"/>
            <a:ext cx="91440" cy="628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970" tIns="141485" rIns="282970" bIns="14148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6029325" y="2644616"/>
            <a:ext cx="91440" cy="7572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970" tIns="141485" rIns="282970" bIns="14148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TextBox 61"/>
          <p:cNvSpPr txBox="1">
            <a:spLocks noChangeArrowheads="1"/>
          </p:cNvSpPr>
          <p:nvPr/>
        </p:nvSpPr>
        <p:spPr bwMode="auto">
          <a:xfrm>
            <a:off x="766286" y="5084802"/>
            <a:ext cx="910114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wrap="square" lIns="91440" tIns="91440" rIns="91440" bIns="9144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/>
              <a:t>Climate Controlled Area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81000" y="5147667"/>
            <a:ext cx="363379" cy="227171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2970" tIns="141485" rIns="282970" bIns="14148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Rectangle 43"/>
          <p:cNvSpPr>
            <a:spLocks noChangeArrowheads="1"/>
          </p:cNvSpPr>
          <p:nvPr/>
        </p:nvSpPr>
        <p:spPr bwMode="auto">
          <a:xfrm>
            <a:off x="1253967" y="3488055"/>
            <a:ext cx="70961" cy="227171"/>
          </a:xfrm>
          <a:prstGeom prst="rect">
            <a:avLst/>
          </a:prstGeom>
          <a:solidFill>
            <a:srgbClr val="FF99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 lIns="282970" tIns="141485" rIns="282970" bIns="141485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" name="Rectangle 43"/>
          <p:cNvSpPr>
            <a:spLocks noChangeArrowheads="1"/>
          </p:cNvSpPr>
          <p:nvPr/>
        </p:nvSpPr>
        <p:spPr bwMode="auto">
          <a:xfrm>
            <a:off x="3146108" y="3449955"/>
            <a:ext cx="70961" cy="227171"/>
          </a:xfrm>
          <a:prstGeom prst="rect">
            <a:avLst/>
          </a:prstGeom>
          <a:solidFill>
            <a:srgbClr val="FF99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 lIns="282970" tIns="141485" rIns="282970" bIns="141485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Rectangle 43"/>
          <p:cNvSpPr>
            <a:spLocks noChangeArrowheads="1"/>
          </p:cNvSpPr>
          <p:nvPr/>
        </p:nvSpPr>
        <p:spPr bwMode="auto">
          <a:xfrm>
            <a:off x="6256973" y="3362325"/>
            <a:ext cx="70961" cy="226695"/>
          </a:xfrm>
          <a:prstGeom prst="rect">
            <a:avLst/>
          </a:prstGeom>
          <a:solidFill>
            <a:srgbClr val="FF99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 lIns="282970" tIns="141485" rIns="282970" bIns="141485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" name="Rectangle 43"/>
          <p:cNvSpPr>
            <a:spLocks noChangeArrowheads="1"/>
          </p:cNvSpPr>
          <p:nvPr/>
        </p:nvSpPr>
        <p:spPr bwMode="auto">
          <a:xfrm>
            <a:off x="4895850" y="3397567"/>
            <a:ext cx="70961" cy="227171"/>
          </a:xfrm>
          <a:prstGeom prst="rect">
            <a:avLst/>
          </a:prstGeom>
          <a:solidFill>
            <a:srgbClr val="CC99FF"/>
          </a:solidFill>
          <a:ln w="12700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 wrap="none" lIns="282970" tIns="141485" rIns="282970" bIns="141485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Rectangle 43"/>
          <p:cNvSpPr>
            <a:spLocks noChangeArrowheads="1"/>
          </p:cNvSpPr>
          <p:nvPr/>
        </p:nvSpPr>
        <p:spPr bwMode="auto">
          <a:xfrm>
            <a:off x="4742498" y="3404235"/>
            <a:ext cx="70961" cy="227171"/>
          </a:xfrm>
          <a:prstGeom prst="rect">
            <a:avLst/>
          </a:prstGeom>
          <a:solidFill>
            <a:srgbClr val="CC99FF"/>
          </a:solidFill>
          <a:ln w="12700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 wrap="none" lIns="282970" tIns="141485" rIns="282970" bIns="141485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" name="Rectangle 43"/>
          <p:cNvSpPr>
            <a:spLocks noChangeArrowheads="1"/>
          </p:cNvSpPr>
          <p:nvPr/>
        </p:nvSpPr>
        <p:spPr bwMode="auto">
          <a:xfrm>
            <a:off x="7171849" y="3324225"/>
            <a:ext cx="71437" cy="227171"/>
          </a:xfrm>
          <a:prstGeom prst="rect">
            <a:avLst/>
          </a:prstGeom>
          <a:solidFill>
            <a:srgbClr val="CC99FF"/>
          </a:solidFill>
          <a:ln w="12700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 wrap="none" lIns="282970" tIns="141485" rIns="282970" bIns="141485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5992654" y="3375184"/>
            <a:ext cx="72866" cy="227171"/>
          </a:xfrm>
          <a:prstGeom prst="rect">
            <a:avLst/>
          </a:prstGeom>
          <a:solidFill>
            <a:srgbClr val="CC99FF"/>
          </a:solidFill>
          <a:ln w="12700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 wrap="none" lIns="282970" tIns="141485" rIns="282970" bIns="141485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Rectangle 43"/>
          <p:cNvSpPr>
            <a:spLocks noChangeArrowheads="1"/>
          </p:cNvSpPr>
          <p:nvPr/>
        </p:nvSpPr>
        <p:spPr bwMode="auto">
          <a:xfrm>
            <a:off x="3886200" y="5183505"/>
            <a:ext cx="70961" cy="226695"/>
          </a:xfrm>
          <a:prstGeom prst="rect">
            <a:avLst/>
          </a:prstGeom>
          <a:solidFill>
            <a:srgbClr val="FF99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none" lIns="282970" tIns="141485" rIns="282970" bIns="141485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" name="Text Box 55"/>
          <p:cNvSpPr txBox="1">
            <a:spLocks noChangeArrowheads="1"/>
          </p:cNvSpPr>
          <p:nvPr/>
        </p:nvSpPr>
        <p:spPr bwMode="auto">
          <a:xfrm>
            <a:off x="3942258" y="5086350"/>
            <a:ext cx="587019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wrap="none" lIns="91440" tIns="91440" rIns="91440" bIns="9144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dirty="0"/>
              <a:t>SWIC</a:t>
            </a:r>
            <a:br>
              <a:rPr lang="en-US" altLang="en-US" sz="1200" dirty="0"/>
            </a:br>
            <a:r>
              <a:rPr lang="en-US" altLang="en-US" sz="1200" dirty="0"/>
              <a:t>(AD) </a:t>
            </a:r>
          </a:p>
        </p:txBody>
      </p:sp>
      <p:sp>
        <p:nvSpPr>
          <p:cNvPr id="112" name="Rectangle 43"/>
          <p:cNvSpPr>
            <a:spLocks noChangeArrowheads="1"/>
          </p:cNvSpPr>
          <p:nvPr/>
        </p:nvSpPr>
        <p:spPr bwMode="auto">
          <a:xfrm>
            <a:off x="5246847" y="5087779"/>
            <a:ext cx="70961" cy="226695"/>
          </a:xfrm>
          <a:prstGeom prst="rect">
            <a:avLst/>
          </a:prstGeom>
          <a:solidFill>
            <a:srgbClr val="CC99FF"/>
          </a:solidFill>
          <a:ln w="12700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 wrap="none" lIns="282970" tIns="141485" rIns="282970" bIns="141485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" name="Text Box 55"/>
          <p:cNvSpPr txBox="1">
            <a:spLocks noChangeArrowheads="1"/>
          </p:cNvSpPr>
          <p:nvPr/>
        </p:nvSpPr>
        <p:spPr bwMode="auto">
          <a:xfrm>
            <a:off x="5284470" y="5086350"/>
            <a:ext cx="1481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0" rIns="91440" bIns="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/>
              <a:t>MWPC </a:t>
            </a:r>
            <a:br>
              <a:rPr lang="en-US" altLang="en-US" sz="1200" dirty="0"/>
            </a:br>
            <a:r>
              <a:rPr lang="en-US" altLang="en-US" sz="1200" dirty="0"/>
              <a:t>(</a:t>
            </a:r>
            <a:r>
              <a:rPr lang="en-US" altLang="en-US" sz="1200" dirty="0" err="1"/>
              <a:t>Fenker</a:t>
            </a:r>
            <a:r>
              <a:rPr lang="en-US" altLang="en-US" sz="1200" dirty="0"/>
              <a:t> Chamber) </a:t>
            </a:r>
          </a:p>
        </p:txBody>
      </p:sp>
      <p:sp>
        <p:nvSpPr>
          <p:cNvPr id="114" name="Text Box 55"/>
          <p:cNvSpPr txBox="1">
            <a:spLocks noChangeArrowheads="1"/>
          </p:cNvSpPr>
          <p:nvPr/>
        </p:nvSpPr>
        <p:spPr bwMode="auto">
          <a:xfrm>
            <a:off x="2825591" y="5694402"/>
            <a:ext cx="91059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lIns="91440" tIns="91440" rIns="91440" bIns="9144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/>
              <a:t>Si strip</a:t>
            </a:r>
          </a:p>
          <a:p>
            <a:pPr eaLnBrk="1" hangingPunct="1"/>
            <a:r>
              <a:rPr lang="en-US" altLang="en-US" sz="1200" dirty="0"/>
              <a:t>Telescope</a:t>
            </a:r>
          </a:p>
          <a:p>
            <a:pPr eaLnBrk="1" hangingPunct="1"/>
            <a:r>
              <a:rPr lang="en-US" altLang="en-US" sz="1200" dirty="0"/>
              <a:t>(CAPTAN)</a:t>
            </a:r>
          </a:p>
        </p:txBody>
      </p:sp>
      <p:sp>
        <p:nvSpPr>
          <p:cNvPr id="115" name="Rectangle 43"/>
          <p:cNvSpPr>
            <a:spLocks noChangeArrowheads="1"/>
          </p:cNvSpPr>
          <p:nvPr/>
        </p:nvSpPr>
        <p:spPr bwMode="auto">
          <a:xfrm>
            <a:off x="1396365" y="3513296"/>
            <a:ext cx="70961" cy="226695"/>
          </a:xfrm>
          <a:prstGeom prst="rect">
            <a:avLst/>
          </a:prstGeom>
          <a:solidFill>
            <a:srgbClr val="FFFF99"/>
          </a:solidFill>
          <a:ln w="12700">
            <a:solidFill>
              <a:srgbClr val="CC6600"/>
            </a:solidFill>
            <a:prstDash val="sysDot"/>
            <a:miter lim="800000"/>
            <a:headEnd/>
            <a:tailEnd/>
          </a:ln>
        </p:spPr>
        <p:txBody>
          <a:bodyPr wrap="none" lIns="282970" tIns="141485" rIns="282970" bIns="141485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" name="Rectangle 43"/>
          <p:cNvSpPr>
            <a:spLocks noChangeArrowheads="1"/>
          </p:cNvSpPr>
          <p:nvPr/>
        </p:nvSpPr>
        <p:spPr bwMode="auto">
          <a:xfrm>
            <a:off x="4521042" y="3425190"/>
            <a:ext cx="71437" cy="227171"/>
          </a:xfrm>
          <a:prstGeom prst="rect">
            <a:avLst/>
          </a:prstGeom>
          <a:solidFill>
            <a:srgbClr val="FFFF99"/>
          </a:solidFill>
          <a:ln w="12700">
            <a:solidFill>
              <a:srgbClr val="CC6600"/>
            </a:solidFill>
            <a:prstDash val="sysDot"/>
            <a:miter lim="800000"/>
            <a:headEnd/>
            <a:tailEnd/>
          </a:ln>
        </p:spPr>
        <p:txBody>
          <a:bodyPr wrap="none" lIns="282970" tIns="141485" rIns="282970" bIns="141485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" name="Rectangle 43"/>
          <p:cNvSpPr>
            <a:spLocks noChangeArrowheads="1"/>
          </p:cNvSpPr>
          <p:nvPr/>
        </p:nvSpPr>
        <p:spPr bwMode="auto">
          <a:xfrm>
            <a:off x="7755255" y="3425190"/>
            <a:ext cx="181927" cy="76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lIns="282970" tIns="141485" rIns="282970" bIns="141485" anchor="ctr"/>
          <a:lstStyle/>
          <a:p>
            <a:pPr>
              <a:defRPr/>
            </a:pPr>
            <a:endParaRPr lang="en-US"/>
          </a:p>
        </p:txBody>
      </p:sp>
      <p:sp>
        <p:nvSpPr>
          <p:cNvPr id="118" name="Text Box 55"/>
          <p:cNvSpPr txBox="1">
            <a:spLocks noChangeArrowheads="1"/>
          </p:cNvSpPr>
          <p:nvPr/>
        </p:nvSpPr>
        <p:spPr bwMode="auto">
          <a:xfrm>
            <a:off x="7590207" y="3614261"/>
            <a:ext cx="6620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 dirty="0" err="1"/>
              <a:t>Lb</a:t>
            </a:r>
            <a:r>
              <a:rPr lang="en-US" altLang="en-US" sz="1000" dirty="0"/>
              <a:t>-Glass </a:t>
            </a:r>
          </a:p>
          <a:p>
            <a:pPr algn="ctr" eaLnBrk="1" hangingPunct="1"/>
            <a:r>
              <a:rPr lang="en-US" altLang="en-US" sz="1000" dirty="0"/>
              <a:t>Calorimeter</a:t>
            </a:r>
          </a:p>
        </p:txBody>
      </p:sp>
      <p:sp>
        <p:nvSpPr>
          <p:cNvPr id="119" name="Rectangle 43"/>
          <p:cNvSpPr>
            <a:spLocks noChangeArrowheads="1"/>
          </p:cNvSpPr>
          <p:nvPr/>
        </p:nvSpPr>
        <p:spPr bwMode="auto">
          <a:xfrm>
            <a:off x="1905000" y="5150644"/>
            <a:ext cx="70961" cy="2271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wrap="none" lIns="282970" tIns="141485" rIns="282970" bIns="141485" anchor="ctr"/>
          <a:lstStyle/>
          <a:p>
            <a:pPr>
              <a:defRPr/>
            </a:pPr>
            <a:endParaRPr lang="en-US"/>
          </a:p>
        </p:txBody>
      </p:sp>
      <p:sp>
        <p:nvSpPr>
          <p:cNvPr id="120" name="Text Box 55"/>
          <p:cNvSpPr txBox="1">
            <a:spLocks noChangeArrowheads="1"/>
          </p:cNvSpPr>
          <p:nvPr/>
        </p:nvSpPr>
        <p:spPr bwMode="auto">
          <a:xfrm>
            <a:off x="2010728" y="5095399"/>
            <a:ext cx="961072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lIns="91440" tIns="91440" rIns="91440" bIns="9144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/>
              <a:t>Scintillator Counters</a:t>
            </a:r>
          </a:p>
        </p:txBody>
      </p:sp>
      <p:sp>
        <p:nvSpPr>
          <p:cNvPr id="121" name="Rectangle 43"/>
          <p:cNvSpPr>
            <a:spLocks noChangeArrowheads="1"/>
          </p:cNvSpPr>
          <p:nvPr/>
        </p:nvSpPr>
        <p:spPr bwMode="auto">
          <a:xfrm>
            <a:off x="6640830" y="5087779"/>
            <a:ext cx="70961" cy="226695"/>
          </a:xfrm>
          <a:prstGeom prst="rect">
            <a:avLst/>
          </a:prstGeom>
          <a:solidFill>
            <a:srgbClr val="FFFF99"/>
          </a:solidFill>
          <a:ln w="12700">
            <a:solidFill>
              <a:srgbClr val="CC6600"/>
            </a:solidFill>
            <a:prstDash val="sysDot"/>
            <a:miter lim="800000"/>
            <a:headEnd/>
            <a:tailEnd/>
          </a:ln>
        </p:spPr>
        <p:txBody>
          <a:bodyPr wrap="none" lIns="282970" tIns="141485" rIns="282970" bIns="141485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" name="Text Box 55"/>
          <p:cNvSpPr txBox="1">
            <a:spLocks noChangeArrowheads="1"/>
          </p:cNvSpPr>
          <p:nvPr/>
        </p:nvSpPr>
        <p:spPr bwMode="auto">
          <a:xfrm>
            <a:off x="6711792" y="5040868"/>
            <a:ext cx="8784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0" rIns="91440" bIns="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/>
              <a:t>Time Of Flight</a:t>
            </a:r>
          </a:p>
        </p:txBody>
      </p:sp>
      <p:sp>
        <p:nvSpPr>
          <p:cNvPr id="123" name="Rectangle 43"/>
          <p:cNvSpPr>
            <a:spLocks noChangeArrowheads="1"/>
          </p:cNvSpPr>
          <p:nvPr/>
        </p:nvSpPr>
        <p:spPr bwMode="auto">
          <a:xfrm>
            <a:off x="7696200" y="5184934"/>
            <a:ext cx="181927" cy="76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lIns="282970" tIns="141485" rIns="282970" bIns="141485" anchor="ctr"/>
          <a:lstStyle/>
          <a:p>
            <a:pPr>
              <a:defRPr/>
            </a:pPr>
            <a:endParaRPr lang="en-US"/>
          </a:p>
        </p:txBody>
      </p:sp>
      <p:sp>
        <p:nvSpPr>
          <p:cNvPr id="124" name="Text Box 55"/>
          <p:cNvSpPr txBox="1">
            <a:spLocks noChangeArrowheads="1"/>
          </p:cNvSpPr>
          <p:nvPr/>
        </p:nvSpPr>
        <p:spPr bwMode="auto">
          <a:xfrm>
            <a:off x="7879903" y="4999672"/>
            <a:ext cx="1011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0" rIns="91440" bIns="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dirty="0"/>
              <a:t>Lead-Glass </a:t>
            </a:r>
          </a:p>
          <a:p>
            <a:pPr algn="ctr" eaLnBrk="1" hangingPunct="1"/>
            <a:r>
              <a:rPr lang="en-US" altLang="en-US" sz="1200" dirty="0"/>
              <a:t>Calorimeter</a:t>
            </a:r>
          </a:p>
        </p:txBody>
      </p:sp>
      <p:sp>
        <p:nvSpPr>
          <p:cNvPr id="125" name="Text Box 56"/>
          <p:cNvSpPr txBox="1">
            <a:spLocks noChangeArrowheads="1"/>
          </p:cNvSpPr>
          <p:nvPr/>
        </p:nvSpPr>
        <p:spPr bwMode="auto">
          <a:xfrm>
            <a:off x="457200" y="3048000"/>
            <a:ext cx="10355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solidFill>
                  <a:srgbClr val="519A24"/>
                </a:solidFill>
              </a:rPr>
              <a:t>Upstrm</a:t>
            </a:r>
            <a:r>
              <a:rPr lang="en-US" altLang="en-US" sz="1400" dirty="0">
                <a:solidFill>
                  <a:srgbClr val="519A24"/>
                </a:solidFill>
              </a:rPr>
              <a:t> </a:t>
            </a:r>
            <a:r>
              <a:rPr lang="en-US" altLang="en-US" sz="1400" dirty="0" err="1">
                <a:solidFill>
                  <a:srgbClr val="519A24"/>
                </a:solidFill>
              </a:rPr>
              <a:t>Ckov</a:t>
            </a:r>
            <a:endParaRPr lang="en-US" altLang="en-US" sz="1400" dirty="0">
              <a:solidFill>
                <a:srgbClr val="519A24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 rot="21540000">
            <a:off x="1932147" y="3547110"/>
            <a:ext cx="455295" cy="10525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8297" tIns="28297" rIns="28297" bIns="28297">
            <a:spAutoFit/>
          </a:bodyPr>
          <a:lstStyle/>
          <a:p>
            <a:pPr algn="ctr">
              <a:defRPr/>
            </a:pPr>
            <a:endParaRPr lang="en-US" sz="1900" b="1" dirty="0">
              <a:cs typeface="Arial" pitchFamily="34" charset="0"/>
            </a:endParaRPr>
          </a:p>
        </p:txBody>
      </p:sp>
      <p:sp>
        <p:nvSpPr>
          <p:cNvPr id="127" name="Rectangle 43"/>
          <p:cNvSpPr>
            <a:spLocks noChangeArrowheads="1"/>
          </p:cNvSpPr>
          <p:nvPr/>
        </p:nvSpPr>
        <p:spPr bwMode="auto">
          <a:xfrm>
            <a:off x="1932147" y="3556635"/>
            <a:ext cx="91440" cy="75724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lIns="282970" tIns="141485" rIns="282970" bIns="141485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" name="Rectangle 43"/>
          <p:cNvSpPr>
            <a:spLocks noChangeArrowheads="1"/>
          </p:cNvSpPr>
          <p:nvPr/>
        </p:nvSpPr>
        <p:spPr bwMode="auto">
          <a:xfrm>
            <a:off x="2295525" y="3551396"/>
            <a:ext cx="91916" cy="75724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lIns="282970" tIns="141485" rIns="282970" bIns="141485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" name="Rectangle 43"/>
          <p:cNvSpPr>
            <a:spLocks noChangeArrowheads="1"/>
          </p:cNvSpPr>
          <p:nvPr/>
        </p:nvSpPr>
        <p:spPr bwMode="auto">
          <a:xfrm>
            <a:off x="2577466" y="5867400"/>
            <a:ext cx="90011" cy="762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lIns="282970" tIns="141485" rIns="282970" bIns="141485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" name="Rectangle 43"/>
          <p:cNvSpPr>
            <a:spLocks noChangeArrowheads="1"/>
          </p:cNvSpPr>
          <p:nvPr/>
        </p:nvSpPr>
        <p:spPr bwMode="auto">
          <a:xfrm>
            <a:off x="2728913" y="5867400"/>
            <a:ext cx="90487" cy="762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wrap="none" lIns="282970" tIns="141485" rIns="282970" bIns="141485" anchor="ctr"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" name="TextBox 130"/>
          <p:cNvSpPr txBox="1"/>
          <p:nvPr/>
        </p:nvSpPr>
        <p:spPr>
          <a:xfrm rot="21540000">
            <a:off x="5272088" y="3415665"/>
            <a:ext cx="183356" cy="17383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141485" rIns="0" bIns="141485" anchor="ctr">
            <a:spAutoFit/>
          </a:bodyPr>
          <a:lstStyle/>
          <a:p>
            <a:pPr algn="ctr">
              <a:defRPr/>
            </a:pPr>
            <a:endParaRPr lang="en-US" sz="1900" b="1" dirty="0">
              <a:cs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 rot="21540000">
            <a:off x="6637497" y="3387090"/>
            <a:ext cx="181927" cy="17335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141485" rIns="0" bIns="141485" anchor="ctr">
            <a:spAutoFit/>
          </a:bodyPr>
          <a:lstStyle/>
          <a:p>
            <a:pPr algn="ctr">
              <a:defRPr/>
            </a:pPr>
            <a:endParaRPr lang="en-US" sz="1900" b="1" dirty="0">
              <a:cs typeface="Arial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59105" y="6151245"/>
            <a:ext cx="181451" cy="17335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141485" rIns="0" bIns="141485" anchor="ctr">
            <a:spAutoFit/>
          </a:bodyPr>
          <a:lstStyle/>
          <a:p>
            <a:pPr algn="ctr">
              <a:defRPr/>
            </a:pPr>
            <a:endParaRPr lang="en-US" sz="1900" dirty="0">
              <a:cs typeface="Arial" pitchFamily="34" charset="0"/>
            </a:endParaRPr>
          </a:p>
        </p:txBody>
      </p:sp>
      <p:sp>
        <p:nvSpPr>
          <p:cNvPr id="134" name="TextBox 61"/>
          <p:cNvSpPr txBox="1">
            <a:spLocks noChangeArrowheads="1"/>
          </p:cNvSpPr>
          <p:nvPr/>
        </p:nvSpPr>
        <p:spPr bwMode="auto">
          <a:xfrm>
            <a:off x="640556" y="5999202"/>
            <a:ext cx="1188244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txBody>
          <a:bodyPr wrap="square" lIns="91440" tIns="91440" rIns="91440" bIns="91440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/>
              <a:t>Remotely Controlled Table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745105" y="1779270"/>
            <a:ext cx="110014" cy="10953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9" name="Straight Connector 138"/>
          <p:cNvCxnSpPr/>
          <p:nvPr/>
        </p:nvCxnSpPr>
        <p:spPr bwMode="auto">
          <a:xfrm>
            <a:off x="2548394" y="3158014"/>
            <a:ext cx="246888" cy="0"/>
          </a:xfrm>
          <a:prstGeom prst="line">
            <a:avLst/>
          </a:prstGeom>
          <a:ln w="5715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 bwMode="auto">
          <a:xfrm>
            <a:off x="5468112" y="2541746"/>
            <a:ext cx="246888" cy="0"/>
          </a:xfrm>
          <a:prstGeom prst="line">
            <a:avLst/>
          </a:prstGeom>
          <a:ln w="5715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 bwMode="auto">
          <a:xfrm rot="5400000">
            <a:off x="3035808" y="4609338"/>
            <a:ext cx="192024" cy="0"/>
          </a:xfrm>
          <a:prstGeom prst="line">
            <a:avLst/>
          </a:prstGeom>
          <a:ln w="5715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 bwMode="auto">
          <a:xfrm rot="5400000">
            <a:off x="7679696" y="4508142"/>
            <a:ext cx="199505" cy="791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884" y="609600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400" y="152400"/>
            <a:ext cx="1828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Picture 44" descr="Y:\Facility\calorimeter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5410200"/>
            <a:ext cx="1887538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9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50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50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50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50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50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9" dur="5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1" grpId="0"/>
      <p:bldP spid="92" grpId="0" animBg="1"/>
      <p:bldP spid="93" grpId="0" animBg="1"/>
      <p:bldP spid="94" grpId="0" animBg="1"/>
      <p:bldP spid="95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/>
      <p:bldP spid="114" grpId="0" animBg="1"/>
      <p:bldP spid="115" grpId="0" animBg="1"/>
      <p:bldP spid="116" grpId="0" animBg="1"/>
      <p:bldP spid="117" grpId="0" animBg="1"/>
      <p:bldP spid="118" grpId="0"/>
      <p:bldP spid="119" grpId="0" animBg="1"/>
      <p:bldP spid="120" grpId="0" animBg="1"/>
      <p:bldP spid="121" grpId="0" animBg="1"/>
      <p:bldP spid="122" grpId="0"/>
      <p:bldP spid="123" grpId="0" animBg="1"/>
      <p:bldP spid="124" grpId="0"/>
      <p:bldP spid="125" grpId="0"/>
      <p:bldP spid="127" grpId="0" animBg="1"/>
      <p:bldP spid="128" grpId="0" animBg="1"/>
      <p:bldP spid="129" grpId="0" animBg="1"/>
      <p:bldP spid="1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Delivery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81399"/>
            <a:ext cx="4040188" cy="2544763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Beam Available 24 </a:t>
            </a:r>
            <a:r>
              <a:rPr lang="en-US" dirty="0" err="1">
                <a:solidFill>
                  <a:schemeClr val="accent6"/>
                </a:solidFill>
              </a:rPr>
              <a:t>hrs</a:t>
            </a:r>
            <a:r>
              <a:rPr lang="en-US" dirty="0">
                <a:solidFill>
                  <a:schemeClr val="accent6"/>
                </a:solidFill>
              </a:rPr>
              <a:t> /day</a:t>
            </a:r>
          </a:p>
          <a:p>
            <a:pPr>
              <a:defRPr/>
            </a:pPr>
            <a:r>
              <a:rPr lang="en-US" dirty="0">
                <a:solidFill>
                  <a:schemeClr val="accent4"/>
                </a:solidFill>
              </a:rPr>
              <a:t>6 sec event (4.2 sec spill) 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every 60 seconds </a:t>
            </a:r>
          </a:p>
          <a:p>
            <a:pPr>
              <a:defRPr/>
            </a:pPr>
            <a:r>
              <a:rPr lang="en-US" dirty="0">
                <a:solidFill>
                  <a:schemeClr val="accent4"/>
                </a:solidFill>
              </a:rPr>
              <a:t>Control room manned during beam hours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04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 captures protons into 84 bunches (1 batch) and accelerates them to 8GeV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Bunches are 19nsec long:  1 RF Bucket (53 MHz)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Booster batch  = 1.6 microsecond in length 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6 batches go into Main Injector 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Injector = 11.2 microsecond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is ramped from 8 to 120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held at the flattop value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of the beam resonantly extracted each rotation over 4.2 sec to Switchyard 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Switchyard electrostatic Septa split beam twice. First split beam to NM line (Sea Quest) and M line, the second splits the beam between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MTest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MCenter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" name="Group 3"/>
          <p:cNvGrpSpPr>
            <a:grpSpLocks noChangeAspect="1"/>
          </p:cNvGrpSpPr>
          <p:nvPr/>
        </p:nvGrpSpPr>
        <p:grpSpPr bwMode="auto">
          <a:xfrm>
            <a:off x="117475" y="838200"/>
            <a:ext cx="8721725" cy="5519738"/>
            <a:chOff x="116961" y="756480"/>
            <a:chExt cx="9401298" cy="5949120"/>
          </a:xfrm>
        </p:grpSpPr>
        <p:sp>
          <p:nvSpPr>
            <p:cNvPr id="8" name="Oval 7"/>
            <p:cNvSpPr/>
            <p:nvPr/>
          </p:nvSpPr>
          <p:spPr>
            <a:xfrm rot="1728022">
              <a:off x="116961" y="756480"/>
              <a:ext cx="2323801" cy="2980548"/>
            </a:xfrm>
            <a:prstGeom prst="ellips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60877" y="1981550"/>
              <a:ext cx="4801609" cy="4724050"/>
            </a:xfrm>
            <a:prstGeom prst="ellips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90144" y="1524716"/>
              <a:ext cx="381596" cy="379840"/>
            </a:xfrm>
            <a:prstGeom prst="ellipse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1" name="Straight Connector 10"/>
            <p:cNvCxnSpPr>
              <a:stCxn id="10" idx="0"/>
            </p:cNvCxnSpPr>
            <p:nvPr/>
          </p:nvCxnSpPr>
          <p:spPr>
            <a:xfrm rot="5400000" flipH="1" flipV="1">
              <a:off x="4366711" y="1238090"/>
              <a:ext cx="1712" cy="571539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5"/>
              <a:endCxn id="9" idx="1"/>
            </p:cNvCxnSpPr>
            <p:nvPr/>
          </p:nvCxnSpPr>
          <p:spPr>
            <a:xfrm rot="5400000" flipH="1" flipV="1">
              <a:off x="1681045" y="2482797"/>
              <a:ext cx="893138" cy="127312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2733377" y="1872047"/>
              <a:ext cx="2510321" cy="841808"/>
            </a:xfrm>
            <a:custGeom>
              <a:avLst/>
              <a:gdLst>
                <a:gd name="connsiteX0" fmla="*/ 0 w 2510971"/>
                <a:gd name="connsiteY0" fmla="*/ 841828 h 841828"/>
                <a:gd name="connsiteX1" fmla="*/ 522514 w 2510971"/>
                <a:gd name="connsiteY1" fmla="*/ 362857 h 841828"/>
                <a:gd name="connsiteX2" fmla="*/ 1378857 w 2510971"/>
                <a:gd name="connsiteY2" fmla="*/ 72571 h 841828"/>
                <a:gd name="connsiteX3" fmla="*/ 2510971 w 2510971"/>
                <a:gd name="connsiteY3" fmla="*/ 0 h 841828"/>
                <a:gd name="connsiteX4" fmla="*/ 2510971 w 2510971"/>
                <a:gd name="connsiteY4" fmla="*/ 0 h 8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0971" h="841828">
                  <a:moveTo>
                    <a:pt x="0" y="841828"/>
                  </a:moveTo>
                  <a:cubicBezTo>
                    <a:pt x="146352" y="666447"/>
                    <a:pt x="292705" y="491066"/>
                    <a:pt x="522514" y="362857"/>
                  </a:cubicBezTo>
                  <a:cubicBezTo>
                    <a:pt x="752323" y="234648"/>
                    <a:pt x="1047448" y="133047"/>
                    <a:pt x="1378857" y="72571"/>
                  </a:cubicBezTo>
                  <a:cubicBezTo>
                    <a:pt x="1710266" y="12095"/>
                    <a:pt x="2510971" y="0"/>
                    <a:pt x="2510971" y="0"/>
                  </a:cubicBezTo>
                  <a:lnTo>
                    <a:pt x="2510971" y="0"/>
                  </a:lnTo>
                </a:path>
              </a:pathLst>
            </a:cu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>
              <a:stCxn id="13" idx="3"/>
            </p:cNvCxnSpPr>
            <p:nvPr/>
          </p:nvCxnSpPr>
          <p:spPr>
            <a:xfrm flipV="1">
              <a:off x="5243697" y="1824139"/>
              <a:ext cx="4274562" cy="47908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3" idx="3"/>
            </p:cNvCxnSpPr>
            <p:nvPr/>
          </p:nvCxnSpPr>
          <p:spPr>
            <a:xfrm>
              <a:off x="5243697" y="1872047"/>
              <a:ext cx="3899811" cy="337066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3" idx="3"/>
            </p:cNvCxnSpPr>
            <p:nvPr/>
          </p:nvCxnSpPr>
          <p:spPr>
            <a:xfrm flipV="1">
              <a:off x="5243697" y="1676994"/>
              <a:ext cx="1771086" cy="195053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014783" y="1372437"/>
              <a:ext cx="1218370" cy="304557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8233153" y="1218448"/>
              <a:ext cx="682766" cy="153989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014783" y="1249246"/>
              <a:ext cx="2339201" cy="427748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2290177" y="1218448"/>
              <a:ext cx="1676970" cy="542385"/>
            </a:xfrm>
            <a:custGeom>
              <a:avLst/>
              <a:gdLst>
                <a:gd name="connsiteX0" fmla="*/ 616857 w 616857"/>
                <a:gd name="connsiteY0" fmla="*/ 338667 h 541867"/>
                <a:gd name="connsiteX1" fmla="*/ 341086 w 616857"/>
                <a:gd name="connsiteY1" fmla="*/ 498324 h 541867"/>
                <a:gd name="connsiteX2" fmla="*/ 50800 w 616857"/>
                <a:gd name="connsiteY2" fmla="*/ 77410 h 541867"/>
                <a:gd name="connsiteX3" fmla="*/ 36286 w 616857"/>
                <a:gd name="connsiteY3" fmla="*/ 33867 h 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857" h="541867">
                  <a:moveTo>
                    <a:pt x="616857" y="338667"/>
                  </a:moveTo>
                  <a:cubicBezTo>
                    <a:pt x="526143" y="440267"/>
                    <a:pt x="435429" y="541867"/>
                    <a:pt x="341086" y="498324"/>
                  </a:cubicBezTo>
                  <a:cubicBezTo>
                    <a:pt x="246743" y="454781"/>
                    <a:pt x="101600" y="154820"/>
                    <a:pt x="50800" y="77410"/>
                  </a:cubicBezTo>
                  <a:cubicBezTo>
                    <a:pt x="0" y="0"/>
                    <a:pt x="18143" y="16933"/>
                    <a:pt x="36286" y="33867"/>
                  </a:cubicBezTo>
                </a:path>
              </a:pathLst>
            </a:cu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8222859" y="1824139"/>
              <a:ext cx="1295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chemeClr val="accent1"/>
                  </a:solidFill>
                </a:rPr>
                <a:t>Neutrino Line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00431" y="987464"/>
              <a:ext cx="1372377" cy="307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MTest</a:t>
              </a:r>
              <a:endParaRPr lang="en-US" sz="1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74431" y="1331373"/>
              <a:ext cx="961691" cy="3319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MCenter</a:t>
              </a:r>
              <a:endParaRPr lang="en-US" sz="1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39017" y="1247535"/>
              <a:ext cx="1370667" cy="277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err="1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Linac</a:t>
              </a:r>
              <a:endParaRPr lang="en-US" sz="12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2014" y="1524716"/>
              <a:ext cx="838485" cy="2754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Booster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95940" y="1399813"/>
              <a:ext cx="1370667" cy="277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8GeV Line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1382" y="1552092"/>
              <a:ext cx="1370666" cy="277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Main Injector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9476795">
              <a:off x="1752862" y="2886666"/>
              <a:ext cx="1370667" cy="277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P1 Line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8915871">
              <a:off x="2468141" y="2024326"/>
              <a:ext cx="1372377" cy="2754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P2 Line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20770727">
              <a:off x="3366518" y="1760833"/>
              <a:ext cx="1370666" cy="2754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P3 Line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21345868">
              <a:off x="4944239" y="1577756"/>
              <a:ext cx="1372377" cy="277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SY120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57200" y="5943599"/>
            <a:ext cx="82296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beam were smoothly extracted, 100 kHz or less would imply 1 particle per MI rotation would occur. 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Beam extraction is not smooth resulting in up to 35% double occupancy per MI rotation (11</a:t>
            </a:r>
            <a:r>
              <a:rPr lang="el-GR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24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Particles &amp; Energies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120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Gev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Proton Mode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Maximum intensity:  5E5 p/spill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High Energy Pion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Mode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+ 60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+ </a:t>
            </a:r>
            <a:r>
              <a:rPr lang="en-US" dirty="0"/>
              <a:t>50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+ 40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Muon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Mode: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Every </a:t>
            </a:r>
            <a:r>
              <a:rPr lang="en-US" dirty="0"/>
              <a:t>LE or HE Pion Mode with additional absorbers in MT6-1.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Low Energy Pion Mode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+/- 32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+/- 30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+/- 25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+/- 20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+/- 16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+/- 15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+/- 12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+/- 10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+/- 8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+/- 6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+/- 5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+/- 4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+/- 3.5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+/- 3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+/- 2.5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+/- 2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+/- 1.5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+/- 1</a:t>
            </a:r>
          </a:p>
          <a:p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6096000" y="3505200"/>
            <a:ext cx="609600" cy="2514600"/>
          </a:xfrm>
          <a:prstGeom prst="rightBrace">
            <a:avLst>
              <a:gd name="adj1" fmla="val 64583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1800" y="44590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Mostly Electrons/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Positrons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CE32479-8794-4237-97CA-5FE2A8B55A4B}" type="datetime1">
              <a:rPr lang="en-US" altLang="en-US" sz="900" smtClean="0">
                <a:solidFill>
                  <a:srgbClr val="003087"/>
                </a:solidFill>
                <a:latin typeface="Helvetica" pitchFamily="123" charset="0"/>
              </a:rPr>
              <a:t>6/30/2014</a:t>
            </a:fld>
            <a:endParaRPr lang="en-US" altLang="en-US" sz="900" dirty="0">
              <a:solidFill>
                <a:srgbClr val="003087"/>
              </a:solidFill>
              <a:latin typeface="Helvetica" pitchFamily="123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dirty="0" smtClean="0">
                <a:solidFill>
                  <a:srgbClr val="003087"/>
                </a:solidFill>
                <a:latin typeface="Helvetica" pitchFamily="123" charset="0"/>
              </a:rPr>
              <a:t>Michael </a:t>
            </a:r>
            <a:r>
              <a:rPr lang="en-US" altLang="en-US" sz="900" dirty="0" err="1" smtClean="0">
                <a:solidFill>
                  <a:srgbClr val="003087"/>
                </a:solidFill>
                <a:latin typeface="Helvetica" pitchFamily="123" charset="0"/>
              </a:rPr>
              <a:t>Geelhoed</a:t>
            </a:r>
            <a:r>
              <a:rPr lang="en-US" altLang="en-US" sz="900" dirty="0" smtClean="0">
                <a:solidFill>
                  <a:srgbClr val="003087"/>
                </a:solidFill>
                <a:latin typeface="Helvetica" pitchFamily="123" charset="0"/>
              </a:rPr>
              <a:t> </a:t>
            </a:r>
            <a:endParaRPr lang="en-US" altLang="en-US" sz="900" b="1" dirty="0" smtClean="0">
              <a:solidFill>
                <a:srgbClr val="003087"/>
              </a:solidFill>
              <a:latin typeface="Helvetica" pitchFamily="123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3843" y="1371600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34183" y="198120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8040" y="5096470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57783" y="349627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μ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6096000" y="1905000"/>
            <a:ext cx="609600" cy="2052935"/>
          </a:xfrm>
          <a:prstGeom prst="rightBrace">
            <a:avLst>
              <a:gd name="adj1" fmla="val 59896"/>
              <a:gd name="adj2" fmla="val 50000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81800" y="2858869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Some </a:t>
            </a:r>
            <a:r>
              <a:rPr lang="en-US" dirty="0" err="1" smtClean="0">
                <a:solidFill>
                  <a:schemeClr val="accent2"/>
                </a:solidFill>
              </a:rPr>
              <a:t>kaons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6055" y="3048000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648200"/>
            <a:ext cx="2971800" cy="92333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6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New ‘Energy Script’ will be able to select particles at any discrete energy.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4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4" grpId="0"/>
      <p:bldP spid="15" grpId="0"/>
      <p:bldP spid="15" grpId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19050">
            <a:noFill/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FTBF Summary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err="1" smtClean="0"/>
              <a:t>Fermilab</a:t>
            </a:r>
            <a:r>
              <a:rPr lang="en-US" altLang="en-US" dirty="0" smtClean="0"/>
              <a:t> Test Beam Facility is an </a:t>
            </a:r>
            <a:r>
              <a:rPr lang="en-US" altLang="en-US" dirty="0" smtClean="0"/>
              <a:t>High Energy</a:t>
            </a:r>
            <a:r>
              <a:rPr lang="en-US" altLang="en-US" dirty="0" smtClean="0"/>
              <a:t> </a:t>
            </a:r>
            <a:r>
              <a:rPr lang="en-US" altLang="en-US" dirty="0" smtClean="0"/>
              <a:t>Beam facility for world-wide Detector R&amp;D</a:t>
            </a:r>
          </a:p>
          <a:p>
            <a:r>
              <a:rPr lang="en-US" altLang="en-US" dirty="0" smtClean="0"/>
              <a:t>Extensive facility infrastructure &amp; instrumentation</a:t>
            </a:r>
          </a:p>
          <a:p>
            <a:r>
              <a:rPr lang="en-US" altLang="en-US" dirty="0" smtClean="0"/>
              <a:t>Flexible beam delivery</a:t>
            </a:r>
          </a:p>
          <a:p>
            <a:pPr lvl="1">
              <a:buSzPct val="90000"/>
              <a:buFont typeface="Wingdings" pitchFamily="2" charset="2"/>
              <a:buChar char="§"/>
            </a:pPr>
            <a:r>
              <a:rPr lang="en-US" altLang="en-US" dirty="0"/>
              <a:t>Protons, </a:t>
            </a:r>
            <a:r>
              <a:rPr lang="en-US" altLang="en-US" dirty="0" err="1"/>
              <a:t>pions</a:t>
            </a:r>
            <a:r>
              <a:rPr lang="en-US" altLang="en-US" dirty="0"/>
              <a:t>, </a:t>
            </a:r>
            <a:r>
              <a:rPr lang="en-US" altLang="en-US" dirty="0" err="1"/>
              <a:t>muons</a:t>
            </a:r>
            <a:r>
              <a:rPr lang="en-US" altLang="en-US" dirty="0"/>
              <a:t>, electrons, </a:t>
            </a:r>
            <a:r>
              <a:rPr lang="en-US" altLang="en-US" dirty="0" err="1"/>
              <a:t>kaons</a:t>
            </a:r>
            <a:endParaRPr lang="en-US" altLang="en-US" dirty="0"/>
          </a:p>
          <a:p>
            <a:pPr lvl="1">
              <a:buSzPct val="90000"/>
              <a:buFont typeface="Wingdings" pitchFamily="2" charset="2"/>
              <a:buChar char="§"/>
            </a:pPr>
            <a:r>
              <a:rPr lang="en-US" altLang="en-US" dirty="0"/>
              <a:t>200 MeV – 120 </a:t>
            </a:r>
            <a:r>
              <a:rPr lang="en-US" altLang="en-US" dirty="0" err="1"/>
              <a:t>GeV</a:t>
            </a:r>
            <a:endParaRPr lang="en-US" altLang="en-US" dirty="0"/>
          </a:p>
          <a:p>
            <a:pPr lvl="1">
              <a:buSzPct val="90000"/>
              <a:buFont typeface="Wingdings" pitchFamily="2" charset="2"/>
              <a:buChar char="§"/>
            </a:pPr>
            <a:r>
              <a:rPr lang="en-US" altLang="en-US" dirty="0"/>
              <a:t>1 – 300 kHz </a:t>
            </a:r>
            <a:r>
              <a:rPr lang="en-US" altLang="en-US" dirty="0" smtClean="0"/>
              <a:t>intensities</a:t>
            </a:r>
          </a:p>
          <a:p>
            <a:r>
              <a:rPr lang="en-US" altLang="en-US" dirty="0" smtClean="0"/>
              <a:t>Beam time available!</a:t>
            </a:r>
            <a:endParaRPr lang="en-US" alt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 smtClean="0">
                <a:hlinkClick r:id="rId2"/>
              </a:rPr>
              <a:t>http://www-ppd.fnal.gov/FTBF</a:t>
            </a:r>
            <a:endParaRPr lang="en-US" alt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 smtClean="0"/>
              <a:t>Become a User</a:t>
            </a:r>
          </a:p>
        </p:txBody>
      </p:sp>
      <p:pic>
        <p:nvPicPr>
          <p:cNvPr id="4098" name="Picture 2" descr="C:\Users\aria\Webpages\FTBF\Other_Files\FTBF_qr_c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57" y="48006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6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Tertiary Beam Details</a:t>
            </a:r>
          </a:p>
        </p:txBody>
      </p:sp>
      <p:sp>
        <p:nvSpPr>
          <p:cNvPr id="1331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Rates:</a:t>
            </a:r>
            <a:r>
              <a:rPr lang="en-US" dirty="0" smtClean="0"/>
              <a:t> ~200 particles / 4 sec spill (~50 Hz)</a:t>
            </a:r>
          </a:p>
          <a:p>
            <a:pPr>
              <a:defRPr/>
            </a:pPr>
            <a:r>
              <a:rPr lang="en-US" dirty="0" smtClean="0"/>
              <a:t>60% </a:t>
            </a:r>
            <a:r>
              <a:rPr lang="en-US" dirty="0" err="1" smtClean="0"/>
              <a:t>pions</a:t>
            </a:r>
            <a:r>
              <a:rPr lang="en-US" dirty="0" smtClean="0"/>
              <a:t>,  40% protons, </a:t>
            </a:r>
          </a:p>
          <a:p>
            <a:pPr>
              <a:defRPr/>
            </a:pPr>
            <a:r>
              <a:rPr lang="en-US" dirty="0" smtClean="0"/>
              <a:t>very few electrons, </a:t>
            </a:r>
            <a:r>
              <a:rPr lang="en-US" dirty="0" err="1" smtClean="0"/>
              <a:t>kaons</a:t>
            </a:r>
            <a:r>
              <a:rPr lang="en-US" dirty="0" smtClean="0"/>
              <a:t>, and deuterons</a:t>
            </a:r>
          </a:p>
          <a:p>
            <a:pPr eaLnBrk="1" hangingPunct="1">
              <a:defRPr/>
            </a:pPr>
            <a:r>
              <a:rPr lang="en-US" b="1" dirty="0" smtClean="0"/>
              <a:t>Momentum Resolution:</a:t>
            </a:r>
            <a:r>
              <a:rPr lang="en-US" dirty="0" smtClean="0"/>
              <a:t> </a:t>
            </a:r>
            <a:r>
              <a:rPr lang="en-US" dirty="0" err="1" smtClean="0"/>
              <a:t>dp</a:t>
            </a:r>
            <a:r>
              <a:rPr lang="en-US" dirty="0" smtClean="0"/>
              <a:t> = 3%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smtClean="0"/>
              <a:t>multiple scattering limited for this momentum range</a:t>
            </a:r>
          </a:p>
          <a:p>
            <a:pPr marL="0" indent="-400050">
              <a:defRPr/>
            </a:pPr>
            <a:r>
              <a:rPr lang="en-US" dirty="0" smtClean="0"/>
              <a:t>design momentum is 200MeV minimum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http://www-ppd.fnal.gov/FTBF/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495BE-A616-43C7-A8D6-6EEC33365B1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>
                <a:latin typeface="Helvetica" pitchFamily="123" charset="0"/>
              </a:rPr>
              <a:t>Slow Extraction to </a:t>
            </a:r>
            <a:r>
              <a:rPr lang="en-US" altLang="en-US" dirty="0" err="1" smtClean="0">
                <a:latin typeface="Helvetica" pitchFamily="123" charset="0"/>
              </a:rPr>
              <a:t>MTest</a:t>
            </a:r>
            <a:r>
              <a:rPr lang="en-US" altLang="en-US" dirty="0" smtClean="0">
                <a:latin typeface="Helvetica" pitchFamily="123" charset="0"/>
              </a:rPr>
              <a:t> - </a:t>
            </a:r>
            <a:r>
              <a:rPr lang="en-US" dirty="0"/>
              <a:t>General Beam </a:t>
            </a:r>
            <a:r>
              <a:rPr lang="en-US" dirty="0" smtClean="0"/>
              <a:t>Delivery</a:t>
            </a:r>
            <a:endParaRPr lang="en-US" altLang="en-US" dirty="0" smtClean="0">
              <a:latin typeface="Helvetica" pitchFamily="123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CE32479-8794-4237-97CA-5FE2A8B55A4B}" type="datetime1">
              <a:rPr lang="en-US" altLang="en-US" sz="900" smtClean="0">
                <a:solidFill>
                  <a:srgbClr val="003087"/>
                </a:solidFill>
                <a:latin typeface="Helvetica" pitchFamily="123" charset="0"/>
              </a:rPr>
              <a:t>6/30/2014</a:t>
            </a:fld>
            <a:endParaRPr lang="en-US" altLang="en-US" sz="900">
              <a:solidFill>
                <a:srgbClr val="003087"/>
              </a:solidFill>
              <a:latin typeface="Helvetica" pitchFamily="123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3087"/>
                </a:solidFill>
                <a:latin typeface="Helvetica" pitchFamily="123" charset="0"/>
              </a:rPr>
              <a:t>Michael Geelhoed | FTBF meeting - FNAL management</a:t>
            </a:r>
            <a:endParaRPr lang="en-US" altLang="en-US" sz="900" b="1" smtClean="0">
              <a:solidFill>
                <a:srgbClr val="003087"/>
              </a:solidFill>
              <a:latin typeface="Helvetica" pitchFamily="123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59EF54E-6A56-4CA2-B171-E87ED1001825}" type="slidenum">
              <a:rPr lang="en-US" altLang="en-US" sz="900">
                <a:solidFill>
                  <a:srgbClr val="003087"/>
                </a:solidFill>
                <a:latin typeface="Helvetica" pitchFamily="123" charset="0"/>
              </a:rPr>
              <a:pPr eaLnBrk="1" hangingPunct="1"/>
              <a:t>17</a:t>
            </a:fld>
            <a:endParaRPr lang="en-US" altLang="en-US" sz="900">
              <a:solidFill>
                <a:srgbClr val="003087"/>
              </a:solidFill>
              <a:latin typeface="Helvetica" pitchFamily="123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20175153">
            <a:off x="873198" y="522937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4038600" y="2819400"/>
            <a:ext cx="457200" cy="1524000"/>
          </a:xfrm>
          <a:prstGeom prst="arc">
            <a:avLst>
              <a:gd name="adj1" fmla="val 16200000"/>
              <a:gd name="adj2" fmla="val 162516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rot="20045635">
            <a:off x="781997" y="5013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 rot="20045635">
            <a:off x="2977060" y="1654752"/>
            <a:ext cx="677272" cy="626630"/>
          </a:xfrm>
          <a:prstGeom prst="arc">
            <a:avLst>
              <a:gd name="adj1" fmla="val 19205075"/>
              <a:gd name="adj2" fmla="val 18265379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14645635">
            <a:off x="102608" y="3495588"/>
            <a:ext cx="3411702" cy="206706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741269" y="2632829"/>
            <a:ext cx="51623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Beam is produced from AD’s Proton source which includes three machines. The Source,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Linac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and the Booster Ring. Depending on the request intensity Booster over laps beam from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Linac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. Each revolution in Booster is called a Turn. </a:t>
            </a:r>
          </a:p>
          <a:p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Booster then delivers 8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GeV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proton beam to Main Injector in bunches at a maximum of ~84 bunches at a time. This term is called a Batch. </a:t>
            </a:r>
          </a:p>
          <a:p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800" i="1" dirty="0" smtClean="0">
                <a:solidFill>
                  <a:schemeClr val="accent6">
                    <a:lumMod val="50000"/>
                  </a:schemeClr>
                </a:solidFill>
              </a:rPr>
              <a:t>Previous runs were partial batching*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23950" y="4610100"/>
            <a:ext cx="144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Main Injector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2897296" y="1538287"/>
            <a:ext cx="822543" cy="822543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873199" y="1428751"/>
            <a:ext cx="2065566" cy="1589298"/>
          </a:xfrm>
          <a:prstGeom prst="arc">
            <a:avLst>
              <a:gd name="adj1" fmla="val 20850036"/>
              <a:gd name="adj2" fmla="val 615518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394601" y="962619"/>
            <a:ext cx="234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Source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Linac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&amp; Booster</a:t>
            </a:r>
          </a:p>
        </p:txBody>
      </p:sp>
      <p:cxnSp>
        <p:nvCxnSpPr>
          <p:cNvPr id="63" name="Straight Connector 62"/>
          <p:cNvCxnSpPr>
            <a:stCxn id="60" idx="0"/>
          </p:cNvCxnSpPr>
          <p:nvPr/>
        </p:nvCxnSpPr>
        <p:spPr>
          <a:xfrm flipV="1">
            <a:off x="3308568" y="1105971"/>
            <a:ext cx="967121" cy="43231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 rot="19977471">
            <a:off x="4229999" y="960027"/>
            <a:ext cx="225756" cy="2304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20045635">
            <a:off x="3029640" y="1698968"/>
            <a:ext cx="578032" cy="548951"/>
          </a:xfrm>
          <a:prstGeom prst="arc">
            <a:avLst>
              <a:gd name="adj1" fmla="val 19205075"/>
              <a:gd name="adj2" fmla="val 18265379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>
            <a:off x="1074774" y="1753252"/>
            <a:ext cx="1725576" cy="1186712"/>
          </a:xfrm>
          <a:prstGeom prst="arc">
            <a:avLst>
              <a:gd name="adj1" fmla="val 745939"/>
              <a:gd name="adj2" fmla="val 6155184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8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>
                <a:latin typeface="Helvetica" pitchFamily="123" charset="0"/>
              </a:rPr>
              <a:t>Slow Extraction to </a:t>
            </a:r>
            <a:r>
              <a:rPr lang="en-US" altLang="en-US" dirty="0" err="1" smtClean="0">
                <a:latin typeface="Helvetica" pitchFamily="123" charset="0"/>
              </a:rPr>
              <a:t>MTest</a:t>
            </a:r>
            <a:r>
              <a:rPr lang="en-US" altLang="en-US" dirty="0" smtClean="0">
                <a:latin typeface="Helvetica" pitchFamily="123" charset="0"/>
              </a:rPr>
              <a:t> - </a:t>
            </a:r>
            <a:r>
              <a:rPr lang="en-US" dirty="0"/>
              <a:t>General Beam </a:t>
            </a:r>
            <a:r>
              <a:rPr lang="en-US" dirty="0" smtClean="0"/>
              <a:t>Delivery</a:t>
            </a:r>
            <a:endParaRPr lang="en-US" altLang="en-US" dirty="0" smtClean="0">
              <a:latin typeface="Helvetica" pitchFamily="123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CE32479-8794-4237-97CA-5FE2A8B55A4B}" type="datetime1">
              <a:rPr lang="en-US" altLang="en-US" sz="900" smtClean="0">
                <a:solidFill>
                  <a:srgbClr val="003087"/>
                </a:solidFill>
                <a:latin typeface="Helvetica" pitchFamily="123" charset="0"/>
              </a:rPr>
              <a:t>6/30/2014</a:t>
            </a:fld>
            <a:endParaRPr lang="en-US" altLang="en-US" sz="900">
              <a:solidFill>
                <a:srgbClr val="003087"/>
              </a:solidFill>
              <a:latin typeface="Helvetica" pitchFamily="123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3087"/>
                </a:solidFill>
                <a:latin typeface="Helvetica" pitchFamily="123" charset="0"/>
              </a:rPr>
              <a:t>Michael Geelhoed | FTBF meeting - FNAL management</a:t>
            </a:r>
            <a:endParaRPr lang="en-US" altLang="en-US" sz="900" b="1" smtClean="0">
              <a:solidFill>
                <a:srgbClr val="003087"/>
              </a:solidFill>
              <a:latin typeface="Helvetica" pitchFamily="123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59EF54E-6A56-4CA2-B171-E87ED1001825}" type="slidenum">
              <a:rPr lang="en-US" altLang="en-US" sz="900">
                <a:solidFill>
                  <a:srgbClr val="003087"/>
                </a:solidFill>
                <a:latin typeface="Helvetica" pitchFamily="123" charset="0"/>
              </a:rPr>
              <a:pPr eaLnBrk="1" hangingPunct="1"/>
              <a:t>18</a:t>
            </a:fld>
            <a:endParaRPr lang="en-US" altLang="en-US" sz="900">
              <a:solidFill>
                <a:srgbClr val="003087"/>
              </a:solidFill>
              <a:latin typeface="Helvetica" pitchFamily="123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20175153">
            <a:off x="873198" y="522937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4038600" y="2819400"/>
            <a:ext cx="457200" cy="1524000"/>
          </a:xfrm>
          <a:prstGeom prst="arc">
            <a:avLst>
              <a:gd name="adj1" fmla="val 16200000"/>
              <a:gd name="adj2" fmla="val 162516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rot="20045635">
            <a:off x="781997" y="5013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 rot="20045635">
            <a:off x="667327" y="2715437"/>
            <a:ext cx="2282270" cy="3579776"/>
          </a:xfrm>
          <a:prstGeom prst="arc">
            <a:avLst>
              <a:gd name="adj1" fmla="val 18430949"/>
              <a:gd name="adj2" fmla="val 795694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20045635">
            <a:off x="667326" y="2715437"/>
            <a:ext cx="2282270" cy="3579776"/>
          </a:xfrm>
          <a:prstGeom prst="arc">
            <a:avLst>
              <a:gd name="adj1" fmla="val 961517"/>
              <a:gd name="adj2" fmla="val 4003461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20045635">
            <a:off x="667326" y="2715437"/>
            <a:ext cx="2282270" cy="3579776"/>
          </a:xfrm>
          <a:prstGeom prst="arc">
            <a:avLst>
              <a:gd name="adj1" fmla="val 4125435"/>
              <a:gd name="adj2" fmla="val 6621555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rot="20045635">
            <a:off x="667326" y="2715437"/>
            <a:ext cx="2282271" cy="3579776"/>
          </a:xfrm>
          <a:prstGeom prst="arc">
            <a:avLst>
              <a:gd name="adj1" fmla="val 6776245"/>
              <a:gd name="adj2" fmla="val 10053755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20045635">
            <a:off x="667326" y="2715437"/>
            <a:ext cx="2282270" cy="3579776"/>
          </a:xfrm>
          <a:prstGeom prst="arc">
            <a:avLst>
              <a:gd name="adj1" fmla="val 10279732"/>
              <a:gd name="adj2" fmla="val 14065531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20045635">
            <a:off x="667326" y="2715437"/>
            <a:ext cx="2282270" cy="3579776"/>
          </a:xfrm>
          <a:prstGeom prst="arc">
            <a:avLst>
              <a:gd name="adj1" fmla="val 14293515"/>
              <a:gd name="adj2" fmla="val 16218094"/>
            </a:avLst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14645635">
            <a:off x="102608" y="3495588"/>
            <a:ext cx="3411702" cy="206706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792128" y="3271629"/>
            <a:ext cx="5162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Even though physically  Main Injector can hold 7 Batches, the maximum number is 6. This is because of the abort gap needed for operations.</a:t>
            </a:r>
          </a:p>
          <a:p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23950" y="4610100"/>
            <a:ext cx="144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Main Injector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2897296" y="1538287"/>
            <a:ext cx="822543" cy="822543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873199" y="1428751"/>
            <a:ext cx="2065566" cy="1589298"/>
          </a:xfrm>
          <a:prstGeom prst="arc">
            <a:avLst>
              <a:gd name="adj1" fmla="val 20850036"/>
              <a:gd name="adj2" fmla="val 615518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60" idx="0"/>
          </p:cNvCxnSpPr>
          <p:nvPr/>
        </p:nvCxnSpPr>
        <p:spPr>
          <a:xfrm flipV="1">
            <a:off x="3308568" y="1105971"/>
            <a:ext cx="967121" cy="43231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94601" y="962619"/>
            <a:ext cx="234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Source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Linac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&amp; Booster</a:t>
            </a:r>
          </a:p>
        </p:txBody>
      </p:sp>
      <p:sp>
        <p:nvSpPr>
          <p:cNvPr id="37" name="Rectangle 36"/>
          <p:cNvSpPr/>
          <p:nvPr/>
        </p:nvSpPr>
        <p:spPr>
          <a:xfrm rot="19977471">
            <a:off x="4229999" y="960027"/>
            <a:ext cx="225756" cy="2304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>
                <a:latin typeface="Helvetica" pitchFamily="123" charset="0"/>
              </a:rPr>
              <a:t>Slow Extraction to </a:t>
            </a:r>
            <a:r>
              <a:rPr lang="en-US" altLang="en-US" dirty="0" err="1" smtClean="0">
                <a:latin typeface="Helvetica" pitchFamily="123" charset="0"/>
              </a:rPr>
              <a:t>MTest</a:t>
            </a:r>
            <a:r>
              <a:rPr lang="en-US" altLang="en-US" dirty="0" smtClean="0">
                <a:latin typeface="Helvetica" pitchFamily="123" charset="0"/>
              </a:rPr>
              <a:t> - </a:t>
            </a:r>
            <a:r>
              <a:rPr lang="en-US" dirty="0"/>
              <a:t>General Beam </a:t>
            </a:r>
            <a:r>
              <a:rPr lang="en-US" dirty="0" smtClean="0"/>
              <a:t>Delivery</a:t>
            </a:r>
            <a:endParaRPr lang="en-US" altLang="en-US" dirty="0" smtClean="0">
              <a:latin typeface="Helvetica" pitchFamily="123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CE32479-8794-4237-97CA-5FE2A8B55A4B}" type="datetime1">
              <a:rPr lang="en-US" altLang="en-US" sz="900" smtClean="0">
                <a:solidFill>
                  <a:srgbClr val="003087"/>
                </a:solidFill>
                <a:latin typeface="Helvetica" pitchFamily="123" charset="0"/>
              </a:rPr>
              <a:t>6/30/2014</a:t>
            </a:fld>
            <a:endParaRPr lang="en-US" altLang="en-US" sz="900">
              <a:solidFill>
                <a:srgbClr val="003087"/>
              </a:solidFill>
              <a:latin typeface="Helvetica" pitchFamily="123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3087"/>
                </a:solidFill>
                <a:latin typeface="Helvetica" pitchFamily="123" charset="0"/>
              </a:rPr>
              <a:t>Michael Geelhoed | FTBF meeting - FNAL management</a:t>
            </a:r>
            <a:endParaRPr lang="en-US" altLang="en-US" sz="900" b="1" smtClean="0">
              <a:solidFill>
                <a:srgbClr val="003087"/>
              </a:solidFill>
              <a:latin typeface="Helvetica" pitchFamily="123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59EF54E-6A56-4CA2-B171-E87ED1001825}" type="slidenum">
              <a:rPr lang="en-US" altLang="en-US" sz="900">
                <a:solidFill>
                  <a:srgbClr val="003087"/>
                </a:solidFill>
                <a:latin typeface="Helvetica" pitchFamily="123" charset="0"/>
              </a:rPr>
              <a:pPr eaLnBrk="1" hangingPunct="1"/>
              <a:t>19</a:t>
            </a:fld>
            <a:endParaRPr lang="en-US" altLang="en-US" sz="900">
              <a:solidFill>
                <a:srgbClr val="003087"/>
              </a:solidFill>
              <a:latin typeface="Helvetica" pitchFamily="123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20175153">
            <a:off x="873198" y="522937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4038600" y="2819400"/>
            <a:ext cx="457200" cy="1524000"/>
          </a:xfrm>
          <a:prstGeom prst="arc">
            <a:avLst>
              <a:gd name="adj1" fmla="val 16200000"/>
              <a:gd name="adj2" fmla="val 162516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rot="20045635">
            <a:off x="781997" y="5013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 rot="14645635">
            <a:off x="102608" y="3495588"/>
            <a:ext cx="3411702" cy="206706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792128" y="3271629"/>
            <a:ext cx="516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Beam is ramped from 8 to 120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Gev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and held at the flattop value and resonantly extracted 4 seconds.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23950" y="4610100"/>
            <a:ext cx="144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Main Injector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2897296" y="1538287"/>
            <a:ext cx="822543" cy="822543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60" idx="0"/>
          </p:cNvCxnSpPr>
          <p:nvPr/>
        </p:nvCxnSpPr>
        <p:spPr>
          <a:xfrm flipV="1">
            <a:off x="3308568" y="1105971"/>
            <a:ext cx="967121" cy="43231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94601" y="962619"/>
            <a:ext cx="234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Source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Linac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&amp; Booster</a:t>
            </a:r>
          </a:p>
        </p:txBody>
      </p:sp>
      <p:sp>
        <p:nvSpPr>
          <p:cNvPr id="37" name="Rectangle 36"/>
          <p:cNvSpPr/>
          <p:nvPr/>
        </p:nvSpPr>
        <p:spPr>
          <a:xfrm rot="19977471">
            <a:off x="4229999" y="960027"/>
            <a:ext cx="225756" cy="2304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4645635">
            <a:off x="28290" y="3373906"/>
            <a:ext cx="3560342" cy="228227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rot="20045635">
            <a:off x="667326" y="2715437"/>
            <a:ext cx="2282270" cy="3579776"/>
          </a:xfrm>
          <a:prstGeom prst="arc">
            <a:avLst>
              <a:gd name="adj1" fmla="val 16200000"/>
              <a:gd name="adj2" fmla="val 17989252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20045635">
            <a:off x="667326" y="2715437"/>
            <a:ext cx="2282270" cy="3579776"/>
          </a:xfrm>
          <a:prstGeom prst="arc">
            <a:avLst>
              <a:gd name="adj1" fmla="val 14100324"/>
              <a:gd name="adj2" fmla="val 16218094"/>
            </a:avLst>
          </a:prstGeom>
          <a:noFill/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20045635">
            <a:off x="667326" y="2715437"/>
            <a:ext cx="2282270" cy="3579776"/>
          </a:xfrm>
          <a:prstGeom prst="arc">
            <a:avLst>
              <a:gd name="adj1" fmla="val 10027551"/>
              <a:gd name="adj2" fmla="val 14162247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rot="20045635">
            <a:off x="667326" y="2715437"/>
            <a:ext cx="2282271" cy="3579776"/>
          </a:xfrm>
          <a:prstGeom prst="arc">
            <a:avLst>
              <a:gd name="adj1" fmla="val 6600297"/>
              <a:gd name="adj2" fmla="val 10053755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20045635">
            <a:off x="667326" y="2715437"/>
            <a:ext cx="2282270" cy="3579776"/>
          </a:xfrm>
          <a:prstGeom prst="arc">
            <a:avLst>
              <a:gd name="adj1" fmla="val 779835"/>
              <a:gd name="adj2" fmla="val 4003461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20045635">
            <a:off x="667326" y="2715437"/>
            <a:ext cx="2282270" cy="3579776"/>
          </a:xfrm>
          <a:prstGeom prst="arc">
            <a:avLst>
              <a:gd name="adj1" fmla="val 4006555"/>
              <a:gd name="adj2" fmla="val 6621555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20045635">
            <a:off x="667327" y="2715437"/>
            <a:ext cx="2282270" cy="3579776"/>
          </a:xfrm>
          <a:prstGeom prst="arc">
            <a:avLst>
              <a:gd name="adj1" fmla="val 18009356"/>
              <a:gd name="adj2" fmla="val 795694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873199" y="1428751"/>
            <a:ext cx="2065566" cy="1589298"/>
          </a:xfrm>
          <a:prstGeom prst="arc">
            <a:avLst>
              <a:gd name="adj1" fmla="val 20850036"/>
              <a:gd name="adj2" fmla="val 615518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6" grpId="0" animBg="1"/>
      <p:bldP spid="46" grpId="1" animBg="1"/>
      <p:bldP spid="46" grpId="2" animBg="1"/>
      <p:bldP spid="46" grpId="3" animBg="1"/>
      <p:bldP spid="45" grpId="0" animBg="1"/>
      <p:bldP spid="45" grpId="1" animBg="1"/>
      <p:bldP spid="45" grpId="2" animBg="1"/>
      <p:bldP spid="45" grpId="3" animBg="1"/>
      <p:bldP spid="44" grpId="0" animBg="1"/>
      <p:bldP spid="44" grpId="1" animBg="1"/>
      <p:bldP spid="44" grpId="2" animBg="1"/>
      <p:bldP spid="44" grpId="3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3" grpId="3" animBg="1"/>
      <p:bldP spid="41" grpId="0" animBg="1"/>
      <p:bldP spid="4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http://www-ppd.fnal.gov/FTBF/</a:t>
            </a: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Location</a:t>
            </a:r>
          </a:p>
        </p:txBody>
      </p:sp>
      <p:pic>
        <p:nvPicPr>
          <p:cNvPr id="4100" name="Picture 2" descr="http://www-visualmedia.fnal.gov/VMS_Site/gallery/stillphotos/2006/0100/06-0173-0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t="4938" b="24062"/>
          <a:stretch>
            <a:fillRect/>
          </a:stretch>
        </p:blipFill>
        <p:spPr bwMode="auto">
          <a:xfrm>
            <a:off x="152400" y="1295400"/>
            <a:ext cx="7691438" cy="5410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W:\TBFpics\MD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19200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4953000" y="8382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/>
              <a:t>Meson Detector Building – West</a:t>
            </a:r>
          </a:p>
        </p:txBody>
      </p:sp>
      <p:cxnSp>
        <p:nvCxnSpPr>
          <p:cNvPr id="13" name="Straight Arrow Connector 12"/>
          <p:cNvCxnSpPr>
            <a:stCxn id="1029" idx="1"/>
          </p:cNvCxnSpPr>
          <p:nvPr/>
        </p:nvCxnSpPr>
        <p:spPr>
          <a:xfrm rot="10800000" flipV="1">
            <a:off x="4267200" y="2590800"/>
            <a:ext cx="685800" cy="1371600"/>
          </a:xfrm>
          <a:prstGeom prst="straightConnector1">
            <a:avLst/>
          </a:prstGeom>
          <a:ln w="44450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W:\TBFpics\TB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352800"/>
            <a:ext cx="1828800" cy="2437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8" name="Straight Arrow Connector 17"/>
          <p:cNvCxnSpPr/>
          <p:nvPr/>
        </p:nvCxnSpPr>
        <p:spPr>
          <a:xfrm rot="16200000" flipV="1">
            <a:off x="7277100" y="2628900"/>
            <a:ext cx="1143000" cy="304800"/>
          </a:xfrm>
          <a:prstGeom prst="straightConnector1">
            <a:avLst/>
          </a:prstGeom>
          <a:ln w="44450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52400" y="925513"/>
            <a:ext cx="426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Fermi National Accelerator Laboratory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30CAA-54FE-405F-A432-0AB2EF3F601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>
                <a:latin typeface="Helvetica" pitchFamily="123" charset="0"/>
              </a:rPr>
              <a:t>Slow Extraction to </a:t>
            </a:r>
            <a:r>
              <a:rPr lang="en-US" altLang="en-US" dirty="0" err="1">
                <a:latin typeface="Helvetica" pitchFamily="123" charset="0"/>
              </a:rPr>
              <a:t>MTest</a:t>
            </a:r>
            <a:r>
              <a:rPr lang="en-US" altLang="en-US" dirty="0">
                <a:latin typeface="Helvetica" pitchFamily="123" charset="0"/>
              </a:rPr>
              <a:t> - </a:t>
            </a:r>
            <a:r>
              <a:rPr lang="en-US" dirty="0"/>
              <a:t>General Beam Delivery</a:t>
            </a:r>
            <a:endParaRPr lang="en-US" altLang="en-US" dirty="0" smtClean="0">
              <a:latin typeface="Helvetica" pitchFamily="123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CE32479-8794-4237-97CA-5FE2A8B55A4B}" type="datetime1">
              <a:rPr lang="en-US" altLang="en-US" sz="900" smtClean="0">
                <a:solidFill>
                  <a:srgbClr val="003087"/>
                </a:solidFill>
                <a:latin typeface="Helvetica" pitchFamily="123" charset="0"/>
              </a:rPr>
              <a:t>6/30/2014</a:t>
            </a:fld>
            <a:endParaRPr lang="en-US" altLang="en-US" sz="900">
              <a:solidFill>
                <a:srgbClr val="003087"/>
              </a:solidFill>
              <a:latin typeface="Helvetica" pitchFamily="123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3087"/>
                </a:solidFill>
                <a:latin typeface="Helvetica" pitchFamily="123" charset="0"/>
              </a:rPr>
              <a:t>Michael Geelhoed | FTBF meeting - FNAL management</a:t>
            </a:r>
            <a:endParaRPr lang="en-US" altLang="en-US" sz="900" b="1" smtClean="0">
              <a:solidFill>
                <a:srgbClr val="003087"/>
              </a:solidFill>
              <a:latin typeface="Helvetica" pitchFamily="123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59EF54E-6A56-4CA2-B171-E87ED1001825}" type="slidenum">
              <a:rPr lang="en-US" altLang="en-US" sz="900">
                <a:solidFill>
                  <a:srgbClr val="003087"/>
                </a:solidFill>
                <a:latin typeface="Helvetica" pitchFamily="123" charset="0"/>
              </a:rPr>
              <a:pPr eaLnBrk="1" hangingPunct="1"/>
              <a:t>20</a:t>
            </a:fld>
            <a:endParaRPr lang="en-US" altLang="en-US" sz="900">
              <a:solidFill>
                <a:srgbClr val="003087"/>
              </a:solidFill>
              <a:latin typeface="Helvetica" pitchFamily="123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20175153">
            <a:off x="873198" y="522937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4038600" y="2819400"/>
            <a:ext cx="457200" cy="1524000"/>
          </a:xfrm>
          <a:prstGeom prst="arc">
            <a:avLst>
              <a:gd name="adj1" fmla="val 16200000"/>
              <a:gd name="adj2" fmla="val 162516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988637" y="36421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733675" y="1243012"/>
            <a:ext cx="0" cy="4872038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80700" y="1219200"/>
            <a:ext cx="0" cy="48958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290886" y="1172765"/>
            <a:ext cx="1102520" cy="4847035"/>
            <a:chOff x="3290886" y="1172765"/>
            <a:chExt cx="1102520" cy="4847035"/>
          </a:xfrm>
        </p:grpSpPr>
        <p:cxnSp>
          <p:nvCxnSpPr>
            <p:cNvPr id="94" name="Straight Connector 93"/>
            <p:cNvCxnSpPr/>
            <p:nvPr/>
          </p:nvCxnSpPr>
          <p:spPr>
            <a:xfrm flipH="1">
              <a:off x="3290886" y="1172765"/>
              <a:ext cx="152400" cy="45482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929062" y="5229379"/>
              <a:ext cx="464344" cy="790421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3290886" y="1627586"/>
              <a:ext cx="1102520" cy="3601793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flipH="1">
            <a:off x="4161234" y="1971679"/>
            <a:ext cx="139303" cy="2447921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07204" y="1719265"/>
            <a:ext cx="3569483" cy="511829"/>
            <a:chOff x="407204" y="1719265"/>
            <a:chExt cx="3569483" cy="511829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943224" y="1719265"/>
              <a:ext cx="50006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943224" y="2224092"/>
              <a:ext cx="50006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943224" y="1719265"/>
              <a:ext cx="0" cy="50482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443286" y="1719265"/>
              <a:ext cx="533401" cy="25241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3443286" y="1971679"/>
              <a:ext cx="533401" cy="25241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407204" y="1769429"/>
              <a:ext cx="2326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Field Free Region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29062" y="3211448"/>
            <a:ext cx="3845950" cy="1131952"/>
            <a:chOff x="4038600" y="3211448"/>
            <a:chExt cx="3845950" cy="113195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4154193" y="3814839"/>
              <a:ext cx="113007" cy="5285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038600" y="3211448"/>
              <a:ext cx="86812" cy="4340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5169704" y="3709987"/>
              <a:ext cx="2714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2 Electrostatic Septa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H="1" flipV="1">
            <a:off x="3443286" y="1172765"/>
            <a:ext cx="80964" cy="4847035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038600" y="1243012"/>
            <a:ext cx="2994207" cy="1423988"/>
            <a:chOff x="4038600" y="1243012"/>
            <a:chExt cx="2994207" cy="1423988"/>
          </a:xfrm>
        </p:grpSpPr>
        <p:sp>
          <p:nvSpPr>
            <p:cNvPr id="15368" name="TextBox 15367"/>
            <p:cNvSpPr txBox="1"/>
            <p:nvPr/>
          </p:nvSpPr>
          <p:spPr>
            <a:xfrm>
              <a:off x="5327468" y="1845472"/>
              <a:ext cx="1705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Field Region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038600" y="1243012"/>
              <a:ext cx="550986" cy="1423988"/>
              <a:chOff x="4038600" y="1243012"/>
              <a:chExt cx="550986" cy="142398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4038600" y="1243012"/>
                <a:ext cx="523875" cy="142398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4048771" y="1400175"/>
                <a:ext cx="52387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4048771" y="1627586"/>
                <a:ext cx="54081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4038600" y="1924053"/>
                <a:ext cx="534046" cy="166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4060302" y="2224091"/>
                <a:ext cx="519113" cy="700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4038600" y="2495550"/>
                <a:ext cx="540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/>
          <p:cNvSpPr txBox="1"/>
          <p:nvPr/>
        </p:nvSpPr>
        <p:spPr>
          <a:xfrm>
            <a:off x="407204" y="5848350"/>
            <a:ext cx="1007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Not to scale*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9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>
                <a:latin typeface="Helvetica" pitchFamily="123" charset="0"/>
              </a:rPr>
              <a:t>Slow Extraction to </a:t>
            </a:r>
            <a:r>
              <a:rPr lang="en-US" altLang="en-US" dirty="0" err="1" smtClean="0">
                <a:latin typeface="Helvetica" pitchFamily="123" charset="0"/>
              </a:rPr>
              <a:t>MTest</a:t>
            </a:r>
            <a:r>
              <a:rPr lang="en-US" altLang="en-US" dirty="0" smtClean="0">
                <a:latin typeface="Helvetica" pitchFamily="123" charset="0"/>
              </a:rPr>
              <a:t> - </a:t>
            </a:r>
            <a:r>
              <a:rPr lang="en-US" dirty="0"/>
              <a:t>General Beam </a:t>
            </a:r>
            <a:r>
              <a:rPr lang="en-US" dirty="0" smtClean="0"/>
              <a:t>Delivery</a:t>
            </a:r>
            <a:endParaRPr lang="en-US" altLang="en-US" dirty="0" smtClean="0">
              <a:latin typeface="Helvetica" pitchFamily="123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CE32479-8794-4237-97CA-5FE2A8B55A4B}" type="datetime1">
              <a:rPr lang="en-US" altLang="en-US" sz="900" smtClean="0">
                <a:solidFill>
                  <a:srgbClr val="003087"/>
                </a:solidFill>
                <a:latin typeface="Helvetica" pitchFamily="123" charset="0"/>
              </a:rPr>
              <a:t>6/30/2014</a:t>
            </a:fld>
            <a:endParaRPr lang="en-US" altLang="en-US" sz="900">
              <a:solidFill>
                <a:srgbClr val="003087"/>
              </a:solidFill>
              <a:latin typeface="Helvetica" pitchFamily="123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3087"/>
                </a:solidFill>
                <a:latin typeface="Helvetica" pitchFamily="123" charset="0"/>
              </a:rPr>
              <a:t>Michael Geelhoed | FTBF meeting - FNAL management</a:t>
            </a:r>
            <a:endParaRPr lang="en-US" altLang="en-US" sz="900" b="1" smtClean="0">
              <a:solidFill>
                <a:srgbClr val="003087"/>
              </a:solidFill>
              <a:latin typeface="Helvetica" pitchFamily="123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59EF54E-6A56-4CA2-B171-E87ED1001825}" type="slidenum">
              <a:rPr lang="en-US" altLang="en-US" sz="900">
                <a:solidFill>
                  <a:srgbClr val="003087"/>
                </a:solidFill>
                <a:latin typeface="Helvetica" pitchFamily="123" charset="0"/>
              </a:rPr>
              <a:pPr eaLnBrk="1" hangingPunct="1"/>
              <a:t>21</a:t>
            </a:fld>
            <a:endParaRPr lang="en-US" altLang="en-US" sz="900">
              <a:solidFill>
                <a:srgbClr val="003087"/>
              </a:solidFill>
              <a:latin typeface="Helvetica" pitchFamily="123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20175153">
            <a:off x="873198" y="522937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4038600" y="2819400"/>
            <a:ext cx="457200" cy="1524000"/>
          </a:xfrm>
          <a:prstGeom prst="arc">
            <a:avLst>
              <a:gd name="adj1" fmla="val 16200000"/>
              <a:gd name="adj2" fmla="val 162516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rot="20045635">
            <a:off x="781997" y="5013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 rot="20045635">
            <a:off x="667327" y="2715437"/>
            <a:ext cx="2282270" cy="3579776"/>
          </a:xfrm>
          <a:prstGeom prst="arc">
            <a:avLst>
              <a:gd name="adj1" fmla="val 18430949"/>
              <a:gd name="adj2" fmla="val 795694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20045635">
            <a:off x="667326" y="2715437"/>
            <a:ext cx="2282270" cy="3579776"/>
          </a:xfrm>
          <a:prstGeom prst="arc">
            <a:avLst>
              <a:gd name="adj1" fmla="val 16391392"/>
              <a:gd name="adj2" fmla="val 18284290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20045635">
            <a:off x="667326" y="2715437"/>
            <a:ext cx="2282270" cy="3579776"/>
          </a:xfrm>
          <a:prstGeom prst="arc">
            <a:avLst>
              <a:gd name="adj1" fmla="val 4125435"/>
              <a:gd name="adj2" fmla="val 6621555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rot="20045635">
            <a:off x="667326" y="2715437"/>
            <a:ext cx="2282271" cy="3579776"/>
          </a:xfrm>
          <a:prstGeom prst="arc">
            <a:avLst>
              <a:gd name="adj1" fmla="val 6776245"/>
              <a:gd name="adj2" fmla="val 10053755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20045635">
            <a:off x="667326" y="2715437"/>
            <a:ext cx="2282270" cy="3579776"/>
          </a:xfrm>
          <a:prstGeom prst="arc">
            <a:avLst>
              <a:gd name="adj1" fmla="val 10279732"/>
              <a:gd name="adj2" fmla="val 14065531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20045635">
            <a:off x="667326" y="2715437"/>
            <a:ext cx="2282270" cy="3579776"/>
          </a:xfrm>
          <a:prstGeom prst="arc">
            <a:avLst>
              <a:gd name="adj1" fmla="val 14293515"/>
              <a:gd name="adj2" fmla="val 16218094"/>
            </a:avLst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14645635">
            <a:off x="102608" y="3495588"/>
            <a:ext cx="3411702" cy="206706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48" idx="3"/>
          </p:cNvCxnSpPr>
          <p:nvPr/>
        </p:nvCxnSpPr>
        <p:spPr>
          <a:xfrm flipV="1">
            <a:off x="2992831" y="4529120"/>
            <a:ext cx="274244" cy="76571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3095625" y="1762125"/>
            <a:ext cx="4010025" cy="4010025"/>
          </a:xfrm>
          <a:prstGeom prst="arc">
            <a:avLst>
              <a:gd name="adj1" fmla="val 9382238"/>
              <a:gd name="adj2" fmla="val 15039504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5" idx="2"/>
          </p:cNvCxnSpPr>
          <p:nvPr/>
        </p:nvCxnSpPr>
        <p:spPr>
          <a:xfrm flipV="1">
            <a:off x="4436578" y="1762125"/>
            <a:ext cx="2269022" cy="11316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436578" y="1647825"/>
            <a:ext cx="811697" cy="2286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248275" y="1428750"/>
            <a:ext cx="866775" cy="21907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248275" y="1295400"/>
            <a:ext cx="628407" cy="35242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792128" y="3271629"/>
            <a:ext cx="51623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Beam is extracted from the MI52 area transported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through the P1 P2 and P3 (Main Ring remnant)</a:t>
            </a:r>
          </a:p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Beamlines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to Switchyard. In Switchyard electrostatic</a:t>
            </a: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Septa split beam twice. First split beam to Neutrino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Muon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and Meson, the second splits the Meson beam between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MTest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MCenter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01913" y="2851666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P3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50436" y="4727312"/>
            <a:ext cx="88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98432" y="3950732"/>
            <a:ext cx="88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23950" y="4610100"/>
            <a:ext cx="144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Main Injector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50013" y="1048829"/>
            <a:ext cx="101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MCenter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86575" y="1471612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Neutrino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Muon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SeaQuest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05508" y="921305"/>
            <a:ext cx="75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MTest</a:t>
            </a:r>
            <a:endParaRPr 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2897296" y="1538287"/>
            <a:ext cx="822543" cy="822543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873199" y="1428751"/>
            <a:ext cx="2065566" cy="1589298"/>
          </a:xfrm>
          <a:prstGeom prst="arc">
            <a:avLst>
              <a:gd name="adj1" fmla="val 20850036"/>
              <a:gd name="adj2" fmla="val 615518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60" idx="0"/>
          </p:cNvCxnSpPr>
          <p:nvPr/>
        </p:nvCxnSpPr>
        <p:spPr>
          <a:xfrm flipV="1">
            <a:off x="3308568" y="1105971"/>
            <a:ext cx="967121" cy="43231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94601" y="962619"/>
            <a:ext cx="234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Source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Linac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&amp; Booster</a:t>
            </a:r>
          </a:p>
        </p:txBody>
      </p:sp>
      <p:sp>
        <p:nvSpPr>
          <p:cNvPr id="37" name="Rectangle 36"/>
          <p:cNvSpPr/>
          <p:nvPr/>
        </p:nvSpPr>
        <p:spPr>
          <a:xfrm rot="19977471">
            <a:off x="4229999" y="960027"/>
            <a:ext cx="225756" cy="2304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>
                <a:latin typeface="Helvetica" pitchFamily="123" charset="0"/>
              </a:rPr>
              <a:t>Slow Extraction to </a:t>
            </a:r>
            <a:r>
              <a:rPr lang="en-US" altLang="en-US" dirty="0" err="1">
                <a:latin typeface="Helvetica" pitchFamily="123" charset="0"/>
              </a:rPr>
              <a:t>MTest</a:t>
            </a:r>
            <a:r>
              <a:rPr lang="en-US" altLang="en-US" dirty="0">
                <a:latin typeface="Helvetica" pitchFamily="123" charset="0"/>
              </a:rPr>
              <a:t> </a:t>
            </a:r>
            <a:r>
              <a:rPr lang="en-US" altLang="en-US" dirty="0" smtClean="0">
                <a:latin typeface="Helvetica" pitchFamily="123" charset="0"/>
              </a:rPr>
              <a:t>– </a:t>
            </a:r>
            <a:r>
              <a:rPr lang="en-US" dirty="0" smtClean="0"/>
              <a:t>Running Modes</a:t>
            </a:r>
            <a:endParaRPr lang="en-US" altLang="en-US" dirty="0" smtClean="0">
              <a:latin typeface="Helvetica" pitchFamily="123" charset="0"/>
            </a:endParaRP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9CE32479-8794-4237-97CA-5FE2A8B55A4B}" type="datetime1">
              <a:rPr lang="en-US" altLang="en-US" sz="900" smtClean="0">
                <a:solidFill>
                  <a:srgbClr val="003087"/>
                </a:solidFill>
                <a:latin typeface="Helvetica" pitchFamily="123" charset="0"/>
              </a:rPr>
              <a:t>6/30/2014</a:t>
            </a:fld>
            <a:endParaRPr lang="en-US" altLang="en-US" sz="900">
              <a:solidFill>
                <a:srgbClr val="003087"/>
              </a:solidFill>
              <a:latin typeface="Helvetica" pitchFamily="123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3087"/>
                </a:solidFill>
                <a:latin typeface="Helvetica" pitchFamily="123" charset="0"/>
              </a:rPr>
              <a:t>Michael Geelhoed | FTBF meeting - FNAL management</a:t>
            </a:r>
            <a:endParaRPr lang="en-US" altLang="en-US" sz="900" b="1" smtClean="0">
              <a:solidFill>
                <a:srgbClr val="003087"/>
              </a:solidFill>
              <a:latin typeface="Helvetica" pitchFamily="123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59EF54E-6A56-4CA2-B171-E87ED1001825}" type="slidenum">
              <a:rPr lang="en-US" altLang="en-US" sz="900">
                <a:solidFill>
                  <a:srgbClr val="003087"/>
                </a:solidFill>
                <a:latin typeface="Helvetica" pitchFamily="123" charset="0"/>
              </a:rPr>
              <a:pPr eaLnBrk="1" hangingPunct="1"/>
              <a:t>22</a:t>
            </a:fld>
            <a:endParaRPr lang="en-US" altLang="en-US" sz="900">
              <a:solidFill>
                <a:srgbClr val="003087"/>
              </a:solidFill>
              <a:latin typeface="Helvetica" pitchFamily="123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20175153">
            <a:off x="873198" y="522937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4038600" y="2819400"/>
            <a:ext cx="457200" cy="1524000"/>
          </a:xfrm>
          <a:prstGeom prst="arc">
            <a:avLst>
              <a:gd name="adj1" fmla="val 16200000"/>
              <a:gd name="adj2" fmla="val 162516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988637" y="36421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4724" y="996077"/>
            <a:ext cx="73249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Key Requirements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120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Gev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Proton Mode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M01 target in place for attenuation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MT3 Pinhole Collimator for attenuation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Quadrupole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magnets off for larger spot size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Low Energy Pion Mode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MT4 target in place for production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MT3 Pinhole Collimator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out for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transmission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Quadrupole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magnets specific settings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High Energy Pion Mode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M01 target in place for production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MT3 Pinhole Collimator out for transmission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Quadrupole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magnets specific settings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Fermilab Test Beam Facility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World Class Facility</a:t>
            </a:r>
          </a:p>
          <a:p>
            <a:pPr eaLnBrk="1" hangingPunct="1"/>
            <a:r>
              <a:rPr lang="en-US" altLang="en-US" smtClean="0"/>
              <a:t>The only U.S. HEP Test Beam</a:t>
            </a:r>
          </a:p>
          <a:p>
            <a:pPr eaLnBrk="1" hangingPunct="1"/>
            <a:r>
              <a:rPr lang="en-US" altLang="en-US" smtClean="0"/>
              <a:t>Detector R&amp;D focus</a:t>
            </a:r>
          </a:p>
          <a:p>
            <a:pPr eaLnBrk="1" hangingPunct="1"/>
            <a:r>
              <a:rPr lang="en-US" altLang="en-US" smtClean="0"/>
              <a:t>In 2012: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mtClean="0"/>
              <a:t>11 experiments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mtClean="0"/>
              <a:t>229 collaborators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mtClean="0"/>
              <a:t>64 institutions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altLang="en-US" smtClean="0"/>
              <a:t>14 countries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5FF9F-C095-48F9-A8FF-656DBFAFA04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http://www-ppd.fnal.gov/FTBF/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648200" y="1600201"/>
          <a:ext cx="403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6"/>
          <p:cNvSpPr txBox="1"/>
          <p:nvPr/>
        </p:nvSpPr>
        <p:spPr>
          <a:xfrm>
            <a:off x="4724400" y="5753100"/>
            <a:ext cx="3657600" cy="57150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*Number of </a:t>
            </a:r>
            <a:r>
              <a:rPr lang="en-US" i="1"/>
              <a:t>Collaborators</a:t>
            </a:r>
            <a:r>
              <a:rPr lang="en-US"/>
              <a:t> has been scaled to fit on plot</a:t>
            </a:r>
          </a:p>
          <a:p>
            <a:pPr>
              <a:defRPr/>
            </a:pPr>
            <a:r>
              <a:rPr lang="en-US"/>
              <a:t>*Number of </a:t>
            </a:r>
            <a:r>
              <a:rPr lang="en-US" i="1"/>
              <a:t>Institutuions</a:t>
            </a:r>
            <a:r>
              <a:rPr lang="en-US"/>
              <a:t> has been scaled to fit on plot.  </a:t>
            </a:r>
          </a:p>
          <a:p>
            <a:pPr marL="171450" indent="-171450">
              <a:buFontTx/>
              <a:buBlip>
                <a:blip r:embed="rId3"/>
              </a:buBlip>
              <a:defRPr/>
            </a:pPr>
            <a:r>
              <a:rPr lang="en-US"/>
              <a:t>FY12 only consisted of 7 months of Beam</a:t>
            </a:r>
          </a:p>
        </p:txBody>
      </p:sp>
    </p:spTree>
    <p:extLst>
      <p:ext uri="{BB962C8B-B14F-4D97-AF65-F5344CB8AC3E}">
        <p14:creationId xmlns:p14="http://schemas.microsoft.com/office/powerpoint/2010/main" val="1569949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http://www-ppd.fnal.gov/FTBF/</a:t>
            </a: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Particle Composition of Beam</a:t>
            </a:r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ph sz="half" idx="1"/>
          </p:nvPr>
        </p:nvGraphicFramePr>
        <p:xfrm>
          <a:off x="3333750" y="4495800"/>
          <a:ext cx="5657850" cy="1828800"/>
        </p:xfrm>
        <a:graphic>
          <a:graphicData uri="http://schemas.openxmlformats.org/drawingml/2006/table">
            <a:tbl>
              <a:tblPr/>
              <a:tblGrid>
                <a:gridCol w="1123302"/>
                <a:gridCol w="1469392"/>
                <a:gridCol w="1299523"/>
                <a:gridCol w="759749"/>
                <a:gridCol w="1005884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Beam Energy 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GeV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58392" marR="583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 at Entrance 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Facility (per spill)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 at Exit of 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Facility (per spill)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Pions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Muons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Electrons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58392" marR="583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132,000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95,000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87%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13%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58392" marR="583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89,000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65,000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55%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45%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58392" marR="583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56,000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31,000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31%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67%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58392" marR="583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68,000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28,000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&lt;30%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&gt;70%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58392" marR="583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69,000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21,000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&lt;30%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&gt;70%</a:t>
                      </a:r>
                    </a:p>
                  </a:txBody>
                  <a:tcPr marL="58392" marR="583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64" name="Content Placeholder 7"/>
          <p:cNvSpPr>
            <a:spLocks noGrp="1"/>
          </p:cNvSpPr>
          <p:nvPr>
            <p:ph sz="half" idx="2"/>
          </p:nvPr>
        </p:nvSpPr>
        <p:spPr>
          <a:xfrm>
            <a:off x="57150" y="4114800"/>
            <a:ext cx="3276600" cy="25146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 smtClean="0"/>
              <a:t>If beam were smoothly extracted, 100 kHz or less would imply 1 particle per MI rotation would occur.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1800" smtClean="0"/>
              <a:t>Beam extraction is not smooth resulting in up to 35% double occupancy per MI rotation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altLang="en-US" sz="1800" smtClean="0"/>
          </a:p>
        </p:txBody>
      </p:sp>
      <p:pic>
        <p:nvPicPr>
          <p:cNvPr id="9265" name="Picture 4" descr="beamcompo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4922838" cy="3352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63"/>
          <p:cNvSpPr txBox="1">
            <a:spLocks/>
          </p:cNvSpPr>
          <p:nvPr/>
        </p:nvSpPr>
        <p:spPr bwMode="auto">
          <a:xfrm>
            <a:off x="228600" y="1371600"/>
            <a:ext cx="37338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120 </a:t>
            </a:r>
            <a:r>
              <a:rPr lang="en-US" sz="2400" dirty="0" err="1">
                <a:latin typeface="+mn-lt"/>
                <a:cs typeface="+mn-cs"/>
              </a:rPr>
              <a:t>Gev</a:t>
            </a:r>
            <a:r>
              <a:rPr lang="en-US" sz="2400" dirty="0">
                <a:latin typeface="+mn-lt"/>
                <a:cs typeface="+mn-cs"/>
              </a:rPr>
              <a:t> Protons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2 - 66 </a:t>
            </a:r>
            <a:r>
              <a:rPr lang="en-US" sz="2400" dirty="0" err="1">
                <a:latin typeface="+mn-lt"/>
                <a:cs typeface="+mn-cs"/>
              </a:rPr>
              <a:t>GeV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Pions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0.5 – 32 </a:t>
            </a:r>
            <a:r>
              <a:rPr lang="en-US" sz="2400" dirty="0" err="1">
                <a:latin typeface="+mn-lt"/>
                <a:cs typeface="+mn-cs"/>
              </a:rPr>
              <a:t>GeV</a:t>
            </a:r>
            <a:r>
              <a:rPr lang="en-US" sz="2400" dirty="0">
                <a:latin typeface="+mn-lt"/>
                <a:cs typeface="+mn-cs"/>
              </a:rPr>
              <a:t> Electrons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Broadband </a:t>
            </a:r>
            <a:r>
              <a:rPr lang="en-US" sz="2400" dirty="0" err="1">
                <a:latin typeface="+mn-lt"/>
                <a:cs typeface="+mn-cs"/>
              </a:rPr>
              <a:t>Muons</a:t>
            </a:r>
            <a:endParaRPr lang="en-US" sz="24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63EDC-4941-46CD-8D0C-E2DDD214C69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Tertiary Beam Details</a:t>
            </a:r>
          </a:p>
        </p:txBody>
      </p:sp>
      <p:sp>
        <p:nvSpPr>
          <p:cNvPr id="1331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Rates:</a:t>
            </a:r>
            <a:r>
              <a:rPr lang="en-US" dirty="0" smtClean="0"/>
              <a:t> ~200 particles / 4 sec spill (~50 Hz)</a:t>
            </a:r>
          </a:p>
          <a:p>
            <a:pPr>
              <a:defRPr/>
            </a:pPr>
            <a:r>
              <a:rPr lang="en-US" dirty="0" smtClean="0"/>
              <a:t>60% </a:t>
            </a:r>
            <a:r>
              <a:rPr lang="en-US" dirty="0" err="1" smtClean="0"/>
              <a:t>pions</a:t>
            </a:r>
            <a:r>
              <a:rPr lang="en-US" dirty="0" smtClean="0"/>
              <a:t>,  40% protons, </a:t>
            </a:r>
          </a:p>
          <a:p>
            <a:pPr>
              <a:defRPr/>
            </a:pPr>
            <a:r>
              <a:rPr lang="en-US" dirty="0" smtClean="0"/>
              <a:t>very few electrons, </a:t>
            </a:r>
            <a:r>
              <a:rPr lang="en-US" dirty="0" err="1" smtClean="0"/>
              <a:t>kaons</a:t>
            </a:r>
            <a:r>
              <a:rPr lang="en-US" dirty="0" smtClean="0"/>
              <a:t>, and deuterons</a:t>
            </a:r>
          </a:p>
          <a:p>
            <a:pPr eaLnBrk="1" hangingPunct="1">
              <a:defRPr/>
            </a:pPr>
            <a:r>
              <a:rPr lang="en-US" b="1" dirty="0" smtClean="0"/>
              <a:t>Momentum Resolution:</a:t>
            </a:r>
            <a:r>
              <a:rPr lang="en-US" dirty="0" smtClean="0"/>
              <a:t> </a:t>
            </a:r>
            <a:r>
              <a:rPr lang="en-US" dirty="0" err="1" smtClean="0"/>
              <a:t>dp</a:t>
            </a:r>
            <a:r>
              <a:rPr lang="en-US" dirty="0" smtClean="0"/>
              <a:t> = 3%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sz="2400" dirty="0" smtClean="0"/>
              <a:t>multiple scattering limited for this momentum range</a:t>
            </a:r>
          </a:p>
          <a:p>
            <a:pPr marL="0" indent="-400050">
              <a:defRPr/>
            </a:pPr>
            <a:r>
              <a:rPr lang="en-US" dirty="0" smtClean="0"/>
              <a:t>design momentum is 200MeV minimum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http://www-ppd.fnal.gov/FTBF/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EB25F-294C-482D-B55A-0316E847D5F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62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Weekly Usage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5943600"/>
            <a:ext cx="7696200" cy="4619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200" dirty="0"/>
              <a:t>FY2012 only consisted of 7 months of beam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/>
              <a:t>Facility use includes Beam studies, and educational support such as EDIT 2012.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24D6A-5D83-41E9-A381-1C97DEA760D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http://www-ppd.fnal.gov/FTBF/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219201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5866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Meson Area </a:t>
            </a:r>
            <a:r>
              <a:rPr lang="en-US" altLang="en-US" dirty="0" err="1" smtClean="0"/>
              <a:t>Beamlines</a:t>
            </a:r>
            <a:endParaRPr lang="en-US" altLang="en-US" dirty="0" smtClean="0"/>
          </a:p>
        </p:txBody>
      </p:sp>
      <p:pic>
        <p:nvPicPr>
          <p:cNvPr id="19459" name="Content Placeholder 21" descr="Delivery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525" y="1600200"/>
            <a:ext cx="734695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F401F-4269-4B07-AEAD-A25AAFE1155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http://www-ppd.fnal.gov/FTBF/</a:t>
            </a:r>
          </a:p>
        </p:txBody>
      </p:sp>
    </p:spTree>
    <p:extLst>
      <p:ext uri="{BB962C8B-B14F-4D97-AF65-F5344CB8AC3E}">
        <p14:creationId xmlns:p14="http://schemas.microsoft.com/office/powerpoint/2010/main" val="3484265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and Rooms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678"/>
            <a:ext cx="8229600" cy="4513006"/>
          </a:xfrm>
        </p:spPr>
      </p:pic>
      <p:sp>
        <p:nvSpPr>
          <p:cNvPr id="4" name="Rectangle 3"/>
          <p:cNvSpPr/>
          <p:nvPr/>
        </p:nvSpPr>
        <p:spPr>
          <a:xfrm>
            <a:off x="2362200" y="2819400"/>
            <a:ext cx="2057400" cy="6858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33400" y="2987040"/>
            <a:ext cx="1828800" cy="41148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172200" y="4953000"/>
            <a:ext cx="2651760" cy="7315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33400" y="5029200"/>
            <a:ext cx="5623560" cy="45720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553200" y="1600200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Beam Areas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1916668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Work Areas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209800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Control Rooms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2286000"/>
            <a:ext cx="914400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5257800" y="1828800"/>
            <a:ext cx="1143000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6156960" y="3931920"/>
            <a:ext cx="1082040" cy="5638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124200" y="2286000"/>
            <a:ext cx="1463040" cy="4572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813560" y="3429000"/>
            <a:ext cx="541020" cy="381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87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678"/>
            <a:ext cx="8229600" cy="45130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MTest</a:t>
            </a:r>
            <a:r>
              <a:rPr lang="en-US" dirty="0" smtClean="0"/>
              <a:t> Beam </a:t>
            </a:r>
            <a:r>
              <a:rPr lang="en-US" dirty="0" smtClean="0"/>
              <a:t>Areas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1219200"/>
            <a:ext cx="2468880" cy="36576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 MT6 Experiment Areas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19200" y="3063240"/>
            <a:ext cx="365760" cy="365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1A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1554480" y="3093720"/>
            <a:ext cx="365760" cy="18288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1B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2301240" y="3048000"/>
            <a:ext cx="365760" cy="365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2A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2758440" y="2971800"/>
            <a:ext cx="365760" cy="365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2B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368040" y="2895600"/>
            <a:ext cx="365760" cy="365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2C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901440" y="2910840"/>
            <a:ext cx="365760" cy="365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2D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554480" y="4114800"/>
            <a:ext cx="2651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3 Climate Controlled areas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9" name="Straight Arrow Connector 18"/>
          <p:cNvCxnSpPr>
            <a:endCxn id="11" idx="2"/>
          </p:cNvCxnSpPr>
          <p:nvPr/>
        </p:nvCxnSpPr>
        <p:spPr>
          <a:xfrm flipH="1" flipV="1">
            <a:off x="1402080" y="3429000"/>
            <a:ext cx="147828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737360" y="32766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0"/>
            <a:endCxn id="15" idx="2"/>
          </p:cNvCxnSpPr>
          <p:nvPr/>
        </p:nvCxnSpPr>
        <p:spPr>
          <a:xfrm flipV="1">
            <a:off x="2880360" y="3261360"/>
            <a:ext cx="670560" cy="85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xplosion 1 25"/>
          <p:cNvSpPr/>
          <p:nvPr/>
        </p:nvSpPr>
        <p:spPr>
          <a:xfrm rot="910160">
            <a:off x="6461638" y="1042339"/>
            <a:ext cx="2739343" cy="1676462"/>
          </a:xfrm>
          <a:prstGeom prst="irregularSeal1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6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Section 2 Newly Insulated!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1"/>
          <a:stretch/>
        </p:blipFill>
        <p:spPr bwMode="auto">
          <a:xfrm>
            <a:off x="441960" y="348753"/>
            <a:ext cx="1554480" cy="142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ia\Webpages\FTBF\pictures\MTest\MT62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4572000" cy="257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678"/>
            <a:ext cx="8229600" cy="45130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MTest</a:t>
            </a:r>
            <a:r>
              <a:rPr lang="en-US" dirty="0" smtClean="0"/>
              <a:t> Beam </a:t>
            </a:r>
            <a:r>
              <a:rPr lang="en-US" dirty="0" smtClean="0"/>
              <a:t>Areas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1219200"/>
            <a:ext cx="2468880" cy="36576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 MT6 Experiment Areas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19200" y="3063240"/>
            <a:ext cx="365760" cy="365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1A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1554480" y="3093720"/>
            <a:ext cx="365760" cy="18288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1B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2301240" y="3048000"/>
            <a:ext cx="365760" cy="365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2A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2758440" y="2971800"/>
            <a:ext cx="365760" cy="365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2B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368040" y="2895600"/>
            <a:ext cx="365760" cy="365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2C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901440" y="2910840"/>
            <a:ext cx="365760" cy="365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2D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072640" y="4038600"/>
            <a:ext cx="26517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2 areas with Crane access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(30 Tons)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7" name="Straight Arrow Connector 26"/>
          <p:cNvCxnSpPr>
            <a:stCxn id="25" idx="0"/>
            <a:endCxn id="14" idx="2"/>
          </p:cNvCxnSpPr>
          <p:nvPr/>
        </p:nvCxnSpPr>
        <p:spPr>
          <a:xfrm flipH="1" flipV="1">
            <a:off x="2941320" y="3337560"/>
            <a:ext cx="457200" cy="701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0"/>
            <a:endCxn id="16" idx="2"/>
          </p:cNvCxnSpPr>
          <p:nvPr/>
        </p:nvCxnSpPr>
        <p:spPr>
          <a:xfrm flipV="1">
            <a:off x="3398520" y="3276600"/>
            <a:ext cx="685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6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Rate Tracking Area</a:t>
            </a:r>
            <a:endParaRPr lang="en-US" dirty="0"/>
          </a:p>
        </p:txBody>
      </p:sp>
      <p:pic>
        <p:nvPicPr>
          <p:cNvPr id="9" name="Picture 60" descr="\\Ppdserver\epp.ppd\Internet\WWW\FTBF\M03\Pictures\IMG_0044.JPG"/>
          <p:cNvPicPr>
            <a:picLocks noChangeAspect="1" noChangeArrowheads="1"/>
          </p:cNvPicPr>
          <p:nvPr/>
        </p:nvPicPr>
        <p:blipFill rotWithShape="1">
          <a:blip r:embed="rId3"/>
          <a:srcRect t="18375" r="16827"/>
          <a:stretch/>
        </p:blipFill>
        <p:spPr bwMode="auto">
          <a:xfrm>
            <a:off x="5539099" y="4224263"/>
            <a:ext cx="3474720" cy="2557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 </a:t>
            </a:r>
            <a:r>
              <a:rPr lang="en-US" dirty="0" err="1"/>
              <a:t>MTest</a:t>
            </a:r>
            <a:r>
              <a:rPr lang="en-US" dirty="0"/>
              <a:t> </a:t>
            </a:r>
            <a:r>
              <a:rPr lang="en-US" dirty="0" err="1" smtClean="0"/>
              <a:t>beamline</a:t>
            </a:r>
            <a:r>
              <a:rPr lang="en-US" dirty="0" smtClean="0"/>
              <a:t> </a:t>
            </a:r>
            <a:r>
              <a:rPr lang="en-US" dirty="0"/>
              <a:t>upstream of </a:t>
            </a:r>
            <a:r>
              <a:rPr lang="en-US" dirty="0" smtClean="0"/>
              <a:t>pinhole </a:t>
            </a:r>
            <a:r>
              <a:rPr lang="en-US" dirty="0"/>
              <a:t>collimator (</a:t>
            </a:r>
            <a:r>
              <a:rPr lang="en-US" dirty="0" smtClean="0"/>
              <a:t>MT3 Alcove)</a:t>
            </a:r>
          </a:p>
          <a:p>
            <a:r>
              <a:rPr lang="en-US" dirty="0"/>
              <a:t>2.5 </a:t>
            </a:r>
            <a:r>
              <a:rPr lang="en-US" dirty="0" smtClean="0"/>
              <a:t>GHz/cm</a:t>
            </a:r>
            <a:r>
              <a:rPr lang="en-US" baseline="30000" dirty="0" smtClean="0"/>
              <a:t>2 </a:t>
            </a:r>
            <a:r>
              <a:rPr lang="en-US" dirty="0" smtClean="0"/>
              <a:t> Rates for protons</a:t>
            </a:r>
          </a:p>
          <a:p>
            <a:r>
              <a:rPr lang="en-US" dirty="0"/>
              <a:t>Patch </a:t>
            </a:r>
            <a:r>
              <a:rPr lang="en-US" dirty="0" smtClean="0"/>
              <a:t>panels </a:t>
            </a:r>
            <a:r>
              <a:rPr lang="en-US" dirty="0"/>
              <a:t>for </a:t>
            </a:r>
            <a:r>
              <a:rPr lang="en-US" dirty="0" smtClean="0"/>
              <a:t>signal, HV, and network link the </a:t>
            </a:r>
            <a:r>
              <a:rPr lang="en-US" dirty="0"/>
              <a:t>enclosure alcove area </a:t>
            </a:r>
            <a:r>
              <a:rPr lang="en-US" dirty="0" smtClean="0"/>
              <a:t>with </a:t>
            </a:r>
            <a:r>
              <a:rPr lang="en-US" dirty="0"/>
              <a:t>the MS3 service </a:t>
            </a:r>
            <a:r>
              <a:rPr lang="en-US" dirty="0" smtClean="0"/>
              <a:t>Building</a:t>
            </a:r>
          </a:p>
          <a:p>
            <a:r>
              <a:rPr lang="en-US" dirty="0" err="1" smtClean="0"/>
              <a:t>Acnet</a:t>
            </a:r>
            <a:r>
              <a:rPr lang="en-US" dirty="0" smtClean="0"/>
              <a:t> controlled table</a:t>
            </a:r>
          </a:p>
          <a:p>
            <a:r>
              <a:rPr lang="en-US" dirty="0" err="1" smtClean="0"/>
              <a:t>Pions</a:t>
            </a:r>
            <a:r>
              <a:rPr lang="en-US" dirty="0" smtClean="0"/>
              <a:t> also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ria\Webpages\FTBF\pictures\MCenter\Photo Jun 03, 5 14 51 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599"/>
            <a:ext cx="8229600" cy="235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MCenter</a:t>
            </a:r>
            <a:r>
              <a:rPr lang="en-US" dirty="0" smtClean="0"/>
              <a:t> </a:t>
            </a:r>
            <a:r>
              <a:rPr lang="en-US" dirty="0" err="1" smtClean="0"/>
              <a:t>Beamline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81939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Beamline</a:t>
            </a:r>
            <a:r>
              <a:rPr lang="en-US" dirty="0" smtClean="0"/>
              <a:t> Now Operational!</a:t>
            </a:r>
          </a:p>
          <a:p>
            <a:pPr lvl="1"/>
            <a:r>
              <a:rPr lang="en-US" dirty="0" smtClean="0"/>
              <a:t>Similar beam to </a:t>
            </a:r>
            <a:r>
              <a:rPr lang="en-US" dirty="0" err="1" smtClean="0"/>
              <a:t>MTest</a:t>
            </a:r>
            <a:endParaRPr lang="en-US" dirty="0" smtClean="0"/>
          </a:p>
          <a:p>
            <a:pPr lvl="1"/>
            <a:r>
              <a:rPr lang="en-US" dirty="0" smtClean="0"/>
              <a:t>Long dwell time experiments</a:t>
            </a:r>
          </a:p>
          <a:p>
            <a:pPr lvl="1"/>
            <a:r>
              <a:rPr lang="en-US" dirty="0" smtClean="0"/>
              <a:t>Overflow/make-up experiments</a:t>
            </a:r>
          </a:p>
          <a:p>
            <a:r>
              <a:rPr lang="en-US" dirty="0" smtClean="0"/>
              <a:t>Supports Liquid Argon </a:t>
            </a:r>
            <a:r>
              <a:rPr lang="en-US" sz="2400" dirty="0" smtClean="0">
                <a:solidFill>
                  <a:schemeClr val="accent4"/>
                </a:solidFill>
              </a:rPr>
              <a:t>(Under development)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81939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Tertiary </a:t>
            </a:r>
            <a:r>
              <a:rPr lang="en-US" dirty="0" err="1"/>
              <a:t>beamline</a:t>
            </a:r>
            <a:r>
              <a:rPr lang="en-US" dirty="0"/>
              <a:t> Option</a:t>
            </a:r>
          </a:p>
          <a:p>
            <a:pPr lvl="1"/>
            <a:r>
              <a:rPr lang="en-US" sz="2000" dirty="0"/>
              <a:t>Protons &amp; </a:t>
            </a:r>
            <a:r>
              <a:rPr lang="en-US" sz="2000" dirty="0" err="1"/>
              <a:t>Pions</a:t>
            </a:r>
            <a:r>
              <a:rPr lang="en-US" sz="2000" dirty="0"/>
              <a:t> 	</a:t>
            </a:r>
          </a:p>
          <a:p>
            <a:pPr lvl="1"/>
            <a:r>
              <a:rPr lang="en-US" sz="2000" dirty="0"/>
              <a:t>200 MeV – 1 </a:t>
            </a:r>
            <a:r>
              <a:rPr lang="en-US" sz="2000" dirty="0" err="1"/>
              <a:t>GeV</a:t>
            </a:r>
            <a:r>
              <a:rPr lang="en-US" sz="2000" dirty="0"/>
              <a:t> range</a:t>
            </a:r>
          </a:p>
          <a:p>
            <a:r>
              <a:rPr lang="en-US" dirty="0"/>
              <a:t>Large Dipole Magnets</a:t>
            </a:r>
          </a:p>
          <a:p>
            <a:pPr lvl="1"/>
            <a:r>
              <a:rPr lang="en-US" dirty="0"/>
              <a:t>~ 1 Tesla</a:t>
            </a:r>
          </a:p>
          <a:p>
            <a:pPr lvl="1"/>
            <a:r>
              <a:rPr lang="en-US" dirty="0"/>
              <a:t>1 meter bore</a:t>
            </a:r>
          </a:p>
          <a:p>
            <a:endParaRPr lang="en-US" dirty="0"/>
          </a:p>
        </p:txBody>
      </p:sp>
      <p:pic>
        <p:nvPicPr>
          <p:cNvPr id="3074" name="Picture 2" descr="C:\Users\aria\Webpages\FTBF\pictures\MCenter\MC7sec1_looking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0" y="91440"/>
            <a:ext cx="201168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ria\Webpages\FTBF\pictures\MCenter\JGG-10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71801"/>
            <a:ext cx="2103120" cy="13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Patch Panels </a:t>
            </a:r>
            <a:r>
              <a:rPr lang="en-US" sz="2400" dirty="0" smtClean="0">
                <a:solidFill>
                  <a:schemeClr val="accent6"/>
                </a:solidFill>
              </a:rPr>
              <a:t>(Newly Upgraded!)</a:t>
            </a:r>
          </a:p>
          <a:p>
            <a:pPr lvl="1"/>
            <a:r>
              <a:rPr lang="en-US" dirty="0" smtClean="0"/>
              <a:t>in enclosures </a:t>
            </a:r>
            <a:r>
              <a:rPr lang="en-US" dirty="0"/>
              <a:t>and control </a:t>
            </a:r>
            <a:r>
              <a:rPr lang="en-US" dirty="0" smtClean="0"/>
              <a:t>rooms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Signal (</a:t>
            </a:r>
            <a:r>
              <a:rPr lang="en-US" dirty="0" err="1">
                <a:solidFill>
                  <a:srgbClr val="00B050"/>
                </a:solidFill>
              </a:rPr>
              <a:t>lemo</a:t>
            </a:r>
            <a:r>
              <a:rPr lang="en-US" dirty="0">
                <a:solidFill>
                  <a:srgbClr val="00B050"/>
                </a:solidFill>
              </a:rPr>
              <a:t> &amp; BNC),</a:t>
            </a: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SHV</a:t>
            </a:r>
            <a:r>
              <a:rPr lang="en-US" dirty="0"/>
              <a:t>, </a:t>
            </a:r>
            <a:r>
              <a:rPr lang="en-US" dirty="0">
                <a:solidFill>
                  <a:srgbClr val="0070C0"/>
                </a:solidFill>
              </a:rPr>
              <a:t>Network (CAT5),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2"/>
                </a:solidFill>
              </a:rPr>
              <a:t>Power</a:t>
            </a:r>
            <a:r>
              <a:rPr lang="en-US" dirty="0" smtClean="0"/>
              <a:t>, and </a:t>
            </a:r>
            <a:r>
              <a:rPr lang="en-US" dirty="0"/>
              <a:t>other assorted cables are available to users in various lengths and quantities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Including </a:t>
            </a:r>
            <a:r>
              <a:rPr lang="en-US" dirty="0" smtClean="0">
                <a:solidFill>
                  <a:schemeClr val="accent6"/>
                </a:solidFill>
              </a:rPr>
              <a:t>network controlled power strips</a:t>
            </a:r>
          </a:p>
          <a:p>
            <a:r>
              <a:rPr lang="en-US" dirty="0" smtClean="0"/>
              <a:t>Lasers for Alignment </a:t>
            </a:r>
            <a:r>
              <a:rPr lang="en-US" sz="2400" dirty="0">
                <a:solidFill>
                  <a:schemeClr val="accent6"/>
                </a:solidFill>
              </a:rPr>
              <a:t>(Newly Upgraded!)</a:t>
            </a:r>
          </a:p>
          <a:p>
            <a:r>
              <a:rPr lang="en-US" dirty="0" smtClean="0"/>
              <a:t>Helium Tubes</a:t>
            </a:r>
          </a:p>
          <a:p>
            <a:r>
              <a:rPr lang="en-US" dirty="0" smtClean="0"/>
              <a:t>Phone System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(</a:t>
            </a:r>
            <a:r>
              <a:rPr lang="en-US" sz="2400" dirty="0">
                <a:solidFill>
                  <a:schemeClr val="accent6"/>
                </a:solidFill>
              </a:rPr>
              <a:t>Newly Upgraded!)</a:t>
            </a:r>
          </a:p>
          <a:p>
            <a:r>
              <a:rPr lang="en-US" dirty="0" smtClean="0"/>
              <a:t>Web-based Cameras </a:t>
            </a:r>
            <a:r>
              <a:rPr lang="en-US" sz="2400" dirty="0" smtClean="0">
                <a:solidFill>
                  <a:schemeClr val="accent6"/>
                </a:solidFill>
              </a:rPr>
              <a:t>(Now in MT6.1A &amp; 1B!)</a:t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/>
              <a:t>(All of MT6.2)</a:t>
            </a:r>
          </a:p>
        </p:txBody>
      </p:sp>
      <p:pic>
        <p:nvPicPr>
          <p:cNvPr id="4" name="Picture 55" descr="Y:\Facility\Laser\Laser1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9932" y="3839547"/>
            <a:ext cx="15849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" name="Picture 53" descr="Y:\Facility\HeTubes\He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9454" y="4404359"/>
            <a:ext cx="1554480" cy="1165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4" descr="Y:\Facility\HeTubes\He0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8167" y="4404360"/>
            <a:ext cx="1554480" cy="116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2" descr="patch pan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patch pan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"/>
            <a:ext cx="1685925" cy="142875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eb C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5535237"/>
            <a:ext cx="1019175" cy="12858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9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ACNET Controlled to minimize accesses</a:t>
            </a:r>
          </a:p>
          <a:p>
            <a:r>
              <a:rPr lang="en-US" dirty="0" smtClean="0"/>
              <a:t>1mm precision in X/Y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6"/>
                </a:solidFill>
              </a:rPr>
              <a:t>Rotation option now available!</a:t>
            </a:r>
          </a:p>
          <a:p>
            <a:r>
              <a:rPr lang="en-US" dirty="0" smtClean="0"/>
              <a:t>Smaller stages with centimeters of travel available for small loads</a:t>
            </a:r>
          </a:p>
          <a:p>
            <a:endParaRPr lang="en-US" dirty="0"/>
          </a:p>
        </p:txBody>
      </p:sp>
      <p:pic>
        <p:nvPicPr>
          <p:cNvPr id="4" name="Picture 56" descr="Y:\Facility\Tables\tab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14736"/>
            <a:ext cx="2365373" cy="22860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7" descr="Y:\Facility\Tables\tabl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426085"/>
            <a:ext cx="3055934" cy="22860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684057"/>
            <a:ext cx="2743200" cy="164054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79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TBF">
      <a:dk1>
        <a:srgbClr val="519A24"/>
      </a:dk1>
      <a:lt1>
        <a:sysClr val="window" lastClr="FFFFFF"/>
      </a:lt1>
      <a:dk2>
        <a:srgbClr val="7F7F7F"/>
      </a:dk2>
      <a:lt2>
        <a:srgbClr val="F4EFB1"/>
      </a:lt2>
      <a:accent1>
        <a:srgbClr val="003399"/>
      </a:accent1>
      <a:accent2>
        <a:srgbClr val="DB720C"/>
      </a:accent2>
      <a:accent3>
        <a:srgbClr val="9BBB59"/>
      </a:accent3>
      <a:accent4>
        <a:srgbClr val="419B85"/>
      </a:accent4>
      <a:accent5>
        <a:srgbClr val="A93A3F"/>
      </a:accent5>
      <a:accent6>
        <a:srgbClr val="D28C00"/>
      </a:accent6>
      <a:hlink>
        <a:srgbClr val="00B05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TBF">
    <a:dk1>
      <a:srgbClr val="519A24"/>
    </a:dk1>
    <a:lt1>
      <a:srgbClr val="FFFFFF"/>
    </a:lt1>
    <a:dk2>
      <a:srgbClr val="000000"/>
    </a:dk2>
    <a:lt2>
      <a:srgbClr val="F4EFB1"/>
    </a:lt2>
    <a:accent1>
      <a:srgbClr val="003399"/>
    </a:accent1>
    <a:accent2>
      <a:srgbClr val="A93A3F"/>
    </a:accent2>
    <a:accent3>
      <a:srgbClr val="519A24"/>
    </a:accent3>
    <a:accent4>
      <a:srgbClr val="EAAF00"/>
    </a:accent4>
    <a:accent5>
      <a:srgbClr val="419B85"/>
    </a:accent5>
    <a:accent6>
      <a:srgbClr val="DB720C"/>
    </a:accent6>
    <a:hlink>
      <a:srgbClr val="0000FF"/>
    </a:hlink>
    <a:folHlink>
      <a:srgbClr val="D28C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TBF">
    <a:dk1>
      <a:srgbClr val="519A24"/>
    </a:dk1>
    <a:lt1>
      <a:srgbClr val="FFFFFF"/>
    </a:lt1>
    <a:dk2>
      <a:srgbClr val="000000"/>
    </a:dk2>
    <a:lt2>
      <a:srgbClr val="F4EFB1"/>
    </a:lt2>
    <a:accent1>
      <a:srgbClr val="003399"/>
    </a:accent1>
    <a:accent2>
      <a:srgbClr val="A93A3F"/>
    </a:accent2>
    <a:accent3>
      <a:srgbClr val="519A24"/>
    </a:accent3>
    <a:accent4>
      <a:srgbClr val="EAAF00"/>
    </a:accent4>
    <a:accent5>
      <a:srgbClr val="419B85"/>
    </a:accent5>
    <a:accent6>
      <a:srgbClr val="DB720C"/>
    </a:accent6>
    <a:hlink>
      <a:srgbClr val="0000FF"/>
    </a:hlink>
    <a:folHlink>
      <a:srgbClr val="D28C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3872</TotalTime>
  <Words>1432</Words>
  <Application>Microsoft Office PowerPoint</Application>
  <PresentationFormat>On-screen Show (4:3)</PresentationFormat>
  <Paragraphs>353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Fermilab Test Beam Facility</vt:lpstr>
      <vt:lpstr>Location</vt:lpstr>
      <vt:lpstr>Layout and Rooms</vt:lpstr>
      <vt:lpstr>MTest Beam Areas</vt:lpstr>
      <vt:lpstr>MTest Beam Areas</vt:lpstr>
      <vt:lpstr>High Rate Tracking Area</vt:lpstr>
      <vt:lpstr>MCenter Beamline</vt:lpstr>
      <vt:lpstr>Facility Equipment</vt:lpstr>
      <vt:lpstr>Motion Tables</vt:lpstr>
      <vt:lpstr>Gas</vt:lpstr>
      <vt:lpstr>Instrumentation</vt:lpstr>
      <vt:lpstr>Beam Delivery</vt:lpstr>
      <vt:lpstr>Particles &amp; Energies</vt:lpstr>
      <vt:lpstr>FTBF Summary</vt:lpstr>
      <vt:lpstr>Additional Slides</vt:lpstr>
      <vt:lpstr>Tertiary Beam Details</vt:lpstr>
      <vt:lpstr>Slow Extraction to MTest - General Beam Delivery</vt:lpstr>
      <vt:lpstr>Slow Extraction to MTest - General Beam Delivery</vt:lpstr>
      <vt:lpstr>Slow Extraction to MTest - General Beam Delivery</vt:lpstr>
      <vt:lpstr>Slow Extraction to MTest - General Beam Delivery</vt:lpstr>
      <vt:lpstr>Slow Extraction to MTest - General Beam Delivery</vt:lpstr>
      <vt:lpstr>Slow Extraction to MTest – Running Modes</vt:lpstr>
      <vt:lpstr>The Fermilab Test Beam Facility</vt:lpstr>
      <vt:lpstr>Particle Composition of Beam</vt:lpstr>
      <vt:lpstr>Tertiary Beam Details</vt:lpstr>
      <vt:lpstr>Weekly Usage</vt:lpstr>
      <vt:lpstr>Meson Area Beamlines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 Soha</dc:creator>
  <cp:lastModifiedBy>Aria Soha</cp:lastModifiedBy>
  <cp:revision>123</cp:revision>
  <dcterms:created xsi:type="dcterms:W3CDTF">2014-04-22T18:44:19Z</dcterms:created>
  <dcterms:modified xsi:type="dcterms:W3CDTF">2014-06-30T12:09:38Z</dcterms:modified>
</cp:coreProperties>
</file>