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5" r:id="rId2"/>
    <p:sldMasterId id="2147483696" r:id="rId3"/>
    <p:sldMasterId id="2147483708" r:id="rId4"/>
  </p:sldMasterIdLst>
  <p:notesMasterIdLst>
    <p:notesMasterId r:id="rId24"/>
  </p:notesMasterIdLst>
  <p:handoutMasterIdLst>
    <p:handoutMasterId r:id="rId25"/>
  </p:handoutMasterIdLst>
  <p:sldIdLst>
    <p:sldId id="256" r:id="rId5"/>
    <p:sldId id="577" r:id="rId6"/>
    <p:sldId id="599" r:id="rId7"/>
    <p:sldId id="597" r:id="rId8"/>
    <p:sldId id="566" r:id="rId9"/>
    <p:sldId id="588" r:id="rId10"/>
    <p:sldId id="600" r:id="rId11"/>
    <p:sldId id="589" r:id="rId12"/>
    <p:sldId id="587" r:id="rId13"/>
    <p:sldId id="578" r:id="rId14"/>
    <p:sldId id="603" r:id="rId15"/>
    <p:sldId id="560" r:id="rId16"/>
    <p:sldId id="604" r:id="rId17"/>
    <p:sldId id="567" r:id="rId18"/>
    <p:sldId id="598" r:id="rId19"/>
    <p:sldId id="602" r:id="rId20"/>
    <p:sldId id="572" r:id="rId21"/>
    <p:sldId id="585" r:id="rId22"/>
    <p:sldId id="571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748"/>
    <a:srgbClr val="FD930A"/>
    <a:srgbClr val="100F2E"/>
    <a:srgbClr val="231455"/>
    <a:srgbClr val="E0E0E0"/>
    <a:srgbClr val="251555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5" autoAdjust="0"/>
    <p:restoredTop sz="95752" autoAdjust="0"/>
  </p:normalViewPr>
  <p:slideViewPr>
    <p:cSldViewPr snapToGrid="0">
      <p:cViewPr>
        <p:scale>
          <a:sx n="130" d="100"/>
          <a:sy n="130" d="100"/>
        </p:scale>
        <p:origin x="-1712" y="-200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Tabelle1!$F$3:$F$4</c:f>
              <c:strCache>
                <c:ptCount val="1"/>
                <c:pt idx="0">
                  <c:v>Pulse Energy [J]</c:v>
                </c:pt>
              </c:strCache>
            </c:strRef>
          </c:tx>
          <c:cat>
            <c:strRef>
              <c:f>Tabelle1!$A$5:$A$33</c:f>
              <c:strCache>
                <c:ptCount val="29"/>
                <c:pt idx="0">
                  <c:v>9.12.</c:v>
                </c:pt>
                <c:pt idx="1">
                  <c:v>10.12.</c:v>
                </c:pt>
                <c:pt idx="2">
                  <c:v>11.12.</c:v>
                </c:pt>
                <c:pt idx="3">
                  <c:v>12.12.</c:v>
                </c:pt>
                <c:pt idx="4">
                  <c:v>13.12.</c:v>
                </c:pt>
                <c:pt idx="5">
                  <c:v>14.12.</c:v>
                </c:pt>
                <c:pt idx="6">
                  <c:v>14.12.</c:v>
                </c:pt>
                <c:pt idx="7">
                  <c:v>15.12.</c:v>
                </c:pt>
                <c:pt idx="8">
                  <c:v>16.12.</c:v>
                </c:pt>
                <c:pt idx="9">
                  <c:v>16.12.</c:v>
                </c:pt>
                <c:pt idx="10">
                  <c:v>17.12.</c:v>
                </c:pt>
                <c:pt idx="11">
                  <c:v>17.12.</c:v>
                </c:pt>
                <c:pt idx="12">
                  <c:v>17.12.</c:v>
                </c:pt>
                <c:pt idx="13">
                  <c:v>17.12.</c:v>
                </c:pt>
                <c:pt idx="14">
                  <c:v>18.12.</c:v>
                </c:pt>
                <c:pt idx="15">
                  <c:v>18.12.</c:v>
                </c:pt>
                <c:pt idx="16">
                  <c:v>19.12.</c:v>
                </c:pt>
                <c:pt idx="17">
                  <c:v>19.12.</c:v>
                </c:pt>
                <c:pt idx="18">
                  <c:v>19.12.</c:v>
                </c:pt>
                <c:pt idx="19">
                  <c:v>20.12.</c:v>
                </c:pt>
                <c:pt idx="20">
                  <c:v>20.12.</c:v>
                </c:pt>
                <c:pt idx="21">
                  <c:v>21.12.</c:v>
                </c:pt>
                <c:pt idx="22">
                  <c:v>21.12.</c:v>
                </c:pt>
                <c:pt idx="23">
                  <c:v>22.12.</c:v>
                </c:pt>
                <c:pt idx="24">
                  <c:v>23.12.</c:v>
                </c:pt>
                <c:pt idx="25">
                  <c:v>23.12.</c:v>
                </c:pt>
                <c:pt idx="26">
                  <c:v>23.12.</c:v>
                </c:pt>
                <c:pt idx="27">
                  <c:v>23.12.</c:v>
                </c:pt>
                <c:pt idx="28">
                  <c:v>23.12.</c:v>
                </c:pt>
              </c:strCache>
            </c:strRef>
          </c:cat>
          <c:val>
            <c:numRef>
              <c:f>Tabelle1!$F$5:$F$33</c:f>
              <c:numCache>
                <c:formatCode>General</c:formatCode>
                <c:ptCount val="29"/>
                <c:pt idx="0">
                  <c:v>1.775</c:v>
                </c:pt>
                <c:pt idx="1">
                  <c:v>58.33333333333334</c:v>
                </c:pt>
                <c:pt idx="2">
                  <c:v>375.0</c:v>
                </c:pt>
                <c:pt idx="3">
                  <c:v>0.0</c:v>
                </c:pt>
                <c:pt idx="4">
                  <c:v>256.0</c:v>
                </c:pt>
                <c:pt idx="5">
                  <c:v>1180.0</c:v>
                </c:pt>
                <c:pt idx="6">
                  <c:v>615.0</c:v>
                </c:pt>
                <c:pt idx="7">
                  <c:v>590.0</c:v>
                </c:pt>
                <c:pt idx="8">
                  <c:v>1845.0</c:v>
                </c:pt>
                <c:pt idx="9">
                  <c:v>1511.25</c:v>
                </c:pt>
                <c:pt idx="10">
                  <c:v>1625.9</c:v>
                </c:pt>
                <c:pt idx="11">
                  <c:v>1950.0</c:v>
                </c:pt>
                <c:pt idx="12">
                  <c:v>385.0</c:v>
                </c:pt>
                <c:pt idx="13">
                  <c:v>1713.6</c:v>
                </c:pt>
                <c:pt idx="14">
                  <c:v>2700.0</c:v>
                </c:pt>
                <c:pt idx="15">
                  <c:v>357.5</c:v>
                </c:pt>
                <c:pt idx="16">
                  <c:v>3250.0</c:v>
                </c:pt>
                <c:pt idx="17">
                  <c:v>2600.0</c:v>
                </c:pt>
                <c:pt idx="18">
                  <c:v>3315.0</c:v>
                </c:pt>
                <c:pt idx="19">
                  <c:v>3250.0</c:v>
                </c:pt>
                <c:pt idx="20">
                  <c:v>1560.0</c:v>
                </c:pt>
                <c:pt idx="21">
                  <c:v>3380.0</c:v>
                </c:pt>
                <c:pt idx="22">
                  <c:v>2970.0</c:v>
                </c:pt>
                <c:pt idx="23">
                  <c:v>3510.0</c:v>
                </c:pt>
                <c:pt idx="24">
                  <c:v>2520.0</c:v>
                </c:pt>
                <c:pt idx="25">
                  <c:v>2500.0</c:v>
                </c:pt>
                <c:pt idx="26">
                  <c:v>3510.0</c:v>
                </c:pt>
                <c:pt idx="27">
                  <c:v>3120.0</c:v>
                </c:pt>
                <c:pt idx="28">
                  <c:v>1968.0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5326104"/>
        <c:axId val="-2105322824"/>
      </c:lineChart>
      <c:catAx>
        <c:axId val="-21053261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date</a:t>
                </a:r>
                <a:endParaRPr lang="en-US" dirty="0"/>
              </a:p>
            </c:rich>
          </c:tx>
          <c:layout/>
          <c:overlay val="0"/>
        </c:title>
        <c:numFmt formatCode="@" sourceLinked="1"/>
        <c:majorTickMark val="out"/>
        <c:minorTickMark val="none"/>
        <c:tickLblPos val="nextTo"/>
        <c:crossAx val="-2105322824"/>
        <c:crosses val="autoZero"/>
        <c:auto val="1"/>
        <c:lblAlgn val="ctr"/>
        <c:lblOffset val="100"/>
        <c:noMultiLvlLbl val="0"/>
      </c:catAx>
      <c:valAx>
        <c:axId val="-2105322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53261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188069315337341"/>
          <c:y val="0.0244800266113585"/>
          <c:w val="0.275059434998075"/>
          <c:h val="0.067410668555309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8DEB5-212A-4CAF-9880-70E92CE7410A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  Upper 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522" y="8687386"/>
            <a:ext cx="2971479" cy="45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A6825B9-D09A-4A69-A5BF-4448DD2AB133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3" y="4343693"/>
            <a:ext cx="5027916" cy="41139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7" tIns="45789" rIns="91577" bIns="45789"/>
          <a:lstStyle/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>
                <a:ea typeface="ＭＳ Ｐゴシック" pitchFamily="112" charset="-128"/>
              </a:rPr>
              <a:t>Before you start</a:t>
            </a:r>
            <a:r>
              <a:rPr lang="en-GB" sz="1100">
                <a:ea typeface="ＭＳ Ｐゴシック" pitchFamily="112" charset="-128"/>
              </a:rPr>
              <a:t> editing the slides of your talk change to the </a:t>
            </a:r>
            <a:r>
              <a:rPr lang="en-GB" sz="1100" b="1">
                <a:ea typeface="ＭＳ Ｐゴシック" pitchFamily="112" charset="-128"/>
              </a:rPr>
              <a:t>Master Slide view</a:t>
            </a:r>
            <a:r>
              <a:rPr lang="en-GB" sz="1100">
                <a:ea typeface="ＭＳ Ｐゴシック" pitchFamily="112" charset="-128"/>
              </a:rPr>
              <a:t>:   </a:t>
            </a:r>
            <a:br>
              <a:rPr lang="en-GB" sz="1100">
                <a:ea typeface="ＭＳ Ｐゴシック" pitchFamily="112" charset="-128"/>
              </a:rPr>
            </a:br>
            <a:r>
              <a:rPr lang="en-GB" sz="1100">
                <a:ea typeface="ＭＳ Ｐゴシック" pitchFamily="112" charset="-128"/>
              </a:rPr>
              <a:t>   Menu button “View”,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endParaRPr lang="en-GB" sz="110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endParaRPr lang="en-GB" sz="110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112" charset="-128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D5AB-3F9A-4D91-B6D0-EA8B0130C9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Nils Mildner, DESY MEA1/XFEL WP33                                                                                                                                              3. XFEL Collaboration Meeting   April 8; 2014</a:t>
            </a:r>
          </a:p>
        </p:txBody>
      </p:sp>
    </p:spTree>
    <p:extLst>
      <p:ext uri="{BB962C8B-B14F-4D97-AF65-F5344CB8AC3E}">
        <p14:creationId xmlns:p14="http://schemas.microsoft.com/office/powerpoint/2010/main" val="282313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07706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C73E8-DF49-415E-9DE1-C5C18C4338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Thomas </a:t>
            </a:r>
            <a:r>
              <a:rPr lang="en-GB" dirty="0" err="1"/>
              <a:t>Tschentscher</a:t>
            </a:r>
            <a:r>
              <a:rPr lang="en-GB" dirty="0"/>
              <a:t>, European XFEL, </a:t>
            </a:r>
          </a:p>
          <a:p>
            <a:pPr>
              <a:defRPr/>
            </a:pPr>
            <a:r>
              <a:rPr lang="en-GB" dirty="0"/>
              <a:t>17 Apr 2012</a:t>
            </a:r>
          </a:p>
        </p:txBody>
      </p:sp>
    </p:spTree>
    <p:extLst>
      <p:ext uri="{BB962C8B-B14F-4D97-AF65-F5344CB8AC3E}">
        <p14:creationId xmlns:p14="http://schemas.microsoft.com/office/powerpoint/2010/main" val="965700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CBA89-A3B9-42C2-8787-6A7E3DCA761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69624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7788"/>
            <a:ext cx="4173538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47788"/>
            <a:ext cx="4175125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C6B4E-1970-422D-8E37-E8BA0A14B22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45345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420B-603E-4069-88B0-3AB804DB6C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94018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A5BFE-8FA8-4B3B-A2C0-4661196824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77880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12AE6-8E6F-4EE2-816E-3725B0CE439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463189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B6A0AB-4675-49C6-8294-FD7DC65AAF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257228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9FD9-5E89-4917-B52F-42870252359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98437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06D739-989B-4942-BA15-EF5A8D068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841750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541338"/>
            <a:ext cx="2124075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541338"/>
            <a:ext cx="6224588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3856D-CF21-46E3-B73B-C878B37192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878488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705370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buFont typeface="Arial" pitchFamily="34" charset="0"/>
              <a:buChar char="•"/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EE16-07B0-443F-BE2C-70FE5F3E133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European XFEL MAC January 2010</a:t>
            </a:r>
          </a:p>
          <a:p>
            <a:pPr>
              <a:defRPr/>
            </a:pPr>
            <a:r>
              <a:rPr lang="en-GB"/>
              <a:t>T. Limberg</a:t>
            </a:r>
          </a:p>
        </p:txBody>
      </p:sp>
    </p:spTree>
    <p:extLst>
      <p:ext uri="{BB962C8B-B14F-4D97-AF65-F5344CB8AC3E}">
        <p14:creationId xmlns:p14="http://schemas.microsoft.com/office/powerpoint/2010/main" val="544227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0962-9ED5-4D8C-9A70-2506C32B90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2430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5C5E-FBA6-46C6-99FB-45BD41C8878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531052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4612-04FE-4C13-960E-C9FA9D5C37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676019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E286-FAD9-4A25-8B4A-9C4BA0629E4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01277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291E-42B6-477D-BF9A-3F4DB88782E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707621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320E-27D4-4499-A949-9ED7167D1E5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21998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6256-5C1B-4D67-A99F-DFEDAD34327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67966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21C8-10C3-48C4-90EC-08FC346A9CC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977700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8711-52B7-4D87-8D2B-A36000CB0C1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7785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9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ltGray"/>
        <p:txBody>
          <a:bodyPr/>
          <a:lstStyle>
            <a:lvl1pPr>
              <a:defRPr/>
            </a:lvl1pPr>
          </a:lstStyle>
          <a:p>
            <a:fld id="{F4FDF152-CCDD-45D2-A883-C8FA0039B1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240"/>
            <a:ext cx="8569325" cy="52555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4" y="6359857"/>
            <a:ext cx="6149975" cy="47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Accelerator Challenges at the European XFEL – Winfried Decking, DESY LBNL, May 5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8913" y="6526213"/>
            <a:ext cx="264570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898" y="805218"/>
            <a:ext cx="8584441" cy="555463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baseline="0" dirty="0" smtClean="0">
                <a:solidFill>
                  <a:schemeClr val="bg1"/>
                </a:solidFill>
              </a:rPr>
              <a:t>Status European XFEL / C Gerth / 03/07/</a:t>
            </a:r>
            <a:r>
              <a:rPr lang="en-GB" sz="1000" baseline="0" dirty="0" smtClean="0">
                <a:solidFill>
                  <a:schemeClr val="bg1"/>
                </a:solidFill>
              </a:rPr>
              <a:t>2014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</a:t>
            </a:r>
            <a:r>
              <a:rPr lang="de-DE" noProof="0" dirty="0" err="1" smtClean="0"/>
              <a:t>Don’t</a:t>
            </a:r>
            <a:r>
              <a:rPr lang="en-GB" dirty="0" smtClean="0"/>
              <a:t>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2" r:id="rId9"/>
    <p:sldLayoutId id="2147483711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>
              <a:defRPr/>
            </a:pPr>
            <a:fld id="{CCAC5BE7-5012-4A6A-ADAB-C7BF11551168}" type="slidenum">
              <a:rPr lang="en-GB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>
                <a:ea typeface="ＭＳ Ｐゴシック" pitchFamily="116" charset="-128"/>
              </a:rPr>
              <a:t>Thomas </a:t>
            </a:r>
            <a:r>
              <a:rPr lang="en-GB" err="1">
                <a:ea typeface="ＭＳ Ｐゴシック" pitchFamily="116" charset="-128"/>
              </a:rPr>
              <a:t>Tschentscher</a:t>
            </a:r>
            <a:r>
              <a:rPr lang="en-GB">
                <a:ea typeface="ＭＳ Ｐゴシック" pitchFamily="116" charset="-128"/>
              </a:rPr>
              <a:t>, European XFEL, </a:t>
            </a:r>
          </a:p>
          <a:p>
            <a:pPr>
              <a:defRPr/>
            </a:pPr>
            <a:r>
              <a:rPr lang="en-GB">
                <a:ea typeface="ＭＳ Ｐゴシック" pitchFamily="116" charset="-128"/>
              </a:rPr>
              <a:t>16 Apr 2012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0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b="0">
                <a:solidFill>
                  <a:srgbClr val="FFFFFF"/>
                </a:solidFill>
              </a:rPr>
              <a:t>Instruments x-ray delivery requests</a:t>
            </a:r>
            <a:endParaRPr lang="en-GB" sz="1000" b="0">
              <a:solidFill>
                <a:srgbClr val="FFFFFF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Fith level</a:t>
            </a:r>
          </a:p>
        </p:txBody>
      </p:sp>
    </p:spTree>
    <p:extLst>
      <p:ext uri="{BB962C8B-B14F-4D97-AF65-F5344CB8AC3E}">
        <p14:creationId xmlns:p14="http://schemas.microsoft.com/office/powerpoint/2010/main" val="227584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943158A3-EB01-4506-9919-59F4E875CCE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5124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en-US" dirty="0" smtClean="0"/>
              <a:t>European XFEL SAC September 2012</a:t>
            </a:r>
          </a:p>
          <a:p>
            <a:pPr>
              <a:defRPr/>
            </a:pPr>
            <a:r>
              <a:rPr lang="en-GB" dirty="0" smtClean="0"/>
              <a:t>T. Limberg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5127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>
              <a:defRPr/>
            </a:pPr>
            <a:endParaRPr lang="de-DE" sz="10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Report Commissioning Group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5130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5132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77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/>
            <a:fld id="{B6FDC833-1C4A-45EC-94C3-6462BED2F35D}" type="slidenum">
              <a:rPr lang="en-GB" b="1">
                <a:solidFill>
                  <a:srgbClr val="FFFFFF"/>
                </a:solidFill>
              </a:rPr>
              <a:pPr algn="ctr"/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5786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dirty="0" smtClean="0">
                <a:solidFill>
                  <a:srgbClr val="FFFFFF"/>
                </a:solidFill>
                <a:ea typeface="ＭＳ Ｐゴシック" pitchFamily="116" charset="-128"/>
              </a:rPr>
              <a:t>Operation modes</a:t>
            </a:r>
            <a:endParaRPr lang="en-GB" sz="1000" dirty="0">
              <a:solidFill>
                <a:srgbClr val="FFFFFF"/>
              </a:solidFill>
              <a:ea typeface="ＭＳ Ｐゴシック" pitchFamily="116" charset="-128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Fith</a:t>
            </a:r>
            <a:r>
              <a:rPr lang="en-GB" dirty="0" smtClean="0"/>
              <a:t> level</a:t>
            </a:r>
          </a:p>
        </p:txBody>
      </p:sp>
      <p:sp>
        <p:nvSpPr>
          <p:cNvPr id="11" name="Text Box 123"/>
          <p:cNvSpPr txBox="1">
            <a:spLocks noChangeArrowheads="1"/>
          </p:cNvSpPr>
          <p:nvPr userDrawn="1"/>
        </p:nvSpPr>
        <p:spPr bwMode="auto">
          <a:xfrm>
            <a:off x="57468" y="6568440"/>
            <a:ext cx="4819332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spcBef>
                <a:spcPts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61748"/>
                </a:solidFill>
                <a:ea typeface="ＭＳ Ｐゴシック" pitchFamily="116" charset="-128"/>
              </a:rPr>
              <a:t>Thomas </a:t>
            </a:r>
            <a:r>
              <a:rPr lang="en-US" sz="800" dirty="0" err="1" smtClean="0">
                <a:solidFill>
                  <a:srgbClr val="261748"/>
                </a:solidFill>
                <a:ea typeface="ＭＳ Ｐゴシック" pitchFamily="116" charset="-128"/>
              </a:rPr>
              <a:t>Tschentscher</a:t>
            </a:r>
            <a:r>
              <a:rPr lang="en-US" sz="800" dirty="0" smtClean="0">
                <a:solidFill>
                  <a:srgbClr val="261748"/>
                </a:solidFill>
                <a:ea typeface="ＭＳ Ｐゴシック" pitchFamily="116" charset="-128"/>
              </a:rPr>
              <a:t>, European XFEL, </a:t>
            </a:r>
          </a:p>
          <a:p>
            <a:pPr eaLnBrk="0" hangingPunct="0">
              <a:spcBef>
                <a:spcPts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61748"/>
                </a:solidFill>
                <a:ea typeface="ＭＳ Ｐゴシック" pitchFamily="116" charset="-128"/>
              </a:rPr>
              <a:t>European XFEL Users’ Meeting, Hamburg 29/01/2014</a:t>
            </a:r>
            <a:endParaRPr lang="en-GB" sz="800" dirty="0">
              <a:solidFill>
                <a:srgbClr val="261748"/>
              </a:solidFill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73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fontAlgn="base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05466" y="1868785"/>
            <a:ext cx="8839199" cy="1844675"/>
          </a:xfrm>
          <a:ln/>
        </p:spPr>
        <p:txBody>
          <a:bodyPr/>
          <a:lstStyle/>
          <a:p>
            <a:r>
              <a:rPr lang="en-US" sz="3600" dirty="0"/>
              <a:t>Status European XFEL and overview on longitudinal diagnostics</a:t>
            </a:r>
            <a:endParaRPr lang="en-GB" sz="3600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7284" y="3894119"/>
            <a:ext cx="364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dirty="0" smtClean="0"/>
              <a:t>Christopher Gerth </a:t>
            </a:r>
          </a:p>
          <a:p>
            <a:pPr algn="ctr">
              <a:buNone/>
            </a:pPr>
            <a:r>
              <a:rPr lang="en-US" sz="2000" dirty="0" smtClean="0"/>
              <a:t>for WP-18 Special Diagnostics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Installation </a:t>
            </a:r>
            <a:r>
              <a:rPr lang="de-DE" b="0" dirty="0" err="1" smtClean="0"/>
              <a:t>of</a:t>
            </a:r>
            <a:r>
              <a:rPr lang="de-DE" b="0" dirty="0" smtClean="0"/>
              <a:t> warm </a:t>
            </a:r>
            <a:r>
              <a:rPr lang="de-DE" b="0" dirty="0" err="1" smtClean="0"/>
              <a:t>beamline</a:t>
            </a:r>
            <a:r>
              <a:rPr lang="de-DE" b="0" dirty="0" smtClean="0"/>
              <a:t> on </a:t>
            </a:r>
            <a:r>
              <a:rPr lang="de-DE" b="0" dirty="0" err="1" smtClean="0"/>
              <a:t>girders</a:t>
            </a:r>
            <a:endParaRPr lang="en-GB" b="0" dirty="0" smtClean="0"/>
          </a:p>
        </p:txBody>
      </p:sp>
      <p:pic>
        <p:nvPicPr>
          <p:cNvPr id="14339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5" y="1054643"/>
            <a:ext cx="884711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4265196-FEC7-48F2-965A-58006FEDA12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10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5436547" y="2781511"/>
            <a:ext cx="2147804" cy="310526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7584350" y="2707316"/>
            <a:ext cx="1296911" cy="6340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Radiation </a:t>
            </a:r>
          </a:p>
          <a:p>
            <a:pPr>
              <a:buNone/>
            </a:pPr>
            <a:r>
              <a:rPr lang="en-US" sz="1600" dirty="0" smtClean="0"/>
              <a:t>Shielding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16" idx="0"/>
          </p:cNvCxnSpPr>
          <p:nvPr/>
        </p:nvCxnSpPr>
        <p:spPr bwMode="auto">
          <a:xfrm flipH="1" flipV="1">
            <a:off x="5184661" y="3778657"/>
            <a:ext cx="1555313" cy="1527697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14" idx="0"/>
          </p:cNvCxnSpPr>
          <p:nvPr/>
        </p:nvCxnSpPr>
        <p:spPr bwMode="auto">
          <a:xfrm flipV="1">
            <a:off x="1265915" y="2532909"/>
            <a:ext cx="1417861" cy="559128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01881" y="3092037"/>
            <a:ext cx="2128067" cy="8802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Steel/Concrete Sandwich Girder:</a:t>
            </a:r>
          </a:p>
          <a:p>
            <a:pPr>
              <a:buNone/>
            </a:pPr>
            <a:r>
              <a:rPr lang="en-US" sz="1600" dirty="0" smtClean="0"/>
              <a:t>4.6 m long, 2.5 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5032" y="5306354"/>
            <a:ext cx="2409884" cy="11264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261748"/>
                </a:solidFill>
              </a:rPr>
              <a:t>Electronic racks close to </a:t>
            </a:r>
            <a:r>
              <a:rPr lang="en-US" sz="1600" dirty="0" err="1" smtClean="0">
                <a:solidFill>
                  <a:srgbClr val="261748"/>
                </a:solidFill>
              </a:rPr>
              <a:t>beamline</a:t>
            </a:r>
            <a:r>
              <a:rPr lang="en-US" sz="1600" dirty="0" smtClean="0">
                <a:solidFill>
                  <a:srgbClr val="261748"/>
                </a:solidFill>
              </a:rPr>
              <a:t> components:</a:t>
            </a:r>
          </a:p>
          <a:p>
            <a:pPr>
              <a:buNone/>
            </a:pPr>
            <a:r>
              <a:rPr lang="en-US" sz="1600" dirty="0" smtClean="0">
                <a:solidFill>
                  <a:srgbClr val="261748"/>
                </a:solidFill>
              </a:rPr>
              <a:t>No access during machine operation</a:t>
            </a:r>
          </a:p>
        </p:txBody>
      </p:sp>
      <p:cxnSp>
        <p:nvCxnSpPr>
          <p:cNvPr id="13" name="Straight Arrow Connector 12"/>
          <p:cNvCxnSpPr>
            <a:stCxn id="4" idx="1"/>
          </p:cNvCxnSpPr>
          <p:nvPr/>
        </p:nvCxnSpPr>
        <p:spPr bwMode="auto">
          <a:xfrm flipH="1" flipV="1">
            <a:off x="5719920" y="2445631"/>
            <a:ext cx="1864430" cy="578695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77416" y="5952080"/>
            <a:ext cx="5741913" cy="634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600" dirty="0" smtClean="0">
                <a:solidFill>
                  <a:srgbClr val="261748"/>
                </a:solidFill>
              </a:rPr>
              <a:t>Assembly of components on girder in clean room</a:t>
            </a:r>
          </a:p>
          <a:p>
            <a:pPr marL="285750" indent="-285750"/>
            <a:r>
              <a:rPr lang="en-US" sz="1600" dirty="0" smtClean="0">
                <a:solidFill>
                  <a:srgbClr val="261748"/>
                </a:solidFill>
              </a:rPr>
              <a:t>Girder assembly foreseen for 2</a:t>
            </a:r>
            <a:r>
              <a:rPr lang="en-US" sz="1600" baseline="30000" dirty="0" smtClean="0">
                <a:solidFill>
                  <a:srgbClr val="261748"/>
                </a:solidFill>
              </a:rPr>
              <a:t>nd</a:t>
            </a:r>
            <a:r>
              <a:rPr lang="en-US" sz="1600" dirty="0" smtClean="0">
                <a:solidFill>
                  <a:srgbClr val="261748"/>
                </a:solidFill>
              </a:rPr>
              <a:t> half of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11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Electro-Optical Diagnostics</a:t>
            </a:r>
            <a:br>
              <a:rPr lang="en-US" sz="2000" dirty="0" smtClean="0"/>
            </a:br>
            <a:endParaRPr lang="en-GB" sz="2000" dirty="0" smtClean="0"/>
          </a:p>
        </p:txBody>
      </p:sp>
      <p:pic>
        <p:nvPicPr>
          <p:cNvPr id="3" name="Picture 2" descr="EOD-INJ-VacuumSt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60" y="2214708"/>
            <a:ext cx="4451995" cy="3243347"/>
          </a:xfrm>
          <a:prstGeom prst="rect">
            <a:avLst/>
          </a:prstGeom>
        </p:spPr>
      </p:pic>
      <p:pic>
        <p:nvPicPr>
          <p:cNvPr id="4" name="Picture 3" descr="EOD-pic_shadow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" y="2225205"/>
            <a:ext cx="4391465" cy="291796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598230" y="1438196"/>
            <a:ext cx="6591027" cy="33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sz="1600" dirty="0" smtClean="0">
                <a:solidFill>
                  <a:srgbClr val="251555"/>
                </a:solidFill>
              </a:rPr>
              <a:t>3 EOD vacuum systems with optic boxes are ready for installation</a:t>
            </a:r>
          </a:p>
          <a:p>
            <a:pPr marL="0" indent="0" eaLnBrk="1" hangingPunct="1">
              <a:buNone/>
            </a:pPr>
            <a:endParaRPr lang="en-US" sz="1600" dirty="0" smtClean="0">
              <a:solidFill>
                <a:srgbClr val="25155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92052">
            <a:off x="431127" y="3953307"/>
            <a:ext cx="609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>
                    <a:lumMod val="95000"/>
                    <a:alpha val="95000"/>
                  </a:schemeClr>
                </a:solidFill>
                <a:effectLst>
                  <a:glow rad="12700">
                    <a:schemeClr val="bg1">
                      <a:lumMod val="5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EOD</a:t>
            </a:r>
            <a:endParaRPr lang="en-US" sz="1400" dirty="0">
              <a:solidFill>
                <a:schemeClr val="bg1">
                  <a:lumMod val="95000"/>
                  <a:alpha val="95000"/>
                </a:schemeClr>
              </a:solidFill>
              <a:effectLst>
                <a:glow rad="12700">
                  <a:schemeClr val="bg1">
                    <a:lumMod val="50000"/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3899210" y="5957044"/>
            <a:ext cx="4182145" cy="33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sz="1600" dirty="0" smtClean="0">
                <a:solidFill>
                  <a:srgbClr val="251555"/>
                </a:solidFill>
              </a:rPr>
              <a:t>‘Mini-girder’ for assembly tests in the lab</a:t>
            </a:r>
          </a:p>
          <a:p>
            <a:pPr marL="0" indent="0" eaLnBrk="1" hangingPunct="1">
              <a:buNone/>
            </a:pPr>
            <a:endParaRPr lang="en-US" sz="1600" dirty="0" smtClean="0">
              <a:solidFill>
                <a:srgbClr val="251555"/>
              </a:solidFill>
            </a:endParaRPr>
          </a:p>
        </p:txBody>
      </p:sp>
      <p:cxnSp>
        <p:nvCxnSpPr>
          <p:cNvPr id="9" name="Straight Arrow Connector 8"/>
          <p:cNvCxnSpPr>
            <a:stCxn id="11" idx="0"/>
          </p:cNvCxnSpPr>
          <p:nvPr/>
        </p:nvCxnSpPr>
        <p:spPr bwMode="auto">
          <a:xfrm flipH="1" flipV="1">
            <a:off x="5782891" y="5122180"/>
            <a:ext cx="207392" cy="834864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Initial E-beam </a:t>
            </a:r>
            <a:r>
              <a:rPr lang="en-US" b="0" dirty="0"/>
              <a:t>parameters</a:t>
            </a: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140075"/>
              </p:ext>
            </p:extLst>
          </p:nvPr>
        </p:nvGraphicFramePr>
        <p:xfrm>
          <a:off x="186728" y="1064200"/>
          <a:ext cx="8682142" cy="32517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03084"/>
                <a:gridCol w="2379058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Quantity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electron </a:t>
                      </a:r>
                      <a:r>
                        <a:rPr lang="en-GB" sz="2000" kern="800" dirty="0">
                          <a:effectLst/>
                        </a:rPr>
                        <a:t>energy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 smtClean="0">
                          <a:effectLst/>
                        </a:rPr>
                        <a:t>8/12.5/14</a:t>
                      </a:r>
                      <a:r>
                        <a:rPr lang="en-GB" sz="2000" kern="800" dirty="0" smtClean="0">
                          <a:effectLst/>
                        </a:rPr>
                        <a:t>/17.5 </a:t>
                      </a:r>
                      <a:r>
                        <a:rPr lang="en-GB" sz="2000" kern="800" dirty="0">
                          <a:effectLst/>
                        </a:rPr>
                        <a:t>GeV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macro pulse repetition rate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10 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RF pulse length (flat top)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600 </a:t>
                      </a:r>
                      <a:r>
                        <a:rPr lang="en-GB" sz="20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kern="800" dirty="0" err="1">
                          <a:effectLst/>
                        </a:rPr>
                        <a:t>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repetition frequency within pulse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>
                          <a:effectLst/>
                        </a:rPr>
                        <a:t>4.5 </a:t>
                      </a:r>
                      <a:r>
                        <a:rPr lang="en-GB" sz="2000" strike="sngStrike" kern="800" dirty="0" smtClean="0">
                          <a:effectLst/>
                        </a:rPr>
                        <a:t>MHz</a:t>
                      </a:r>
                      <a:r>
                        <a:rPr lang="en-GB" sz="2000" strike="noStrike" kern="800" dirty="0" smtClean="0">
                          <a:effectLst/>
                        </a:rPr>
                        <a:t> 100 kHz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charge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>
                          <a:effectLst/>
                        </a:rPr>
                        <a:t>0.02 – 1 </a:t>
                      </a:r>
                      <a:r>
                        <a:rPr lang="en-GB" sz="2000" strike="sngStrike" kern="800" dirty="0" err="1" smtClean="0">
                          <a:effectLst/>
                        </a:rPr>
                        <a:t>nC</a:t>
                      </a:r>
                      <a:r>
                        <a:rPr lang="en-GB" sz="2000" strike="noStrike" kern="800" dirty="0" smtClean="0">
                          <a:effectLst/>
                        </a:rPr>
                        <a:t> 0.5 </a:t>
                      </a:r>
                      <a:r>
                        <a:rPr lang="en-GB" sz="2000" strike="noStrike" kern="800" dirty="0" err="1" smtClean="0">
                          <a:effectLst/>
                        </a:rPr>
                        <a:t>nC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electron bunch length after compression (FWHM)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 smtClean="0">
                          <a:effectLst/>
                        </a:rPr>
                        <a:t>2 – 180 fs</a:t>
                      </a:r>
                      <a:r>
                        <a:rPr lang="en-GB" sz="2000" strike="noStrike" kern="800" dirty="0" smtClean="0">
                          <a:effectLst/>
                        </a:rPr>
                        <a:t> 90</a:t>
                      </a:r>
                      <a:r>
                        <a:rPr lang="en-GB" sz="2000" strike="noStrike" kern="800" baseline="0" dirty="0" smtClean="0">
                          <a:effectLst/>
                        </a:rPr>
                        <a:t> fs </a:t>
                      </a:r>
                      <a:endParaRPr lang="en-GB" sz="2000" strike="noStrike" kern="800" dirty="0" smtClean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emittance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beam power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 smtClean="0">
                          <a:effectLst/>
                        </a:rPr>
                        <a:t>500 kW</a:t>
                      </a:r>
                      <a:r>
                        <a:rPr lang="en-GB" sz="2000" strike="noStrike" kern="800" dirty="0" smtClean="0">
                          <a:effectLst/>
                        </a:rPr>
                        <a:t> 5 kW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5751" y="4430957"/>
            <a:ext cx="8893664" cy="2297389"/>
          </a:xfrm>
        </p:spPr>
        <p:txBody>
          <a:bodyPr/>
          <a:lstStyle/>
          <a:p>
            <a:r>
              <a:rPr lang="en-US" sz="2000" dirty="0" err="1" smtClean="0"/>
              <a:t>Linac</a:t>
            </a:r>
            <a:r>
              <a:rPr lang="en-US" sz="2000" dirty="0" smtClean="0"/>
              <a:t>  </a:t>
            </a:r>
            <a:r>
              <a:rPr lang="en-US" sz="2000" dirty="0"/>
              <a:t>will be operated with several tens of bunches (not single bunch) as fast as </a:t>
            </a:r>
            <a:r>
              <a:rPr lang="en-US" sz="2000" dirty="0" smtClean="0"/>
              <a:t>possible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ingle bunch operation is useless for LLRF diagnostics and studies</a:t>
            </a:r>
          </a:p>
          <a:p>
            <a:pPr lvl="1"/>
            <a:r>
              <a:rPr lang="en-US" sz="2000" dirty="0" smtClean="0"/>
              <a:t>many bunch operation is more difficult for machine protection system</a:t>
            </a:r>
          </a:p>
          <a:p>
            <a:r>
              <a:rPr lang="en-US" sz="2000" dirty="0" smtClean="0"/>
              <a:t>beam </a:t>
            </a:r>
            <a:r>
              <a:rPr lang="en-US" sz="2000" dirty="0"/>
              <a:t>charge around 0.5 to 1 </a:t>
            </a:r>
            <a:r>
              <a:rPr lang="en-US" sz="2000" dirty="0" smtClean="0"/>
              <a:t>nC</a:t>
            </a:r>
          </a:p>
          <a:p>
            <a:pPr lvl="1"/>
            <a:r>
              <a:rPr lang="en-US" sz="2000" dirty="0" smtClean="0"/>
              <a:t>Good for </a:t>
            </a:r>
            <a:r>
              <a:rPr lang="en-US" sz="2000" dirty="0"/>
              <a:t>d</a:t>
            </a:r>
            <a:r>
              <a:rPr lang="en-US" sz="2000" dirty="0" smtClean="0"/>
              <a:t>iagnostics and LLRF</a:t>
            </a:r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99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339649" y="2855895"/>
            <a:ext cx="2596835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Thank you </a:t>
            </a:r>
          </a:p>
          <a:p>
            <a:pPr algn="ctr">
              <a:buNone/>
            </a:pPr>
            <a:r>
              <a:rPr lang="en-US" sz="2400" dirty="0" smtClean="0"/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71975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Ramp-up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1" y="5346700"/>
            <a:ext cx="2741343" cy="673100"/>
          </a:xfrm>
        </p:spPr>
        <p:txBody>
          <a:bodyPr/>
          <a:lstStyle/>
          <a:p>
            <a:pPr marL="0" indent="0"/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 smtClean="0"/>
              <a:t>main</a:t>
            </a:r>
            <a:r>
              <a:rPr lang="de-DE" sz="1600" dirty="0" smtClean="0"/>
              <a:t> </a:t>
            </a:r>
            <a:r>
              <a:rPr lang="de-DE" sz="1600" dirty="0" err="1" smtClean="0"/>
              <a:t>accelerator</a:t>
            </a:r>
            <a:r>
              <a:rPr lang="de-DE" sz="1600" dirty="0" smtClean="0"/>
              <a:t> </a:t>
            </a:r>
            <a:r>
              <a:rPr lang="de-DE" sz="1600" dirty="0" err="1" smtClean="0"/>
              <a:t>commissioning</a:t>
            </a:r>
            <a:r>
              <a:rPr lang="de-DE" sz="1600" dirty="0" smtClean="0"/>
              <a:t> </a:t>
            </a:r>
            <a:r>
              <a:rPr lang="de-DE" sz="1600" dirty="0" err="1" smtClean="0"/>
              <a:t>starts</a:t>
            </a:r>
            <a:r>
              <a:rPr lang="de-DE" sz="1600" dirty="0" smtClean="0"/>
              <a:t> </a:t>
            </a:r>
            <a:r>
              <a:rPr lang="de-DE" sz="1600" dirty="0" err="1" smtClean="0"/>
              <a:t>summer</a:t>
            </a:r>
            <a:r>
              <a:rPr lang="de-DE" sz="1600" dirty="0" smtClean="0"/>
              <a:t> 2016: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946210"/>
              </p:ext>
            </p:extLst>
          </p:nvPr>
        </p:nvGraphicFramePr>
        <p:xfrm>
          <a:off x="3115994" y="5267960"/>
          <a:ext cx="5469205" cy="121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548"/>
                <a:gridCol w="795812"/>
                <a:gridCol w="935351"/>
                <a:gridCol w="1013297"/>
                <a:gridCol w="1156197"/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hrs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2016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2017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2018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&gt;2018</a:t>
                      </a:r>
                      <a:endParaRPr lang="de-DE" sz="14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Accelerator</a:t>
                      </a:r>
                      <a:r>
                        <a:rPr lang="de-DE" sz="1400" dirty="0" smtClean="0"/>
                        <a:t> 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4700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5600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5600</a:t>
                      </a:r>
                      <a:endParaRPr lang="de-DE" sz="14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X-</a:t>
                      </a:r>
                      <a:r>
                        <a:rPr lang="de-DE" sz="1400" dirty="0" err="1" smtClean="0"/>
                        <a:t>ray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delivery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</a:t>
                      </a:r>
                      <a:r>
                        <a:rPr lang="de-DE" sz="1400" baseline="-25000" dirty="0" err="1" smtClean="0"/>
                        <a:t>x</a:t>
                      </a:r>
                      <a:endParaRPr lang="de-DE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&lt;500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2800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3900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4800</a:t>
                      </a:r>
                      <a:endParaRPr lang="de-DE" sz="14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Users</a:t>
                      </a:r>
                      <a:r>
                        <a:rPr lang="de-DE" sz="1400" baseline="0" dirty="0" smtClean="0"/>
                        <a:t>  </a:t>
                      </a:r>
                      <a:r>
                        <a:rPr lang="de-DE" sz="1400" baseline="0" dirty="0" smtClean="0">
                          <a:sym typeface="Symbol"/>
                        </a:rPr>
                        <a:t></a:t>
                      </a:r>
                      <a:r>
                        <a:rPr lang="de-DE" sz="1400" baseline="0" dirty="0" smtClean="0"/>
                        <a:t>U</a:t>
                      </a:r>
                      <a:r>
                        <a:rPr lang="de-DE" sz="1400" baseline="-25000" dirty="0" smtClean="0"/>
                        <a:t>NNN</a:t>
                      </a:r>
                      <a:endParaRPr lang="de-DE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 x 1000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 x 2100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 x 4000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81904"/>
            <a:ext cx="8487859" cy="415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 bwMode="auto">
          <a:xfrm>
            <a:off x="1993900" y="2540000"/>
            <a:ext cx="4267200" cy="1257300"/>
          </a:xfrm>
          <a:custGeom>
            <a:avLst/>
            <a:gdLst>
              <a:gd name="connsiteX0" fmla="*/ 0 w 4267200"/>
              <a:gd name="connsiteY0" fmla="*/ 1257300 h 1257300"/>
              <a:gd name="connsiteX1" fmla="*/ 1422400 w 4267200"/>
              <a:gd name="connsiteY1" fmla="*/ 393700 h 1257300"/>
              <a:gd name="connsiteX2" fmla="*/ 2832100 w 4267200"/>
              <a:gd name="connsiteY2" fmla="*/ 0 h 1257300"/>
              <a:gd name="connsiteX3" fmla="*/ 4267200 w 42672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7200" h="1257300">
                <a:moveTo>
                  <a:pt x="0" y="1257300"/>
                </a:moveTo>
                <a:lnTo>
                  <a:pt x="1422400" y="393700"/>
                </a:lnTo>
                <a:lnTo>
                  <a:pt x="2832100" y="0"/>
                </a:lnTo>
                <a:lnTo>
                  <a:pt x="4267200" y="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968500" y="3302000"/>
            <a:ext cx="4279900" cy="1549400"/>
          </a:xfrm>
          <a:custGeom>
            <a:avLst/>
            <a:gdLst>
              <a:gd name="connsiteX0" fmla="*/ 0 w 4279900"/>
              <a:gd name="connsiteY0" fmla="*/ 1549400 h 1549400"/>
              <a:gd name="connsiteX1" fmla="*/ 1447800 w 4279900"/>
              <a:gd name="connsiteY1" fmla="*/ 1168400 h 1549400"/>
              <a:gd name="connsiteX2" fmla="*/ 2857500 w 4279900"/>
              <a:gd name="connsiteY2" fmla="*/ 685800 h 1549400"/>
              <a:gd name="connsiteX3" fmla="*/ 4279900 w 4279900"/>
              <a:gd name="connsiteY3" fmla="*/ 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9900" h="1549400">
                <a:moveTo>
                  <a:pt x="0" y="1549400"/>
                </a:moveTo>
                <a:lnTo>
                  <a:pt x="1447800" y="1168400"/>
                </a:lnTo>
                <a:lnTo>
                  <a:pt x="2857500" y="685800"/>
                </a:lnTo>
                <a:lnTo>
                  <a:pt x="4279900" y="0"/>
                </a:lnTo>
              </a:path>
            </a:pathLst>
          </a:custGeom>
          <a:noFill/>
          <a:ln w="38100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1" name="Text Box 123"/>
          <p:cNvSpPr txBox="1">
            <a:spLocks noChangeArrowheads="1"/>
          </p:cNvSpPr>
          <p:nvPr/>
        </p:nvSpPr>
        <p:spPr bwMode="auto">
          <a:xfrm>
            <a:off x="57468" y="6169855"/>
            <a:ext cx="273262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800" b="0" dirty="0" smtClean="0">
                <a:solidFill>
                  <a:schemeClr val="tx1"/>
                </a:solidFill>
              </a:rPr>
              <a:t>Thomas</a:t>
            </a:r>
            <a:r>
              <a:rPr lang="en-US" sz="800" b="0" baseline="0" dirty="0" smtClean="0">
                <a:solidFill>
                  <a:schemeClr val="tx1"/>
                </a:solidFill>
              </a:rPr>
              <a:t> </a:t>
            </a:r>
            <a:r>
              <a:rPr lang="en-US" sz="800" b="0" baseline="0" dirty="0" err="1" smtClean="0">
                <a:solidFill>
                  <a:schemeClr val="tx1"/>
                </a:solidFill>
              </a:rPr>
              <a:t>Tschentscher</a:t>
            </a:r>
            <a:r>
              <a:rPr lang="en-US" sz="800" b="0" baseline="0" dirty="0" smtClean="0">
                <a:solidFill>
                  <a:schemeClr val="tx1"/>
                </a:solidFill>
              </a:rPr>
              <a:t>, European XFEL,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800" b="0" baseline="0" dirty="0" smtClean="0">
                <a:solidFill>
                  <a:schemeClr val="tx1"/>
                </a:solidFill>
              </a:rPr>
              <a:t>European XFEL Users’ Meeting, Hamburg 29/01/2014</a:t>
            </a:r>
            <a:endParaRPr lang="en-GB" sz="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0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219B-1E0C-4AD5-9BA5-31ADD492874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dirty="0" smtClean="0"/>
              <a:t>Super-Conducting LINAC – Time Structure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000273"/>
            <a:ext cx="6868907" cy="45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86309" y="1154929"/>
            <a:ext cx="8257691" cy="149302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smtClean="0">
                <a:solidFill>
                  <a:srgbClr val="002060"/>
                </a:solidFill>
              </a:rPr>
              <a:t>RF pulse repetition rate: 10 Hz (up to 25 Hz or cw)</a:t>
            </a:r>
          </a:p>
          <a:p>
            <a:r>
              <a:rPr lang="en-US" sz="2000" smtClean="0">
                <a:solidFill>
                  <a:srgbClr val="002060"/>
                </a:solidFill>
              </a:rPr>
              <a:t>Max. RF flat top length: &lt; 600 </a:t>
            </a:r>
            <a:r>
              <a:rPr lang="el-GR" sz="2000" smtClean="0">
                <a:solidFill>
                  <a:srgbClr val="002060"/>
                </a:solidFill>
              </a:rPr>
              <a:t>μ</a:t>
            </a:r>
            <a:r>
              <a:rPr lang="en-US" sz="2000" smtClean="0">
                <a:solidFill>
                  <a:srgbClr val="002060"/>
                </a:solidFill>
              </a:rPr>
              <a:t>s</a:t>
            </a:r>
          </a:p>
          <a:p>
            <a:r>
              <a:rPr lang="en-US" sz="2000" smtClean="0">
                <a:solidFill>
                  <a:srgbClr val="002060"/>
                </a:solidFill>
              </a:rPr>
              <a:t>Bunch frequency: n*111 ns with n ≥ 2  (1 MHz or 4.5 MHz)</a:t>
            </a:r>
            <a:br>
              <a:rPr lang="en-US" sz="2000" smtClean="0">
                <a:solidFill>
                  <a:srgbClr val="002060"/>
                </a:solidFill>
              </a:rPr>
            </a:br>
            <a:r>
              <a:rPr lang="en-US" sz="2000" smtClean="0">
                <a:solidFill>
                  <a:srgbClr val="002060"/>
                </a:solidFill>
              </a:rPr>
              <a:t>=&gt; bunch trains with up to 2700 bunches </a:t>
            </a:r>
            <a:endParaRPr lang="en-US" sz="2000" b="1" smtClean="0">
              <a:solidFill>
                <a:srgbClr val="002060"/>
              </a:solidFill>
            </a:endParaRPr>
          </a:p>
          <a:p>
            <a:endParaRPr lang="en-US" sz="2000" smtClean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8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3D894FB-1C9B-40E9-9916-0D977C81DF83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Overview on WP-18 Devices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5" name="Picture 4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8" y="1156237"/>
            <a:ext cx="7434262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41"/>
          <p:cNvSpPr>
            <a:spLocks noChangeArrowheads="1"/>
          </p:cNvSpPr>
          <p:nvPr/>
        </p:nvSpPr>
        <p:spPr bwMode="auto">
          <a:xfrm>
            <a:off x="4955540" y="2854862"/>
            <a:ext cx="668338" cy="382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443"/>
          <p:cNvSpPr>
            <a:spLocks/>
          </p:cNvSpPr>
          <p:nvPr/>
        </p:nvSpPr>
        <p:spPr bwMode="auto">
          <a:xfrm rot="16200000">
            <a:off x="2488090" y="1951831"/>
            <a:ext cx="213360" cy="1714815"/>
          </a:xfrm>
          <a:prstGeom prst="rightBrace">
            <a:avLst>
              <a:gd name="adj1" fmla="val 96882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444"/>
          <p:cNvSpPr>
            <a:spLocks noChangeShapeType="1"/>
          </p:cNvSpPr>
          <p:nvPr/>
        </p:nvSpPr>
        <p:spPr bwMode="auto">
          <a:xfrm flipH="1" flipV="1">
            <a:off x="1605279" y="2011679"/>
            <a:ext cx="944879" cy="64007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445"/>
          <p:cNvSpPr>
            <a:spLocks/>
          </p:cNvSpPr>
          <p:nvPr/>
        </p:nvSpPr>
        <p:spPr bwMode="auto">
          <a:xfrm rot="6066732">
            <a:off x="1493267" y="1573350"/>
            <a:ext cx="184325" cy="554869"/>
          </a:xfrm>
          <a:prstGeom prst="rightBrace">
            <a:avLst>
              <a:gd name="adj1" fmla="val 34568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846732" y="2214098"/>
            <a:ext cx="239151" cy="683627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754880" y="1503680"/>
            <a:ext cx="1178560" cy="43688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4" name="Group 4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837029"/>
              </p:ext>
            </p:extLst>
          </p:nvPr>
        </p:nvGraphicFramePr>
        <p:xfrm>
          <a:off x="538480" y="3003910"/>
          <a:ext cx="5039359" cy="2777131"/>
        </p:xfrm>
        <a:graphic>
          <a:graphicData uri="http://schemas.openxmlformats.org/drawingml/2006/table">
            <a:tbl>
              <a:tblPr/>
              <a:tblGrid>
                <a:gridCol w="685664"/>
                <a:gridCol w="521924"/>
                <a:gridCol w="583327"/>
                <a:gridCol w="593561"/>
                <a:gridCol w="523292"/>
                <a:gridCol w="714998"/>
                <a:gridCol w="695898"/>
                <a:gridCol w="720695"/>
              </a:tblGrid>
              <a:tr h="326250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 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INJ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BC0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BC1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BC2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TL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UND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3945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BAM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504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EOD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31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BCM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504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CRD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504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SRM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504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TDS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44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EBPM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4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Line 444"/>
          <p:cNvSpPr>
            <a:spLocks noChangeShapeType="1"/>
          </p:cNvSpPr>
          <p:nvPr/>
        </p:nvSpPr>
        <p:spPr bwMode="auto">
          <a:xfrm flipH="1" flipV="1">
            <a:off x="975359" y="1737360"/>
            <a:ext cx="507998" cy="113791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63921" y="1341120"/>
            <a:ext cx="293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TL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480" y="5801360"/>
            <a:ext cx="5232399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charset="0"/>
              <a:buChar char=""/>
            </a:pPr>
            <a:r>
              <a:rPr lang="en-US" sz="1400" dirty="0" smtClean="0"/>
              <a:t>7 Completely different types of devices (≈ </a:t>
            </a:r>
            <a:r>
              <a:rPr lang="en-US" sz="1400" dirty="0" err="1" smtClean="0"/>
              <a:t>Einzelanfertigung</a:t>
            </a:r>
            <a:r>
              <a:rPr lang="en-US" sz="1400" dirty="0" smtClean="0"/>
              <a:t>) </a:t>
            </a:r>
          </a:p>
          <a:p>
            <a:pPr marL="285750" indent="-285750">
              <a:buFont typeface="Symbol" charset="0"/>
              <a:buChar char=""/>
            </a:pPr>
            <a:r>
              <a:rPr lang="en-US" sz="1400" dirty="0" smtClean="0"/>
              <a:t>All WP18 devices in XTL and INJ</a:t>
            </a:r>
          </a:p>
          <a:p>
            <a:pPr marL="285750" indent="-285750">
              <a:buFont typeface="Symbol" charset="0"/>
              <a:buChar char=""/>
            </a:pPr>
            <a:r>
              <a:rPr lang="en-US" sz="1400" dirty="0" smtClean="0"/>
              <a:t>Most in B1 and B2 section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390641" y="3423920"/>
            <a:ext cx="2336799" cy="299774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BC1 Girder </a:t>
            </a:r>
            <a:r>
              <a:rPr lang="en-US" sz="1600" dirty="0" err="1" smtClean="0"/>
              <a:t>Belegung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G2 : </a:t>
            </a:r>
            <a:r>
              <a:rPr lang="en-US" sz="1600" dirty="0" smtClean="0">
                <a:solidFill>
                  <a:srgbClr val="008000"/>
                </a:solidFill>
              </a:rPr>
              <a:t>EOD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BCM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8000"/>
                </a:solidFill>
              </a:rPr>
              <a:t>BAM</a:t>
            </a:r>
          </a:p>
          <a:p>
            <a:pPr>
              <a:buNone/>
            </a:pPr>
            <a:r>
              <a:rPr lang="en-US" sz="1600" dirty="0" smtClean="0"/>
              <a:t>G3 : </a:t>
            </a:r>
            <a:r>
              <a:rPr lang="en-US" sz="1600" dirty="0">
                <a:solidFill>
                  <a:srgbClr val="008000"/>
                </a:solidFill>
              </a:rPr>
              <a:t>EOD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BCM</a:t>
            </a:r>
            <a:r>
              <a:rPr lang="en-US" sz="1600" dirty="0"/>
              <a:t>, </a:t>
            </a:r>
            <a:r>
              <a:rPr lang="en-US" sz="1600" dirty="0" smtClean="0">
                <a:solidFill>
                  <a:srgbClr val="008000"/>
                </a:solidFill>
              </a:rPr>
              <a:t>BAM</a:t>
            </a:r>
          </a:p>
          <a:p>
            <a:pPr>
              <a:buNone/>
            </a:pPr>
            <a:r>
              <a:rPr lang="en-US" sz="1600" dirty="0" smtClean="0"/>
              <a:t>G4 : </a:t>
            </a:r>
            <a:r>
              <a:rPr lang="en-US" sz="1600" dirty="0" smtClean="0">
                <a:solidFill>
                  <a:srgbClr val="FF0000"/>
                </a:solidFill>
              </a:rPr>
              <a:t>TDS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BC2 </a:t>
            </a:r>
            <a:r>
              <a:rPr lang="en-US" sz="1600" dirty="0"/>
              <a:t>Girder </a:t>
            </a:r>
            <a:r>
              <a:rPr lang="en-US" sz="1600" dirty="0" err="1"/>
              <a:t>Belegung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G2 : </a:t>
            </a:r>
            <a:r>
              <a:rPr lang="en-US" sz="1600" dirty="0" smtClean="0">
                <a:solidFill>
                  <a:srgbClr val="FF0000"/>
                </a:solidFill>
              </a:rPr>
              <a:t>BCM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00"/>
                </a:solidFill>
              </a:rPr>
              <a:t>BAM</a:t>
            </a:r>
          </a:p>
          <a:p>
            <a:pPr>
              <a:buNone/>
            </a:pPr>
            <a:r>
              <a:rPr lang="en-US" sz="1600" dirty="0"/>
              <a:t>G3 : </a:t>
            </a:r>
            <a:r>
              <a:rPr lang="en-US" sz="1600" dirty="0" smtClean="0">
                <a:solidFill>
                  <a:srgbClr val="FF0000"/>
                </a:solidFill>
              </a:rPr>
              <a:t>BCM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00"/>
                </a:solidFill>
              </a:rPr>
              <a:t>BAM</a:t>
            </a:r>
          </a:p>
          <a:p>
            <a:pPr>
              <a:buNone/>
            </a:pPr>
            <a:r>
              <a:rPr lang="en-US" sz="1600" dirty="0"/>
              <a:t>G4 : </a:t>
            </a:r>
            <a:r>
              <a:rPr lang="en-US" sz="1600" dirty="0" smtClean="0">
                <a:solidFill>
                  <a:srgbClr val="008000"/>
                </a:solidFill>
              </a:rPr>
              <a:t>EOD</a:t>
            </a:r>
          </a:p>
          <a:p>
            <a:pPr>
              <a:buNone/>
            </a:pPr>
            <a:r>
              <a:rPr lang="en-US" sz="1600" dirty="0" smtClean="0"/>
              <a:t>G5 : </a:t>
            </a:r>
            <a:r>
              <a:rPr lang="en-US" sz="1600" dirty="0" smtClean="0">
                <a:solidFill>
                  <a:srgbClr val="FF0000"/>
                </a:solidFill>
              </a:rPr>
              <a:t>TDS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WP-18 Special Diagnostics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4" y="3374540"/>
            <a:ext cx="8466924" cy="141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617" y="4655330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75701" y="4250146"/>
            <a:ext cx="2746498" cy="1292270"/>
            <a:chOff x="3603837" y="4123534"/>
            <a:chExt cx="2746498" cy="129227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3902724" y="4123535"/>
              <a:ext cx="15052" cy="99000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603837" y="5108027"/>
              <a:ext cx="583814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SRM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6065408" y="4123534"/>
              <a:ext cx="15052" cy="99000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5766521" y="5108027"/>
              <a:ext cx="583814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SRM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90090" y="4601791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5038" y="4855920"/>
            <a:ext cx="513282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THz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50" idx="2"/>
          </p:cNvCxnSpPr>
          <p:nvPr/>
        </p:nvCxnSpPr>
        <p:spPr bwMode="auto">
          <a:xfrm>
            <a:off x="1082559" y="2690920"/>
            <a:ext cx="9618" cy="1570537"/>
          </a:xfrm>
          <a:prstGeom prst="straightConnector1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691121" y="4254477"/>
            <a:ext cx="0" cy="397869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837301" y="4201287"/>
            <a:ext cx="0" cy="397869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328827" y="4081571"/>
            <a:ext cx="1" cy="571124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651999" y="2659821"/>
            <a:ext cx="7881555" cy="1707312"/>
            <a:chOff x="651999" y="2659821"/>
            <a:chExt cx="7881555" cy="1707312"/>
          </a:xfrm>
        </p:grpSpPr>
        <p:cxnSp>
          <p:nvCxnSpPr>
            <p:cNvPr id="19" name="Straight Arrow Connector 18"/>
            <p:cNvCxnSpPr>
              <a:stCxn id="29" idx="2"/>
            </p:cNvCxnSpPr>
            <p:nvPr/>
          </p:nvCxnSpPr>
          <p:spPr bwMode="auto">
            <a:xfrm>
              <a:off x="948715" y="3223984"/>
              <a:ext cx="0" cy="1143149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3334387" y="2916207"/>
              <a:ext cx="59343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 bwMode="auto">
            <a:xfrm flipH="1">
              <a:off x="3292509" y="3223984"/>
              <a:ext cx="338594" cy="730346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Arrow Connector 21"/>
            <p:cNvCxnSpPr>
              <a:stCxn id="20" idx="2"/>
            </p:cNvCxnSpPr>
            <p:nvPr/>
          </p:nvCxnSpPr>
          <p:spPr bwMode="auto">
            <a:xfrm>
              <a:off x="3631103" y="3223984"/>
              <a:ext cx="473011" cy="674505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5497071" y="2916206"/>
              <a:ext cx="59343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</a:t>
              </a:r>
              <a:endParaRPr lang="en-US" sz="1400" dirty="0"/>
            </a:p>
          </p:txBody>
        </p:sp>
        <p:cxnSp>
          <p:nvCxnSpPr>
            <p:cNvPr id="24" name="Straight Arrow Connector 23"/>
            <p:cNvCxnSpPr>
              <a:stCxn id="23" idx="2"/>
            </p:cNvCxnSpPr>
            <p:nvPr/>
          </p:nvCxnSpPr>
          <p:spPr bwMode="auto">
            <a:xfrm flipH="1">
              <a:off x="5490090" y="3223983"/>
              <a:ext cx="303697" cy="674506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Arrow Connector 24"/>
            <p:cNvCxnSpPr>
              <a:stCxn id="23" idx="2"/>
            </p:cNvCxnSpPr>
            <p:nvPr/>
          </p:nvCxnSpPr>
          <p:spPr bwMode="auto">
            <a:xfrm>
              <a:off x="5793787" y="3223983"/>
              <a:ext cx="473011" cy="730347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7940122" y="2659821"/>
              <a:ext cx="59343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</a:t>
              </a:r>
              <a:endParaRPr lang="en-US" sz="1400" dirty="0"/>
            </a:p>
          </p:txBody>
        </p:sp>
        <p:cxnSp>
          <p:nvCxnSpPr>
            <p:cNvPr id="27" name="Straight Arrow Connector 26"/>
            <p:cNvCxnSpPr>
              <a:stCxn id="26" idx="2"/>
            </p:cNvCxnSpPr>
            <p:nvPr/>
          </p:nvCxnSpPr>
          <p:spPr bwMode="auto">
            <a:xfrm flipH="1">
              <a:off x="7940122" y="2967598"/>
              <a:ext cx="296716" cy="827960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Arrow Connector 27"/>
            <p:cNvCxnSpPr>
              <a:stCxn id="26" idx="2"/>
            </p:cNvCxnSpPr>
            <p:nvPr/>
          </p:nvCxnSpPr>
          <p:spPr bwMode="auto">
            <a:xfrm>
              <a:off x="8236838" y="2967598"/>
              <a:ext cx="153090" cy="609804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51999" y="2916207"/>
              <a:ext cx="59343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</a:t>
              </a:r>
              <a:endParaRPr lang="en-US" sz="1400" dirty="0"/>
            </a:p>
          </p:txBody>
        </p:sp>
      </p:grpSp>
      <p:cxnSp>
        <p:nvCxnSpPr>
          <p:cNvPr id="30" name="Straight Arrow Connector 29"/>
          <p:cNvCxnSpPr>
            <a:stCxn id="51" idx="2"/>
          </p:cNvCxnSpPr>
          <p:nvPr/>
        </p:nvCxnSpPr>
        <p:spPr bwMode="auto">
          <a:xfrm>
            <a:off x="4104114" y="2690919"/>
            <a:ext cx="9618" cy="1263411"/>
          </a:xfrm>
          <a:prstGeom prst="straightConnector1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>
            <a:stCxn id="32" idx="2"/>
          </p:cNvCxnSpPr>
          <p:nvPr/>
        </p:nvCxnSpPr>
        <p:spPr bwMode="auto">
          <a:xfrm>
            <a:off x="3288603" y="2690918"/>
            <a:ext cx="12023" cy="1263412"/>
          </a:xfrm>
          <a:prstGeom prst="straightConnector1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01505" y="2383141"/>
            <a:ext cx="574196" cy="307777"/>
          </a:xfrm>
          <a:prstGeom prst="rect">
            <a:avLst/>
          </a:prstGeom>
          <a:solidFill>
            <a:srgbClr val="A50021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EOD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32136" y="3864546"/>
            <a:ext cx="4809" cy="991374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3288603" y="3954330"/>
            <a:ext cx="12023" cy="1738058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001505" y="5692388"/>
            <a:ext cx="583814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4391212" y="3954330"/>
            <a:ext cx="12023" cy="1738058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104114" y="5692712"/>
            <a:ext cx="583814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5451287" y="3954330"/>
            <a:ext cx="12023" cy="1738058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164189" y="5692712"/>
            <a:ext cx="583814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6557386" y="3954330"/>
            <a:ext cx="12023" cy="1738058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270288" y="5692712"/>
            <a:ext cx="583814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BCM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82559" y="1803789"/>
            <a:ext cx="5645691" cy="2457668"/>
            <a:chOff x="1082559" y="1803789"/>
            <a:chExt cx="5645691" cy="2457668"/>
          </a:xfrm>
        </p:grpSpPr>
        <p:cxnSp>
          <p:nvCxnSpPr>
            <p:cNvPr id="43" name="Straight Arrow Connector 42"/>
            <p:cNvCxnSpPr>
              <a:stCxn id="44" idx="2"/>
            </p:cNvCxnSpPr>
            <p:nvPr/>
          </p:nvCxnSpPr>
          <p:spPr bwMode="auto">
            <a:xfrm>
              <a:off x="4207860" y="2111567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935990" y="1803790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6" idx="2"/>
            </p:cNvCxnSpPr>
            <p:nvPr/>
          </p:nvCxnSpPr>
          <p:spPr bwMode="auto">
            <a:xfrm>
              <a:off x="6456381" y="2199223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6184511" y="1891446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48" idx="2"/>
            </p:cNvCxnSpPr>
            <p:nvPr/>
          </p:nvCxnSpPr>
          <p:spPr bwMode="auto">
            <a:xfrm>
              <a:off x="1354429" y="2111566"/>
              <a:ext cx="15228" cy="214989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1082559" y="1803789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343910" y="4654981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5461" y="2383143"/>
            <a:ext cx="574196" cy="307777"/>
          </a:xfrm>
          <a:prstGeom prst="rect">
            <a:avLst/>
          </a:prstGeom>
          <a:solidFill>
            <a:srgbClr val="A50021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EOD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7016" y="2383142"/>
            <a:ext cx="574196" cy="307777"/>
          </a:xfrm>
          <a:prstGeom prst="rect">
            <a:avLst/>
          </a:prstGeom>
          <a:solidFill>
            <a:srgbClr val="A50021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EOD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3024" y="95539"/>
            <a:ext cx="7283450" cy="714375"/>
          </a:xfrm>
        </p:spPr>
        <p:txBody>
          <a:bodyPr/>
          <a:lstStyle/>
          <a:p>
            <a:r>
              <a:rPr lang="en-US" dirty="0" smtClean="0"/>
              <a:t>Longer perspective until mid of 2015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/>
          <a:p>
            <a:fld id="{5D518E81-CA98-483E-BA30-586BB5DF9225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" y="1234894"/>
            <a:ext cx="63436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 bwMode="auto">
          <a:xfrm>
            <a:off x="1277821" y="4535790"/>
            <a:ext cx="4983279" cy="6796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88019" y="1311274"/>
            <a:ext cx="202018" cy="43162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31" name="Line 68"/>
          <p:cNvSpPr>
            <a:spLocks noChangeShapeType="1"/>
          </p:cNvSpPr>
          <p:nvPr/>
        </p:nvSpPr>
        <p:spPr bwMode="auto">
          <a:xfrm>
            <a:off x="1265121" y="5657338"/>
            <a:ext cx="5113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2" name="Line 71"/>
          <p:cNvSpPr>
            <a:spLocks noChangeShapeType="1"/>
          </p:cNvSpPr>
          <p:nvPr/>
        </p:nvSpPr>
        <p:spPr bwMode="auto">
          <a:xfrm flipV="1">
            <a:off x="1271471" y="1277426"/>
            <a:ext cx="0" cy="4392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3" name="Text Box 72"/>
          <p:cNvSpPr txBox="1">
            <a:spLocks noChangeArrowheads="1"/>
          </p:cNvSpPr>
          <p:nvPr/>
        </p:nvSpPr>
        <p:spPr bwMode="auto">
          <a:xfrm>
            <a:off x="6032658" y="5692924"/>
            <a:ext cx="522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sz="1400" dirty="0"/>
              <a:t>time</a:t>
            </a:r>
          </a:p>
        </p:txBody>
      </p:sp>
      <p:sp>
        <p:nvSpPr>
          <p:cNvPr id="34" name="Text Box 73"/>
          <p:cNvSpPr txBox="1">
            <a:spLocks noChangeArrowheads="1"/>
          </p:cNvSpPr>
          <p:nvPr/>
        </p:nvSpPr>
        <p:spPr bwMode="auto">
          <a:xfrm>
            <a:off x="523198" y="1170086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sz="1400"/>
              <a:t>energy</a:t>
            </a:r>
          </a:p>
        </p:txBody>
      </p:sp>
      <p:sp>
        <p:nvSpPr>
          <p:cNvPr id="35" name="Line 93"/>
          <p:cNvSpPr>
            <a:spLocks noChangeShapeType="1"/>
          </p:cNvSpPr>
          <p:nvPr/>
        </p:nvSpPr>
        <p:spPr bwMode="auto">
          <a:xfrm flipV="1">
            <a:off x="4267796" y="1277426"/>
            <a:ext cx="0" cy="435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6" name="Text Box 95"/>
          <p:cNvSpPr txBox="1">
            <a:spLocks noChangeArrowheads="1"/>
          </p:cNvSpPr>
          <p:nvPr/>
        </p:nvSpPr>
        <p:spPr bwMode="auto">
          <a:xfrm>
            <a:off x="6553473" y="3642419"/>
            <a:ext cx="1218539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sz="1400" b="1" dirty="0" smtClean="0"/>
              <a:t>Arrival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FD930A"/>
                </a:solidFill>
              </a:rPr>
              <a:t>BAM</a:t>
            </a:r>
          </a:p>
        </p:txBody>
      </p:sp>
      <p:sp>
        <p:nvSpPr>
          <p:cNvPr id="41" name="Line 97"/>
          <p:cNvSpPr>
            <a:spLocks noChangeShapeType="1"/>
          </p:cNvSpPr>
          <p:nvPr/>
        </p:nvSpPr>
        <p:spPr bwMode="auto">
          <a:xfrm>
            <a:off x="1341750" y="3194831"/>
            <a:ext cx="49523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2" name="Text Box 98"/>
          <p:cNvSpPr txBox="1">
            <a:spLocks noChangeArrowheads="1"/>
          </p:cNvSpPr>
          <p:nvPr/>
        </p:nvSpPr>
        <p:spPr bwMode="auto">
          <a:xfrm>
            <a:off x="6536748" y="4298903"/>
            <a:ext cx="2119491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b="1" dirty="0" smtClean="0"/>
              <a:t>Beam Energy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D930A"/>
                </a:solidFill>
              </a:rPr>
              <a:t>BPMs </a:t>
            </a:r>
            <a:r>
              <a:rPr lang="en-US" sz="1400" dirty="0">
                <a:solidFill>
                  <a:srgbClr val="FD930A"/>
                </a:solidFill>
              </a:rPr>
              <a:t>in </a:t>
            </a:r>
            <a:r>
              <a:rPr lang="en-US" sz="1400" dirty="0" smtClean="0">
                <a:solidFill>
                  <a:srgbClr val="FD930A"/>
                </a:solidFill>
              </a:rPr>
              <a:t>BC (EBPM)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D930A"/>
                </a:solidFill>
              </a:rPr>
              <a:t>2 BAMs</a:t>
            </a:r>
            <a:endParaRPr lang="en-US" sz="1400" dirty="0">
              <a:solidFill>
                <a:srgbClr val="FD930A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FD930A"/>
                </a:solidFill>
              </a:rPr>
              <a:t>E</a:t>
            </a:r>
            <a:r>
              <a:rPr lang="en-US" sz="1400" dirty="0" smtClean="0">
                <a:solidFill>
                  <a:srgbClr val="FD930A"/>
                </a:solidFill>
              </a:rPr>
              <a:t>-Spectrometer</a:t>
            </a:r>
            <a:endParaRPr lang="en-US" sz="1400" dirty="0">
              <a:solidFill>
                <a:srgbClr val="FD930A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277821" y="2193245"/>
            <a:ext cx="5016287" cy="1708467"/>
            <a:chOff x="1307653" y="2193245"/>
            <a:chExt cx="5050253" cy="1708467"/>
          </a:xfrm>
        </p:grpSpPr>
        <p:sp>
          <p:nvSpPr>
            <p:cNvPr id="44" name="Line 102"/>
            <p:cNvSpPr>
              <a:spLocks noChangeShapeType="1"/>
            </p:cNvSpPr>
            <p:nvPr/>
          </p:nvSpPr>
          <p:spPr bwMode="auto">
            <a:xfrm>
              <a:off x="1307653" y="2193245"/>
              <a:ext cx="5050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5" name="Line 103"/>
            <p:cNvSpPr>
              <a:spLocks noChangeShapeType="1"/>
            </p:cNvSpPr>
            <p:nvPr/>
          </p:nvSpPr>
          <p:spPr bwMode="auto">
            <a:xfrm>
              <a:off x="1307653" y="3901712"/>
              <a:ext cx="5050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6" name="Text Box 104"/>
          <p:cNvSpPr txBox="1">
            <a:spLocks noChangeArrowheads="1"/>
          </p:cNvSpPr>
          <p:nvPr/>
        </p:nvSpPr>
        <p:spPr bwMode="auto">
          <a:xfrm>
            <a:off x="6553473" y="5510872"/>
            <a:ext cx="2276585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sz="1400" b="1" dirty="0" smtClean="0"/>
              <a:t>Energy  Spread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D930A"/>
                </a:solidFill>
              </a:rPr>
              <a:t>VIS </a:t>
            </a:r>
            <a:r>
              <a:rPr lang="en-US" sz="1400" dirty="0">
                <a:solidFill>
                  <a:srgbClr val="FD930A"/>
                </a:solidFill>
              </a:rPr>
              <a:t>SR </a:t>
            </a:r>
            <a:r>
              <a:rPr lang="en-US" sz="1400" dirty="0" smtClean="0">
                <a:solidFill>
                  <a:srgbClr val="FD930A"/>
                </a:solidFill>
              </a:rPr>
              <a:t>Monitor (SRM)</a:t>
            </a:r>
            <a:endParaRPr lang="en-US" sz="1400" dirty="0">
              <a:solidFill>
                <a:srgbClr val="FD930A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>
                <a:solidFill>
                  <a:srgbClr val="FD930A"/>
                </a:solidFill>
              </a:rPr>
              <a:t>E</a:t>
            </a:r>
            <a:r>
              <a:rPr lang="en-US" sz="1400" dirty="0" smtClean="0">
                <a:solidFill>
                  <a:srgbClr val="FD930A"/>
                </a:solidFill>
              </a:rPr>
              <a:t>-Spectrometer</a:t>
            </a:r>
            <a:endParaRPr lang="en-US" sz="1400" dirty="0">
              <a:solidFill>
                <a:srgbClr val="FD930A"/>
              </a:solidFill>
            </a:endParaRPr>
          </a:p>
        </p:txBody>
      </p:sp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6553473" y="1096450"/>
            <a:ext cx="2409634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b="1" dirty="0" smtClean="0"/>
              <a:t>Longitudinal Phase Space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TDS + E-Spectrometer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8" name="Text Box 112"/>
          <p:cNvSpPr txBox="1">
            <a:spLocks noChangeArrowheads="1"/>
          </p:cNvSpPr>
          <p:nvPr/>
        </p:nvSpPr>
        <p:spPr bwMode="auto">
          <a:xfrm>
            <a:off x="863914" y="3053061"/>
            <a:ext cx="4778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49" name="AutoShape 113"/>
          <p:cNvSpPr>
            <a:spLocks/>
          </p:cNvSpPr>
          <p:nvPr/>
        </p:nvSpPr>
        <p:spPr bwMode="auto">
          <a:xfrm>
            <a:off x="524718" y="2193245"/>
            <a:ext cx="241300" cy="1708467"/>
          </a:xfrm>
          <a:prstGeom prst="lef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 sz="1400"/>
          </a:p>
        </p:txBody>
      </p:sp>
      <p:sp>
        <p:nvSpPr>
          <p:cNvPr id="50" name="Text Box 114"/>
          <p:cNvSpPr txBox="1">
            <a:spLocks noChangeArrowheads="1"/>
          </p:cNvSpPr>
          <p:nvPr/>
        </p:nvSpPr>
        <p:spPr bwMode="auto">
          <a:xfrm>
            <a:off x="130836" y="2907189"/>
            <a:ext cx="4683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1400" dirty="0">
                <a:latin typeface="Symbol" pitchFamily="18" charset="2"/>
              </a:rPr>
              <a:t>D</a:t>
            </a:r>
            <a:r>
              <a:rPr lang="en-US" sz="1400" dirty="0"/>
              <a:t>E</a:t>
            </a:r>
            <a:endParaRPr lang="en-US" sz="1400" baseline="-25000" dirty="0"/>
          </a:p>
        </p:txBody>
      </p:sp>
      <p:sp>
        <p:nvSpPr>
          <p:cNvPr id="51" name="Text Box 115"/>
          <p:cNvSpPr txBox="1">
            <a:spLocks noChangeArrowheads="1"/>
          </p:cNvSpPr>
          <p:nvPr/>
        </p:nvSpPr>
        <p:spPr bwMode="auto">
          <a:xfrm>
            <a:off x="4133008" y="5692924"/>
            <a:ext cx="3333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52" name="AutoShape 117"/>
          <p:cNvSpPr>
            <a:spLocks/>
          </p:cNvSpPr>
          <p:nvPr/>
        </p:nvSpPr>
        <p:spPr bwMode="auto">
          <a:xfrm rot="16200000">
            <a:off x="4359153" y="5056377"/>
            <a:ext cx="268486" cy="2135868"/>
          </a:xfrm>
          <a:prstGeom prst="leftBrace">
            <a:avLst>
              <a:gd name="adj1" fmla="val 66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 sz="1400"/>
          </a:p>
        </p:txBody>
      </p:sp>
      <p:sp>
        <p:nvSpPr>
          <p:cNvPr id="53" name="Text Box 118"/>
          <p:cNvSpPr txBox="1">
            <a:spLocks noChangeArrowheads="1"/>
          </p:cNvSpPr>
          <p:nvPr/>
        </p:nvSpPr>
        <p:spPr bwMode="auto">
          <a:xfrm>
            <a:off x="4323374" y="6247921"/>
            <a:ext cx="527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1400" dirty="0" err="1">
                <a:latin typeface="Symbol" pitchFamily="18" charset="2"/>
              </a:rPr>
              <a:t>D</a:t>
            </a:r>
            <a:r>
              <a:rPr lang="en-US" sz="1400" dirty="0" err="1"/>
              <a:t>t</a:t>
            </a:r>
            <a:endParaRPr lang="en-US" sz="1400" baseline="-25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3404196" y="1277425"/>
            <a:ext cx="2157134" cy="4350081"/>
            <a:chOff x="3467994" y="1277425"/>
            <a:chExt cx="2157134" cy="4350081"/>
          </a:xfrm>
        </p:grpSpPr>
        <p:sp>
          <p:nvSpPr>
            <p:cNvPr id="55" name="Line 107"/>
            <p:cNvSpPr>
              <a:spLocks noChangeShapeType="1"/>
            </p:cNvSpPr>
            <p:nvPr/>
          </p:nvSpPr>
          <p:spPr bwMode="auto">
            <a:xfrm flipV="1">
              <a:off x="3467994" y="1277425"/>
              <a:ext cx="0" cy="4350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6" name="Line 108"/>
            <p:cNvSpPr>
              <a:spLocks noChangeShapeType="1"/>
            </p:cNvSpPr>
            <p:nvPr/>
          </p:nvSpPr>
          <p:spPr bwMode="auto">
            <a:xfrm flipV="1">
              <a:off x="5625128" y="1277425"/>
              <a:ext cx="0" cy="43500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57" name="Text Box 109"/>
          <p:cNvSpPr txBox="1">
            <a:spLocks noChangeArrowheads="1"/>
          </p:cNvSpPr>
          <p:nvPr/>
        </p:nvSpPr>
        <p:spPr bwMode="auto">
          <a:xfrm>
            <a:off x="6553473" y="1755872"/>
            <a:ext cx="2092239" cy="18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sz="1400" b="1" dirty="0" smtClean="0"/>
              <a:t>Bunch Profile / Length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TDS</a:t>
            </a: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EOD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BCM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D930A"/>
                </a:solidFill>
              </a:rPr>
              <a:t>THz Spectrometer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Incoherent radiation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THz Streaking</a:t>
            </a:r>
          </a:p>
        </p:txBody>
      </p:sp>
    </p:spTree>
    <p:extLst>
      <p:ext uri="{BB962C8B-B14F-4D97-AF65-F5344CB8AC3E}">
        <p14:creationId xmlns:p14="http://schemas.microsoft.com/office/powerpoint/2010/main" val="265434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  <p:bldP spid="41" grpId="0" animBg="1"/>
      <p:bldP spid="41" grpId="1" animBg="1"/>
      <p:bldP spid="42" grpId="0"/>
      <p:bldP spid="4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– Injector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084"/>
            <a:ext cx="8999537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808" y="5172931"/>
            <a:ext cx="8300670" cy="1508105"/>
          </a:xfrm>
          <a:prstGeom prst="rect">
            <a:avLst/>
          </a:prstGeom>
          <a:noFill/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1 year of Injector Commissioning WITH FULL BEAM PARAMETERS</a:t>
            </a:r>
          </a:p>
          <a:p>
            <a:pPr>
              <a:buNone/>
            </a:pPr>
            <a:r>
              <a:rPr lang="en-US" sz="2000" dirty="0"/>
              <a:t>d</a:t>
            </a:r>
            <a:r>
              <a:rPr lang="en-US" sz="2000" dirty="0" smtClean="0"/>
              <a:t>uring installation of main </a:t>
            </a:r>
            <a:r>
              <a:rPr lang="en-US" sz="2000" dirty="0" err="1" smtClean="0"/>
              <a:t>linac</a:t>
            </a:r>
            <a:r>
              <a:rPr lang="en-US" sz="2000" dirty="0" smtClean="0"/>
              <a:t> L1/2/3:</a:t>
            </a:r>
          </a:p>
          <a:p>
            <a:pPr marL="342900" indent="-342900">
              <a:buFont typeface="Symbol"/>
              <a:buChar char="Þ"/>
            </a:pPr>
            <a:r>
              <a:rPr lang="en-US" sz="2000" dirty="0" smtClean="0"/>
              <a:t>Operation LLRF I1 + A39 and installation</a:t>
            </a:r>
          </a:p>
          <a:p>
            <a:pPr marL="342900" indent="-342900">
              <a:buFont typeface="Symbol"/>
              <a:buChar char="Þ"/>
            </a:pPr>
            <a:r>
              <a:rPr lang="en-US" sz="2000" dirty="0" smtClean="0"/>
              <a:t>Operation 2-4 Links, BAM, EOD Laser + installation all other devices</a:t>
            </a:r>
            <a:endParaRPr lang="en-US" sz="2000" dirty="0"/>
          </a:p>
        </p:txBody>
      </p:sp>
      <p:cxnSp>
        <p:nvCxnSpPr>
          <p:cNvPr id="6" name="Straight Arrow Connector 5"/>
          <p:cNvCxnSpPr>
            <a:stCxn id="2" idx="0"/>
            <a:endCxn id="7" idx="1"/>
          </p:cNvCxnSpPr>
          <p:nvPr/>
        </p:nvCxnSpPr>
        <p:spPr bwMode="auto">
          <a:xfrm flipV="1">
            <a:off x="4559143" y="4595750"/>
            <a:ext cx="1982370" cy="577181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" name="Left Brace 6"/>
          <p:cNvSpPr/>
          <p:nvPr/>
        </p:nvSpPr>
        <p:spPr bwMode="auto">
          <a:xfrm rot="16200000">
            <a:off x="6256505" y="3394551"/>
            <a:ext cx="570015" cy="1832383"/>
          </a:xfrm>
          <a:prstGeom prst="leftBrac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356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Overview on European XFEL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219B-1E0C-4AD5-9BA5-31ADD492874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87317" y="2021778"/>
            <a:ext cx="165942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Layout XFEL</a:t>
            </a:r>
          </a:p>
          <a:p>
            <a:pPr>
              <a:buNone/>
            </a:pPr>
            <a:r>
              <a:rPr lang="en-US" sz="2000" dirty="0" smtClean="0"/>
              <a:t>Pic tunnel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43437" r="1686" b="26724"/>
          <a:stretch>
            <a:fillRect/>
          </a:stretch>
        </p:blipFill>
        <p:spPr bwMode="auto">
          <a:xfrm>
            <a:off x="707670" y="2201539"/>
            <a:ext cx="5400675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 descr="XFEL_Planung_mit_Luftbild_kleiner Stem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3" y="1078036"/>
            <a:ext cx="7559675" cy="47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995008" y="2779836"/>
            <a:ext cx="4968875" cy="19034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1144071">
            <a:off x="3059302" y="3826762"/>
            <a:ext cx="983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3.3 km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14"/>
          <p:cNvCxnSpPr>
            <a:cxnSpLocks noChangeShapeType="1"/>
            <a:stCxn id="10" idx="1"/>
          </p:cNvCxnSpPr>
          <p:nvPr/>
        </p:nvCxnSpPr>
        <p:spPr bwMode="auto">
          <a:xfrm flipH="1">
            <a:off x="1426808" y="1928936"/>
            <a:ext cx="647700" cy="8731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074508" y="1730499"/>
            <a:ext cx="3495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charset="0"/>
              <a:buNone/>
            </a:pPr>
            <a:r>
              <a:rPr lang="en-US" sz="2000" b="1" dirty="0">
                <a:solidFill>
                  <a:srgbClr val="FFFFFF"/>
                </a:solidFill>
                <a:cs typeface="ＭＳ Ｐゴシック" charset="0"/>
              </a:rPr>
              <a:t>Photon </a:t>
            </a:r>
            <a:r>
              <a:rPr lang="en-US" sz="2000" b="1" dirty="0" err="1">
                <a:solidFill>
                  <a:srgbClr val="FFFFFF"/>
                </a:solidFill>
                <a:cs typeface="ＭＳ Ｐゴシック" charset="0"/>
              </a:rPr>
              <a:t>beamlines</a:t>
            </a:r>
            <a:endParaRPr lang="en-US" sz="2000" b="1" dirty="0">
              <a:solidFill>
                <a:srgbClr val="FFFFFF"/>
              </a:solidFill>
              <a:cs typeface="ＭＳ Ｐゴシック" charset="0"/>
            </a:endParaRPr>
          </a:p>
        </p:txBody>
      </p:sp>
      <p:cxnSp>
        <p:nvCxnSpPr>
          <p:cNvPr id="11" name="Straight Arrow Connector 6"/>
          <p:cNvCxnSpPr>
            <a:cxnSpLocks noChangeShapeType="1"/>
          </p:cNvCxnSpPr>
          <p:nvPr/>
        </p:nvCxnSpPr>
        <p:spPr bwMode="auto">
          <a:xfrm flipH="1">
            <a:off x="3946171" y="3306325"/>
            <a:ext cx="493326" cy="419661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195185" y="2896003"/>
            <a:ext cx="322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SzPct val="103000"/>
              <a:buFont typeface="Wingdings" charset="0"/>
              <a:buNone/>
            </a:pPr>
            <a:r>
              <a:rPr lang="en-US" sz="2000" b="1" dirty="0">
                <a:solidFill>
                  <a:srgbClr val="FFFFFF"/>
                </a:solidFill>
                <a:cs typeface="ＭＳ Ｐゴシック" charset="0"/>
              </a:rPr>
              <a:t>Accelerator tunnel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043383" y="2233736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SzPct val="103000"/>
              <a:buFont typeface="Wingdings" charset="0"/>
              <a:buNone/>
            </a:pPr>
            <a:r>
              <a:rPr lang="en-US" sz="2000" b="1">
                <a:solidFill>
                  <a:schemeClr val="hlink"/>
                </a:solidFill>
                <a:cs typeface="ＭＳ Ｐゴシック" charset="0"/>
              </a:rPr>
              <a:t>HERA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179783" y="3606924"/>
            <a:ext cx="1512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SzPct val="103000"/>
              <a:buFont typeface="Wingdings" charset="0"/>
              <a:buNone/>
            </a:pPr>
            <a:r>
              <a:rPr lang="en-US" sz="2000" b="1">
                <a:solidFill>
                  <a:schemeClr val="hlink"/>
                </a:solidFill>
                <a:cs typeface="ＭＳ Ｐゴシック" charset="0"/>
              </a:rPr>
              <a:t>PETRA III</a:t>
            </a:r>
          </a:p>
        </p:txBody>
      </p:sp>
      <p:cxnSp>
        <p:nvCxnSpPr>
          <p:cNvPr id="15" name="Straight Arrow Connector 6"/>
          <p:cNvCxnSpPr>
            <a:cxnSpLocks noChangeShapeType="1"/>
            <a:stCxn id="16" idx="2"/>
            <a:endCxn id="21" idx="0"/>
          </p:cNvCxnSpPr>
          <p:nvPr/>
        </p:nvCxnSpPr>
        <p:spPr bwMode="auto">
          <a:xfrm>
            <a:off x="5586750" y="4153666"/>
            <a:ext cx="377133" cy="35337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890794" y="3384225"/>
            <a:ext cx="1391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SzPct val="103000"/>
              <a:buFont typeface="Wingdings" charset="0"/>
              <a:buNone/>
            </a:pPr>
            <a:r>
              <a:rPr lang="en-US" sz="2000" b="1" dirty="0" smtClean="0">
                <a:solidFill>
                  <a:srgbClr val="FFFFFF"/>
                </a:solidFill>
                <a:cs typeface="ＭＳ Ｐゴシック" charset="0"/>
              </a:rPr>
              <a:t>Injector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SzPct val="103000"/>
              <a:buFont typeface="Wingdings" charset="0"/>
              <a:buNone/>
            </a:pPr>
            <a:r>
              <a:rPr lang="en-US" sz="2000" b="1" dirty="0" smtClean="0">
                <a:solidFill>
                  <a:srgbClr val="FFFFFF"/>
                </a:solidFill>
                <a:cs typeface="ＭＳ Ｐゴシック" charset="0"/>
              </a:rPr>
              <a:t>building</a:t>
            </a:r>
            <a:endParaRPr lang="en-US" sz="2000" b="1" dirty="0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22208" y="2233736"/>
            <a:ext cx="2665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charset="0"/>
              <a:buNone/>
            </a:pPr>
            <a:r>
              <a:rPr lang="en-US" sz="2000" b="1">
                <a:solidFill>
                  <a:srgbClr val="FFFFFF"/>
                </a:solidFill>
                <a:cs typeface="ＭＳ Ｐゴシック" charset="0"/>
              </a:rPr>
              <a:t>FELs / Undulators</a:t>
            </a:r>
          </a:p>
        </p:txBody>
      </p:sp>
      <p:cxnSp>
        <p:nvCxnSpPr>
          <p:cNvPr id="18" name="Straight Arrow Connector 14"/>
          <p:cNvCxnSpPr>
            <a:cxnSpLocks noChangeShapeType="1"/>
            <a:stCxn id="17" idx="1"/>
          </p:cNvCxnSpPr>
          <p:nvPr/>
        </p:nvCxnSpPr>
        <p:spPr bwMode="auto">
          <a:xfrm flipH="1">
            <a:off x="2290408" y="2432174"/>
            <a:ext cx="431800" cy="6572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995008" y="2779836"/>
            <a:ext cx="0" cy="3168650"/>
          </a:xfrm>
          <a:prstGeom prst="line">
            <a:avLst/>
          </a:prstGeom>
          <a:noFill/>
          <a:ln w="19050">
            <a:solidFill>
              <a:srgbClr val="F28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2868258" y="3427536"/>
            <a:ext cx="0" cy="2519363"/>
          </a:xfrm>
          <a:prstGeom prst="line">
            <a:avLst/>
          </a:prstGeom>
          <a:noFill/>
          <a:ln w="19050">
            <a:solidFill>
              <a:srgbClr val="F28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5963883" y="4507036"/>
            <a:ext cx="0" cy="1368425"/>
          </a:xfrm>
          <a:prstGeom prst="line">
            <a:avLst/>
          </a:prstGeom>
          <a:noFill/>
          <a:ln w="19050">
            <a:solidFill>
              <a:srgbClr val="F28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08345" y="6028385"/>
            <a:ext cx="241291" cy="227392"/>
            <a:chOff x="6108345" y="6028385"/>
            <a:chExt cx="144463" cy="144463"/>
          </a:xfrm>
        </p:grpSpPr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6108345" y="6028385"/>
              <a:ext cx="1444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>
              <a:off x="6108345" y="6172848"/>
              <a:ext cx="1444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252808" y="6028385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6310750" y="5960477"/>
            <a:ext cx="5953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dirty="0" smtClean="0"/>
              <a:t>35m</a:t>
            </a:r>
            <a:endParaRPr lang="en-GB" sz="1600" dirty="0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2076095" y="3138611"/>
            <a:ext cx="0" cy="2808288"/>
          </a:xfrm>
          <a:prstGeom prst="line">
            <a:avLst/>
          </a:prstGeom>
          <a:noFill/>
          <a:ln w="19050">
            <a:solidFill>
              <a:srgbClr val="F28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1644295" y="2922711"/>
            <a:ext cx="0" cy="3024188"/>
          </a:xfrm>
          <a:prstGeom prst="line">
            <a:avLst/>
          </a:prstGeom>
          <a:noFill/>
          <a:ln w="19050">
            <a:solidFill>
              <a:srgbClr val="F28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684738" y="3363495"/>
            <a:ext cx="243253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charset="0"/>
              <a:buNone/>
            </a:pPr>
            <a:r>
              <a:rPr lang="en-US" sz="2000" b="1" dirty="0" smtClean="0">
                <a:solidFill>
                  <a:srgbClr val="FFFFFF"/>
                </a:solidFill>
                <a:cs typeface="ＭＳ Ｐゴシック" charset="0"/>
              </a:rPr>
              <a:t>Experimental Hall</a:t>
            </a:r>
            <a:endParaRPr lang="en-US" sz="2000" b="1" dirty="0">
              <a:solidFill>
                <a:srgbClr val="FFFFFF"/>
              </a:solidFill>
              <a:cs typeface="ＭＳ Ｐゴシック" charset="0"/>
            </a:endParaRPr>
          </a:p>
        </p:txBody>
      </p:sp>
      <p:cxnSp>
        <p:nvCxnSpPr>
          <p:cNvPr id="32" name="Straight Arrow Connector 14"/>
          <p:cNvCxnSpPr>
            <a:cxnSpLocks noChangeShapeType="1"/>
          </p:cNvCxnSpPr>
          <p:nvPr/>
        </p:nvCxnSpPr>
        <p:spPr bwMode="auto">
          <a:xfrm flipH="1" flipV="1">
            <a:off x="1054486" y="2740121"/>
            <a:ext cx="292484" cy="608061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" name="Picture 37" descr="IMG_133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95" y="1091610"/>
            <a:ext cx="3497446" cy="233017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546300" y="1088309"/>
            <a:ext cx="3508715" cy="2337681"/>
            <a:chOff x="5551995" y="1088308"/>
            <a:chExt cx="3508715" cy="2337681"/>
          </a:xfrm>
        </p:grpSpPr>
        <p:pic>
          <p:nvPicPr>
            <p:cNvPr id="29" name="Picture 28" descr="IMG_1447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995" y="1088308"/>
              <a:ext cx="3508715" cy="2337681"/>
            </a:xfrm>
            <a:prstGeom prst="rect">
              <a:avLst/>
            </a:prstGeom>
          </p:spPr>
        </p:pic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5581080" y="1213132"/>
              <a:ext cx="34511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8B323"/>
                </a:buClr>
                <a:buSzPct val="103000"/>
                <a:buFont typeface="Wingdings" charset="0"/>
                <a:buNone/>
              </a:pPr>
              <a:r>
                <a:rPr lang="en-US" sz="1600" b="1" dirty="0" smtClean="0">
                  <a:solidFill>
                    <a:srgbClr val="FFFFFF"/>
                  </a:solidFill>
                  <a:cs typeface="ＭＳ Ｐゴシック" charset="0"/>
                </a:rPr>
                <a:t>2</a:t>
              </a:r>
              <a:r>
                <a:rPr lang="en-US" sz="1600" b="1" baseline="30000" dirty="0" smtClean="0">
                  <a:solidFill>
                    <a:srgbClr val="FFFFFF"/>
                  </a:solidFill>
                  <a:cs typeface="ＭＳ Ｐゴシック" charset="0"/>
                </a:rPr>
                <a:t>nd</a:t>
              </a:r>
              <a:r>
                <a:rPr lang="en-US" sz="1600" b="1" dirty="0" smtClean="0">
                  <a:solidFill>
                    <a:srgbClr val="FFFFFF"/>
                  </a:solidFill>
                  <a:cs typeface="ＭＳ Ｐゴシック" charset="0"/>
                </a:rPr>
                <a:t> Workshop at DESY </a:t>
              </a:r>
              <a:r>
                <a:rPr lang="en-US" sz="1600" b="1" dirty="0" smtClean="0">
                  <a:solidFill>
                    <a:srgbClr val="FFFFFF"/>
                  </a:solidFill>
                  <a:cs typeface="ＭＳ Ｐゴシック" charset="0"/>
                </a:rPr>
                <a:t>11/11/2013</a:t>
              </a:r>
              <a:endParaRPr lang="en-US" sz="1600" b="1" dirty="0">
                <a:solidFill>
                  <a:srgbClr val="FFFFFF"/>
                </a:solidFill>
                <a:cs typeface="ＭＳ Ｐゴシック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849179" y="5846608"/>
            <a:ext cx="2155859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Injector building:</a:t>
            </a:r>
          </a:p>
          <a:p>
            <a:pPr>
              <a:buNone/>
            </a:pPr>
            <a:r>
              <a:rPr lang="en-US" sz="1600" dirty="0" smtClean="0"/>
              <a:t>7 underground floors</a:t>
            </a:r>
          </a:p>
          <a:p>
            <a:pPr>
              <a:buNone/>
            </a:pPr>
            <a:r>
              <a:rPr lang="en-US" sz="1600" dirty="0" smtClean="0"/>
              <a:t>UG7: Injector (≈ 50m)</a:t>
            </a:r>
            <a:endParaRPr lang="en-US" sz="1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9" y="3781437"/>
            <a:ext cx="2856999" cy="17141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57" y="3771515"/>
            <a:ext cx="2973956" cy="194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8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219B-1E0C-4AD5-9BA5-31ADD492874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8307206" y="3515925"/>
            <a:ext cx="478465" cy="23360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38125" y="2915424"/>
            <a:ext cx="3798627" cy="1201003"/>
            <a:chOff x="2109375" y="1951630"/>
            <a:chExt cx="3798627" cy="1201003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109375" y="1951630"/>
              <a:ext cx="0" cy="1201003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571960" y="2142699"/>
              <a:ext cx="0" cy="971265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908002" y="2081738"/>
              <a:ext cx="0" cy="1032226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5" y="2817670"/>
            <a:ext cx="846772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2766953" y="3592125"/>
            <a:ext cx="0" cy="7830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961909" y="3515925"/>
            <a:ext cx="0" cy="7830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109364" y="3561645"/>
            <a:ext cx="0" cy="7830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13342"/>
              </p:ext>
            </p:extLst>
          </p:nvPr>
        </p:nvGraphicFramePr>
        <p:xfrm>
          <a:off x="132214" y="4707629"/>
          <a:ext cx="8845531" cy="15239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40640"/>
                <a:gridCol w="1138172"/>
                <a:gridCol w="1463040"/>
                <a:gridCol w="2149840"/>
                <a:gridCol w="3253839"/>
              </a:tblGrid>
              <a:tr h="223331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/>
                        <a:t>20pC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4.53ps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1.46ps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185fs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5.23fs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13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4.80ps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1.55ps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197fs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11.6fs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97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250pC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5.27ps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1.70ps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223fs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25.4fs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5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500pC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6.00ps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1.96ps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259fs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43.0fs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13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6.77ps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2.23ps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303fs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84.0fs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376121"/>
              </p:ext>
            </p:extLst>
          </p:nvPr>
        </p:nvGraphicFramePr>
        <p:xfrm>
          <a:off x="117470" y="4337914"/>
          <a:ext cx="8872151" cy="3047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45820"/>
                <a:gridCol w="1805940"/>
                <a:gridCol w="2194656"/>
                <a:gridCol w="2149433"/>
                <a:gridCol w="1876302"/>
              </a:tblGrid>
              <a:tr h="2375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2.5GeV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17.5GeV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464520" y="4047425"/>
            <a:ext cx="15504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050" dirty="0" smtClean="0">
                <a:solidFill>
                  <a:srgbClr val="251555"/>
                </a:solidFill>
              </a:rPr>
              <a:t>Igor Zagorodnov, 2011</a:t>
            </a:r>
          </a:p>
        </p:txBody>
      </p:sp>
      <p:sp>
        <p:nvSpPr>
          <p:cNvPr id="18" name="Rectangle 15"/>
          <p:cNvSpPr txBox="1">
            <a:spLocks noChangeAspect="1" noChangeArrowheads="1"/>
          </p:cNvSpPr>
          <p:nvPr/>
        </p:nvSpPr>
        <p:spPr bwMode="auto">
          <a:xfrm>
            <a:off x="273558" y="1293295"/>
            <a:ext cx="6023601" cy="6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285750" lvl="1" indent="-285750" eaLnBrk="1" hangingPunct="1"/>
            <a:r>
              <a:rPr lang="en-US" sz="1800" dirty="0" smtClean="0">
                <a:solidFill>
                  <a:srgbClr val="002060"/>
                </a:solidFill>
              </a:rPr>
              <a:t>4 accelerating sections: </a:t>
            </a:r>
            <a:r>
              <a:rPr lang="en-US" sz="1800" dirty="0" smtClean="0">
                <a:solidFill>
                  <a:srgbClr val="002060"/>
                </a:solidFill>
              </a:rPr>
              <a:t>I1, L1 </a:t>
            </a:r>
            <a:r>
              <a:rPr lang="en-US" sz="1800" dirty="0" smtClean="0">
                <a:solidFill>
                  <a:srgbClr val="002060"/>
                </a:solidFill>
              </a:rPr>
              <a:t>(4), L2 (12), L3 (84)</a:t>
            </a:r>
          </a:p>
          <a:p>
            <a:pPr marL="285750" lvl="1" indent="-285750" eaLnBrk="1" hangingPunct="1"/>
            <a:r>
              <a:rPr lang="en-US" sz="1800" dirty="0" smtClean="0">
                <a:solidFill>
                  <a:srgbClr val="002060"/>
                </a:solidFill>
              </a:rPr>
              <a:t>3 bunch compressor chicanes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1520735" y="2347498"/>
            <a:ext cx="1078" cy="1407293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2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520740" y="2596636"/>
            <a:ext cx="419100" cy="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995044" y="2432535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Tunnel XTL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1072095" y="2596636"/>
            <a:ext cx="438151" cy="284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85741" y="2090599"/>
            <a:ext cx="1062535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Injector</a:t>
            </a:r>
          </a:p>
          <a:p>
            <a:pPr>
              <a:buNone/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Building</a:t>
            </a:r>
          </a:p>
          <a:p>
            <a:pPr>
              <a:buNone/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XTIN, UG7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84" y="1060124"/>
            <a:ext cx="2410439" cy="166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b="0" dirty="0" smtClean="0"/>
              <a:t>Layout European </a:t>
            </a:r>
            <a:r>
              <a:rPr lang="en-US" b="0" dirty="0" smtClean="0"/>
              <a:t>XFEL accelerator</a:t>
            </a:r>
            <a:endParaRPr lang="en-US" b="0" dirty="0"/>
          </a:p>
        </p:txBody>
      </p:sp>
      <p:sp>
        <p:nvSpPr>
          <p:cNvPr id="26" name="Rectangle 15"/>
          <p:cNvSpPr txBox="1">
            <a:spLocks noChangeAspect="1" noChangeArrowheads="1"/>
          </p:cNvSpPr>
          <p:nvPr/>
        </p:nvSpPr>
        <p:spPr bwMode="auto">
          <a:xfrm>
            <a:off x="269650" y="6356047"/>
            <a:ext cx="6023601" cy="43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285750" lvl="1" indent="-285750" eaLnBrk="1" hangingPunct="1"/>
            <a:r>
              <a:rPr lang="en-US" sz="1800" dirty="0" smtClean="0">
                <a:solidFill>
                  <a:srgbClr val="002060"/>
                </a:solidFill>
              </a:rPr>
              <a:t>Further beam energies: 8 </a:t>
            </a:r>
            <a:r>
              <a:rPr lang="en-US" sz="1800" dirty="0" err="1" smtClean="0">
                <a:solidFill>
                  <a:srgbClr val="002060"/>
                </a:solidFill>
              </a:rPr>
              <a:t>GeV</a:t>
            </a:r>
            <a:r>
              <a:rPr lang="en-US" sz="1800" dirty="0" smtClean="0">
                <a:solidFill>
                  <a:srgbClr val="002060"/>
                </a:solidFill>
              </a:rPr>
              <a:t>, 12.5 </a:t>
            </a:r>
            <a:r>
              <a:rPr lang="en-US" sz="1800" dirty="0" err="1" smtClean="0">
                <a:solidFill>
                  <a:srgbClr val="002060"/>
                </a:solidFill>
              </a:rPr>
              <a:t>GeV</a:t>
            </a:r>
            <a:r>
              <a:rPr lang="en-US" sz="1800" dirty="0" smtClean="0">
                <a:solidFill>
                  <a:srgbClr val="002060"/>
                </a:solidFill>
              </a:rPr>
              <a:t>, 14 </a:t>
            </a:r>
            <a:r>
              <a:rPr lang="en-US" sz="1800" dirty="0" err="1" smtClean="0">
                <a:solidFill>
                  <a:srgbClr val="002060"/>
                </a:solidFill>
              </a:rPr>
              <a:t>GeV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6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Longitudinal Diagnostics at European XFEL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219B-1E0C-4AD5-9BA5-31ADD492874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8307206" y="3515925"/>
            <a:ext cx="478465" cy="23360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38125" y="2915424"/>
            <a:ext cx="3798627" cy="1201003"/>
            <a:chOff x="2109375" y="1951630"/>
            <a:chExt cx="3798627" cy="120100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109375" y="1951630"/>
              <a:ext cx="0" cy="1201003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571960" y="2142699"/>
              <a:ext cx="0" cy="971265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5908002" y="2081738"/>
              <a:ext cx="0" cy="1032226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5" y="2817670"/>
            <a:ext cx="846772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766953" y="3592125"/>
            <a:ext cx="0" cy="7830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961909" y="3515925"/>
            <a:ext cx="0" cy="7830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109364" y="3561645"/>
            <a:ext cx="0" cy="7830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55971"/>
              </p:ext>
            </p:extLst>
          </p:nvPr>
        </p:nvGraphicFramePr>
        <p:xfrm>
          <a:off x="132214" y="4707629"/>
          <a:ext cx="8845531" cy="15239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40640"/>
                <a:gridCol w="1138172"/>
                <a:gridCol w="1463040"/>
                <a:gridCol w="2149840"/>
                <a:gridCol w="3253839"/>
              </a:tblGrid>
              <a:tr h="223331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/>
                        <a:t>20pC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4.53ps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1.46ps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185fs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5.23fs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13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4.80ps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1.55ps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197fs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11.6fs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97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250pC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5.27ps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1.70ps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223fs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25.4fs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5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500pC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6.00ps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1.96ps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259fs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43.0fs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13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6.77ps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2.23ps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303fs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84.0fs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65690"/>
              </p:ext>
            </p:extLst>
          </p:nvPr>
        </p:nvGraphicFramePr>
        <p:xfrm>
          <a:off x="117470" y="4337914"/>
          <a:ext cx="8872151" cy="3047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45820"/>
                <a:gridCol w="1805940"/>
                <a:gridCol w="2194656"/>
                <a:gridCol w="2149433"/>
                <a:gridCol w="1876302"/>
              </a:tblGrid>
              <a:tr h="2375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2.5GeV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17.5GeV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464520" y="4047425"/>
            <a:ext cx="15504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050" dirty="0" smtClean="0">
                <a:solidFill>
                  <a:srgbClr val="251555"/>
                </a:solidFill>
              </a:rPr>
              <a:t>Igor Zagorodnov, 2011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H="1" flipV="1">
            <a:off x="1155494" y="1387965"/>
            <a:ext cx="1" cy="198625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207650" y="1311765"/>
            <a:ext cx="629299" cy="9294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BAM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EOD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TDS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3109238" y="1387965"/>
            <a:ext cx="0" cy="1780405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161394" y="1311765"/>
            <a:ext cx="640620" cy="9294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BAM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BCM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EOD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3980149" y="1387965"/>
            <a:ext cx="0" cy="1780405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032305" y="1311765"/>
            <a:ext cx="640620" cy="9294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BAM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BCM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TDS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5280938" y="1387965"/>
            <a:ext cx="0" cy="1780405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333094" y="1311765"/>
            <a:ext cx="640620" cy="9294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BAM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BCM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EOD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6142324" y="1387965"/>
            <a:ext cx="0" cy="1780405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194282" y="1311765"/>
            <a:ext cx="640620" cy="9294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BAM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BCM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TDS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7790149" y="1387964"/>
            <a:ext cx="0" cy="1780405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809199" y="1311764"/>
            <a:ext cx="925854" cy="6340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BAM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CRISP4</a:t>
            </a:r>
          </a:p>
        </p:txBody>
      </p:sp>
    </p:spTree>
    <p:extLst>
      <p:ext uri="{BB962C8B-B14F-4D97-AF65-F5344CB8AC3E}">
        <p14:creationId xmlns:p14="http://schemas.microsoft.com/office/powerpoint/2010/main" val="179059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Timeline and Milestones</a:t>
            </a:r>
            <a:endParaRPr lang="en-US" sz="1400" b="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175599" y="3208743"/>
            <a:ext cx="8676736" cy="326118"/>
            <a:chOff x="2171700" y="24588092"/>
            <a:chExt cx="26915503" cy="897205"/>
          </a:xfrm>
        </p:grpSpPr>
        <p:sp>
          <p:nvSpPr>
            <p:cNvPr id="150" name="Rectangle 149"/>
            <p:cNvSpPr/>
            <p:nvPr/>
          </p:nvSpPr>
          <p:spPr bwMode="auto">
            <a:xfrm>
              <a:off x="2171700" y="24597359"/>
              <a:ext cx="5791200" cy="887938"/>
            </a:xfrm>
            <a:prstGeom prst="rect">
              <a:avLst/>
            </a:prstGeom>
            <a:solidFill>
              <a:srgbClr val="BBE0E3"/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2014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7964852" y="24588092"/>
              <a:ext cx="5745480" cy="897205"/>
            </a:xfrm>
            <a:prstGeom prst="rect">
              <a:avLst/>
            </a:prstGeom>
            <a:solidFill>
              <a:srgbClr val="BBE0E3">
                <a:lumMod val="75000"/>
              </a:srgbClr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2015</a:t>
              </a: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13710332" y="24597359"/>
              <a:ext cx="5791200" cy="887938"/>
            </a:xfrm>
            <a:prstGeom prst="rect">
              <a:avLst/>
            </a:prstGeom>
            <a:solidFill>
              <a:srgbClr val="BBE0E3"/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2016</a:t>
              </a: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19498952" y="24597359"/>
              <a:ext cx="5791200" cy="887938"/>
            </a:xfrm>
            <a:prstGeom prst="rect">
              <a:avLst/>
            </a:prstGeom>
            <a:solidFill>
              <a:srgbClr val="BBE0E3">
                <a:lumMod val="75000"/>
              </a:srgbClr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2017</a:t>
              </a:r>
            </a:p>
          </p:txBody>
        </p:sp>
        <p:sp>
          <p:nvSpPr>
            <p:cNvPr id="154" name="Pentagon 153"/>
            <p:cNvSpPr/>
            <p:nvPr/>
          </p:nvSpPr>
          <p:spPr bwMode="auto">
            <a:xfrm>
              <a:off x="25290152" y="24597359"/>
              <a:ext cx="3797051" cy="887938"/>
            </a:xfrm>
            <a:prstGeom prst="homePlate">
              <a:avLst/>
            </a:prstGeom>
            <a:solidFill>
              <a:srgbClr val="BBE0E3"/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2018</a:t>
              </a:r>
            </a:p>
          </p:txBody>
        </p:sp>
      </p:grpSp>
      <p:sp>
        <p:nvSpPr>
          <p:cNvPr id="123" name="Rectangle 202"/>
          <p:cNvSpPr>
            <a:spLocks noChangeArrowheads="1"/>
          </p:cNvSpPr>
          <p:nvPr/>
        </p:nvSpPr>
        <p:spPr bwMode="auto">
          <a:xfrm>
            <a:off x="5520462" y="362830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Rectangle 202"/>
          <p:cNvSpPr>
            <a:spLocks noChangeArrowheads="1"/>
          </p:cNvSpPr>
          <p:nvPr/>
        </p:nvSpPr>
        <p:spPr bwMode="auto">
          <a:xfrm>
            <a:off x="7086600" y="3632124"/>
            <a:ext cx="883920" cy="5009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Start user 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Rectangle 202"/>
          <p:cNvSpPr>
            <a:spLocks noChangeArrowheads="1"/>
          </p:cNvSpPr>
          <p:nvPr/>
        </p:nvSpPr>
        <p:spPr bwMode="auto">
          <a:xfrm>
            <a:off x="8041168" y="3616676"/>
            <a:ext cx="1102832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ull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TDR performance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6251" r="7483" b="3997"/>
          <a:stretch/>
        </p:blipFill>
        <p:spPr bwMode="auto">
          <a:xfrm>
            <a:off x="86875" y="1421955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2" name="Straight Connector 131"/>
          <p:cNvCxnSpPr/>
          <p:nvPr/>
        </p:nvCxnSpPr>
        <p:spPr bwMode="auto">
          <a:xfrm>
            <a:off x="819022" y="1708146"/>
            <a:ext cx="535675" cy="150396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>
            <a:endCxn id="151" idx="0"/>
          </p:cNvCxnSpPr>
          <p:nvPr/>
        </p:nvCxnSpPr>
        <p:spPr bwMode="auto">
          <a:xfrm>
            <a:off x="868151" y="1708146"/>
            <a:ext cx="2101067" cy="150059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endCxn id="152" idx="0"/>
          </p:cNvCxnSpPr>
          <p:nvPr/>
        </p:nvCxnSpPr>
        <p:spPr bwMode="auto">
          <a:xfrm>
            <a:off x="2528295" y="1915876"/>
            <a:ext cx="2300459" cy="129623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5761376" y="2527987"/>
            <a:ext cx="1724634" cy="68412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5982455" y="2583382"/>
            <a:ext cx="1353712" cy="63059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6266034" y="2392271"/>
            <a:ext cx="1775134" cy="82170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 flipH="1">
            <a:off x="1458842" y="3203475"/>
            <a:ext cx="808" cy="1950190"/>
          </a:xfrm>
          <a:prstGeom prst="line">
            <a:avLst/>
          </a:prstGeom>
          <a:noFill/>
          <a:ln w="50800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2959198" y="3198247"/>
            <a:ext cx="2308" cy="1308233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 flipH="1">
            <a:off x="4827822" y="3186223"/>
            <a:ext cx="932" cy="19989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>
            <a:off x="5750077" y="3206353"/>
            <a:ext cx="0" cy="41432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5982455" y="3212111"/>
            <a:ext cx="0" cy="32461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6357133" y="3205973"/>
            <a:ext cx="0" cy="330749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6266034" y="3208743"/>
            <a:ext cx="0" cy="32275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5982455" y="3531493"/>
            <a:ext cx="350572" cy="9786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6266034" y="3531493"/>
            <a:ext cx="630106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endCxn id="127" idx="0"/>
          </p:cNvCxnSpPr>
          <p:nvPr/>
        </p:nvCxnSpPr>
        <p:spPr bwMode="auto">
          <a:xfrm>
            <a:off x="6357133" y="3531493"/>
            <a:ext cx="1171427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8511737" y="3212111"/>
            <a:ext cx="0" cy="4045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Rectangle 202"/>
          <p:cNvSpPr>
            <a:spLocks noChangeArrowheads="1"/>
          </p:cNvSpPr>
          <p:nvPr/>
        </p:nvSpPr>
        <p:spPr bwMode="auto">
          <a:xfrm>
            <a:off x="5467122" y="3948979"/>
            <a:ext cx="1550898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1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lasing possible</a:t>
            </a:r>
          </a:p>
        </p:txBody>
      </p:sp>
      <p:sp>
        <p:nvSpPr>
          <p:cNvPr id="170" name="Rectangle 202"/>
          <p:cNvSpPr>
            <a:spLocks noChangeArrowheads="1"/>
          </p:cNvSpPr>
          <p:nvPr/>
        </p:nvSpPr>
        <p:spPr bwMode="auto">
          <a:xfrm>
            <a:off x="6073895" y="362830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SA3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Rectangle 202"/>
          <p:cNvSpPr>
            <a:spLocks noChangeArrowheads="1"/>
          </p:cNvSpPr>
          <p:nvPr/>
        </p:nvSpPr>
        <p:spPr bwMode="auto">
          <a:xfrm>
            <a:off x="6556065" y="362068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SA2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175600" y="1708146"/>
            <a:ext cx="643422" cy="14780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175600" y="3187262"/>
            <a:ext cx="1" cy="10498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202"/>
          <p:cNvSpPr>
            <a:spLocks noChangeArrowheads="1"/>
          </p:cNvSpPr>
          <p:nvPr/>
        </p:nvSpPr>
        <p:spPr bwMode="auto">
          <a:xfrm>
            <a:off x="45722" y="4237126"/>
            <a:ext cx="1051759" cy="559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RF gun conditioning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08481" y="4499184"/>
            <a:ext cx="14310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1 year of Injector commissioning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2960362" y="4474725"/>
            <a:ext cx="1610292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0" name="Rectangle 202"/>
          <p:cNvSpPr>
            <a:spLocks noChangeArrowheads="1"/>
          </p:cNvSpPr>
          <p:nvPr/>
        </p:nvSpPr>
        <p:spPr bwMode="auto">
          <a:xfrm>
            <a:off x="2149240" y="3629355"/>
            <a:ext cx="875900" cy="5036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839621" y="1700393"/>
            <a:ext cx="629716" cy="1521959"/>
          </a:xfrm>
          <a:prstGeom prst="line">
            <a:avLst/>
          </a:prstGeom>
          <a:noFill/>
          <a:ln w="50800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1349668" y="3198431"/>
            <a:ext cx="1" cy="433418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Rectangle 202"/>
          <p:cNvSpPr>
            <a:spLocks noChangeArrowheads="1"/>
          </p:cNvSpPr>
          <p:nvPr/>
        </p:nvSpPr>
        <p:spPr bwMode="auto">
          <a:xfrm>
            <a:off x="539263" y="3623234"/>
            <a:ext cx="1430814" cy="4783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e-beam out of RF gun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1444015" y="5151939"/>
            <a:ext cx="3331331" cy="2272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1660059" y="5186894"/>
            <a:ext cx="266399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Installation of accelerator in tunnel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475500" y="4469681"/>
            <a:ext cx="1463174" cy="1727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1502630" y="4494141"/>
            <a:ext cx="14990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Gun operation Injector Installation</a:t>
            </a:r>
          </a:p>
        </p:txBody>
      </p:sp>
      <p:sp>
        <p:nvSpPr>
          <p:cNvPr id="122" name="Rectangle 202"/>
          <p:cNvSpPr>
            <a:spLocks noChangeArrowheads="1"/>
          </p:cNvSpPr>
          <p:nvPr/>
        </p:nvSpPr>
        <p:spPr bwMode="auto">
          <a:xfrm>
            <a:off x="4396936" y="3619768"/>
            <a:ext cx="868679" cy="5035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68" name="Rectangle 15"/>
          <p:cNvSpPr txBox="1">
            <a:spLocks noChangeAspect="1" noChangeArrowheads="1"/>
          </p:cNvSpPr>
          <p:nvPr/>
        </p:nvSpPr>
        <p:spPr bwMode="auto">
          <a:xfrm>
            <a:off x="179100" y="5901157"/>
            <a:ext cx="7996711" cy="6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285750" lvl="1" indent="-285750" eaLnBrk="1" hangingPunct="1"/>
            <a:r>
              <a:rPr lang="en-US" sz="1800" dirty="0" smtClean="0">
                <a:solidFill>
                  <a:srgbClr val="002060"/>
                </a:solidFill>
              </a:rPr>
              <a:t>Start Injector </a:t>
            </a:r>
            <a:r>
              <a:rPr lang="en-US" sz="1800" dirty="0" err="1" smtClean="0">
                <a:solidFill>
                  <a:srgbClr val="002060"/>
                </a:solidFill>
              </a:rPr>
              <a:t>Cooldown</a:t>
            </a:r>
            <a:r>
              <a:rPr lang="en-US" sz="1800" dirty="0" smtClean="0">
                <a:solidFill>
                  <a:srgbClr val="002060"/>
                </a:solidFill>
              </a:rPr>
              <a:t>: 06/2014 </a:t>
            </a:r>
            <a:r>
              <a:rPr lang="en-US" sz="1800" dirty="0" smtClean="0">
                <a:solidFill>
                  <a:srgbClr val="00206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rgbClr val="002060"/>
                </a:solidFill>
              </a:rPr>
              <a:t> 04/2015 </a:t>
            </a:r>
            <a:r>
              <a:rPr lang="en-US" sz="1800" dirty="0">
                <a:solidFill>
                  <a:srgbClr val="00206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05/2015  </a:t>
            </a:r>
          </a:p>
          <a:p>
            <a:pPr marL="285750" lvl="1" indent="-285750" eaLnBrk="1" hangingPunct="1"/>
            <a:r>
              <a:rPr lang="en-US" sz="1800" dirty="0" smtClean="0">
                <a:solidFill>
                  <a:srgbClr val="002060"/>
                </a:solidFill>
              </a:rPr>
              <a:t>Start </a:t>
            </a:r>
            <a:r>
              <a:rPr lang="en-US" sz="1800" dirty="0" err="1" smtClean="0">
                <a:solidFill>
                  <a:srgbClr val="002060"/>
                </a:solidFill>
              </a:rPr>
              <a:t>Linac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Cooldown</a:t>
            </a:r>
            <a:r>
              <a:rPr lang="en-US" sz="1800" dirty="0" smtClean="0">
                <a:solidFill>
                  <a:srgbClr val="002060"/>
                </a:solidFill>
              </a:rPr>
              <a:t>: 07/2015 </a:t>
            </a:r>
            <a:r>
              <a:rPr lang="en-US" sz="1800" dirty="0">
                <a:solidFill>
                  <a:srgbClr val="00206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07/2016 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00" y="1259549"/>
            <a:ext cx="4658095" cy="37702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Development of pulse energy over time: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None/>
            </a:pPr>
            <a:r>
              <a:rPr lang="en-US" b="0" dirty="0" smtClean="0"/>
              <a:t>Gun Conditioning in XTIN   </a:t>
            </a:r>
            <a:r>
              <a:rPr lang="en-US" sz="1600" b="0" dirty="0" smtClean="0"/>
              <a:t>(F. Brinker / A. Wagner)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/>
          <a:p>
            <a:fld id="{5D518E81-CA98-483E-BA30-586BB5DF9225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67056" y="1780678"/>
            <a:ext cx="5007109" cy="3771841"/>
            <a:chOff x="376961" y="2074580"/>
            <a:chExt cx="5007109" cy="3771841"/>
          </a:xfrm>
        </p:grpSpPr>
        <p:graphicFrame>
          <p:nvGraphicFramePr>
            <p:cNvPr id="3" name="Diagramm 20"/>
            <p:cNvGraphicFramePr/>
            <p:nvPr>
              <p:extLst>
                <p:ext uri="{D42A27DB-BD31-4B8C-83A1-F6EECF244321}">
                  <p14:modId xmlns:p14="http://schemas.microsoft.com/office/powerpoint/2010/main" val="2779967432"/>
                </p:ext>
              </p:extLst>
            </p:nvPr>
          </p:nvGraphicFramePr>
          <p:xfrm>
            <a:off x="376961" y="2074580"/>
            <a:ext cx="5007109" cy="3771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901051" y="2510853"/>
              <a:ext cx="266733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400" dirty="0" smtClean="0">
                  <a:solidFill>
                    <a:srgbClr val="FF0000"/>
                  </a:solidFill>
                </a:rPr>
                <a:t>Goal : 6.5MW ∙ 650µs = 4.2 kJ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892098" y="2508608"/>
              <a:ext cx="431355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00" y="1154600"/>
            <a:ext cx="3857441" cy="2931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00" y="4188014"/>
            <a:ext cx="3852980" cy="257552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69646" y="5620950"/>
            <a:ext cx="4768081" cy="92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Damage of springs for cathode plug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Problems with RF window for operation with 10MW klystron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Super-Conducting Accelerating Modules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219B-1E0C-4AD5-9BA5-31ADD4928749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10" descr="t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9" y="1103543"/>
            <a:ext cx="3671888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63825" y="3165475"/>
            <a:ext cx="22780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907222" y="1105037"/>
            <a:ext cx="4130190" cy="4104567"/>
            <a:chOff x="3144017" y="2165159"/>
            <a:chExt cx="4130190" cy="4104567"/>
          </a:xfrm>
        </p:grpSpPr>
        <p:pic>
          <p:nvPicPr>
            <p:cNvPr id="34" name="Picture 2" descr="Cryo_mit_Verb_3plus1002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2" t="14375" r="19820" b="13663"/>
            <a:stretch>
              <a:fillRect/>
            </a:stretch>
          </p:blipFill>
          <p:spPr bwMode="auto">
            <a:xfrm>
              <a:off x="3144017" y="2165159"/>
              <a:ext cx="4128781" cy="4104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3144017" y="2193903"/>
              <a:ext cx="4130190" cy="3940729"/>
              <a:chOff x="2046511" y="1630363"/>
              <a:chExt cx="4759361" cy="4352925"/>
            </a:xfrm>
          </p:grpSpPr>
          <p:sp>
            <p:nvSpPr>
              <p:cNvPr id="36" name="Freeform 3"/>
              <p:cNvSpPr>
                <a:spLocks/>
              </p:cNvSpPr>
              <p:nvPr/>
            </p:nvSpPr>
            <p:spPr bwMode="auto">
              <a:xfrm>
                <a:off x="2947988" y="1630363"/>
                <a:ext cx="3014662" cy="4352925"/>
              </a:xfrm>
              <a:custGeom>
                <a:avLst/>
                <a:gdLst>
                  <a:gd name="T0" fmla="*/ 245 w 1899"/>
                  <a:gd name="T1" fmla="*/ 1263 h 2742"/>
                  <a:gd name="T2" fmla="*/ 522 w 1899"/>
                  <a:gd name="T3" fmla="*/ 1396 h 2742"/>
                  <a:gd name="T4" fmla="*/ 450 w 1899"/>
                  <a:gd name="T5" fmla="*/ 1449 h 2742"/>
                  <a:gd name="T6" fmla="*/ 521 w 1899"/>
                  <a:gd name="T7" fmla="*/ 1507 h 2742"/>
                  <a:gd name="T8" fmla="*/ 597 w 1899"/>
                  <a:gd name="T9" fmla="*/ 1443 h 2742"/>
                  <a:gd name="T10" fmla="*/ 525 w 1899"/>
                  <a:gd name="T11" fmla="*/ 1398 h 2742"/>
                  <a:gd name="T12" fmla="*/ 329 w 1899"/>
                  <a:gd name="T13" fmla="*/ 1194 h 2742"/>
                  <a:gd name="T14" fmla="*/ 237 w 1899"/>
                  <a:gd name="T15" fmla="*/ 1231 h 2742"/>
                  <a:gd name="T16" fmla="*/ 231 w 1899"/>
                  <a:gd name="T17" fmla="*/ 972 h 2742"/>
                  <a:gd name="T18" fmla="*/ 495 w 1899"/>
                  <a:gd name="T19" fmla="*/ 592 h 2742"/>
                  <a:gd name="T20" fmla="*/ 1381 w 1899"/>
                  <a:gd name="T21" fmla="*/ 906 h 2742"/>
                  <a:gd name="T22" fmla="*/ 1254 w 1899"/>
                  <a:gd name="T23" fmla="*/ 1086 h 2742"/>
                  <a:gd name="T24" fmla="*/ 1106 w 1899"/>
                  <a:gd name="T25" fmla="*/ 927 h 2742"/>
                  <a:gd name="T26" fmla="*/ 726 w 1899"/>
                  <a:gd name="T27" fmla="*/ 1035 h 2742"/>
                  <a:gd name="T28" fmla="*/ 818 w 1899"/>
                  <a:gd name="T29" fmla="*/ 1423 h 2742"/>
                  <a:gd name="T30" fmla="*/ 1125 w 1899"/>
                  <a:gd name="T31" fmla="*/ 1429 h 2742"/>
                  <a:gd name="T32" fmla="*/ 1248 w 1899"/>
                  <a:gd name="T33" fmla="*/ 1087 h 2742"/>
                  <a:gd name="T34" fmla="*/ 1424 w 1899"/>
                  <a:gd name="T35" fmla="*/ 934 h 2742"/>
                  <a:gd name="T36" fmla="*/ 1754 w 1899"/>
                  <a:gd name="T37" fmla="*/ 861 h 2742"/>
                  <a:gd name="T38" fmla="*/ 1503 w 1899"/>
                  <a:gd name="T39" fmla="*/ 1315 h 2742"/>
                  <a:gd name="T40" fmla="*/ 1685 w 1899"/>
                  <a:gd name="T41" fmla="*/ 1213 h 2742"/>
                  <a:gd name="T42" fmla="*/ 1502 w 1899"/>
                  <a:gd name="T43" fmla="*/ 1561 h 2742"/>
                  <a:gd name="T44" fmla="*/ 1359 w 1899"/>
                  <a:gd name="T45" fmla="*/ 1440 h 2742"/>
                  <a:gd name="T46" fmla="*/ 1449 w 1899"/>
                  <a:gd name="T47" fmla="*/ 1167 h 2742"/>
                  <a:gd name="T48" fmla="*/ 1317 w 1899"/>
                  <a:gd name="T49" fmla="*/ 1155 h 2742"/>
                  <a:gd name="T50" fmla="*/ 1361 w 1899"/>
                  <a:gd name="T51" fmla="*/ 1440 h 2742"/>
                  <a:gd name="T52" fmla="*/ 1259 w 1899"/>
                  <a:gd name="T53" fmla="*/ 1432 h 2742"/>
                  <a:gd name="T54" fmla="*/ 1203 w 1899"/>
                  <a:gd name="T55" fmla="*/ 1522 h 2742"/>
                  <a:gd name="T56" fmla="*/ 1281 w 1899"/>
                  <a:gd name="T57" fmla="*/ 1582 h 2742"/>
                  <a:gd name="T58" fmla="*/ 1413 w 1899"/>
                  <a:gd name="T59" fmla="*/ 1600 h 2742"/>
                  <a:gd name="T60" fmla="*/ 1505 w 1899"/>
                  <a:gd name="T61" fmla="*/ 1563 h 2742"/>
                  <a:gd name="T62" fmla="*/ 1689 w 1899"/>
                  <a:gd name="T63" fmla="*/ 2742 h 2742"/>
                  <a:gd name="T64" fmla="*/ 131 w 1899"/>
                  <a:gd name="T65" fmla="*/ 2110 h 2742"/>
                  <a:gd name="T66" fmla="*/ 231 w 1899"/>
                  <a:gd name="T67" fmla="*/ 1902 h 2742"/>
                  <a:gd name="T68" fmla="*/ 293 w 1899"/>
                  <a:gd name="T69" fmla="*/ 1938 h 2742"/>
                  <a:gd name="T70" fmla="*/ 327 w 1899"/>
                  <a:gd name="T71" fmla="*/ 1933 h 2742"/>
                  <a:gd name="T72" fmla="*/ 450 w 1899"/>
                  <a:gd name="T73" fmla="*/ 1929 h 2742"/>
                  <a:gd name="T74" fmla="*/ 563 w 1899"/>
                  <a:gd name="T75" fmla="*/ 1882 h 2742"/>
                  <a:gd name="T76" fmla="*/ 576 w 1899"/>
                  <a:gd name="T77" fmla="*/ 1944 h 2742"/>
                  <a:gd name="T78" fmla="*/ 614 w 1899"/>
                  <a:gd name="T79" fmla="*/ 1909 h 2742"/>
                  <a:gd name="T80" fmla="*/ 711 w 1899"/>
                  <a:gd name="T81" fmla="*/ 1887 h 2742"/>
                  <a:gd name="T82" fmla="*/ 867 w 1899"/>
                  <a:gd name="T83" fmla="*/ 2049 h 2742"/>
                  <a:gd name="T84" fmla="*/ 1095 w 1899"/>
                  <a:gd name="T85" fmla="*/ 2040 h 2742"/>
                  <a:gd name="T86" fmla="*/ 1201 w 1899"/>
                  <a:gd name="T87" fmla="*/ 1866 h 2742"/>
                  <a:gd name="T88" fmla="*/ 1107 w 1899"/>
                  <a:gd name="T89" fmla="*/ 1650 h 2742"/>
                  <a:gd name="T90" fmla="*/ 849 w 1899"/>
                  <a:gd name="T91" fmla="*/ 1648 h 2742"/>
                  <a:gd name="T92" fmla="*/ 749 w 1899"/>
                  <a:gd name="T93" fmla="*/ 1798 h 2742"/>
                  <a:gd name="T94" fmla="*/ 609 w 1899"/>
                  <a:gd name="T95" fmla="*/ 1798 h 2742"/>
                  <a:gd name="T96" fmla="*/ 447 w 1899"/>
                  <a:gd name="T97" fmla="*/ 1756 h 2742"/>
                  <a:gd name="T98" fmla="*/ 211 w 1899"/>
                  <a:gd name="T99" fmla="*/ 1774 h 2742"/>
                  <a:gd name="T100" fmla="*/ 141 w 1899"/>
                  <a:gd name="T101" fmla="*/ 1578 h 2742"/>
                  <a:gd name="T102" fmla="*/ 59 w 1899"/>
                  <a:gd name="T103" fmla="*/ 1645 h 2742"/>
                  <a:gd name="T104" fmla="*/ 63 w 1899"/>
                  <a:gd name="T105" fmla="*/ 1264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99" h="2742">
                    <a:moveTo>
                      <a:pt x="81" y="1222"/>
                    </a:moveTo>
                    <a:lnTo>
                      <a:pt x="129" y="1238"/>
                    </a:lnTo>
                    <a:lnTo>
                      <a:pt x="239" y="1233"/>
                    </a:lnTo>
                    <a:lnTo>
                      <a:pt x="245" y="1263"/>
                    </a:lnTo>
                    <a:lnTo>
                      <a:pt x="270" y="1290"/>
                    </a:lnTo>
                    <a:lnTo>
                      <a:pt x="302" y="1297"/>
                    </a:lnTo>
                    <a:lnTo>
                      <a:pt x="374" y="1329"/>
                    </a:lnTo>
                    <a:lnTo>
                      <a:pt x="522" y="1396"/>
                    </a:lnTo>
                    <a:lnTo>
                      <a:pt x="492" y="1395"/>
                    </a:lnTo>
                    <a:lnTo>
                      <a:pt x="473" y="1404"/>
                    </a:lnTo>
                    <a:lnTo>
                      <a:pt x="456" y="1426"/>
                    </a:lnTo>
                    <a:lnTo>
                      <a:pt x="450" y="1449"/>
                    </a:lnTo>
                    <a:lnTo>
                      <a:pt x="453" y="1473"/>
                    </a:lnTo>
                    <a:lnTo>
                      <a:pt x="468" y="1492"/>
                    </a:lnTo>
                    <a:lnTo>
                      <a:pt x="491" y="1506"/>
                    </a:lnTo>
                    <a:lnTo>
                      <a:pt x="521" y="1507"/>
                    </a:lnTo>
                    <a:lnTo>
                      <a:pt x="551" y="1495"/>
                    </a:lnTo>
                    <a:lnTo>
                      <a:pt x="575" y="1488"/>
                    </a:lnTo>
                    <a:lnTo>
                      <a:pt x="600" y="1479"/>
                    </a:lnTo>
                    <a:lnTo>
                      <a:pt x="597" y="1443"/>
                    </a:lnTo>
                    <a:lnTo>
                      <a:pt x="626" y="1416"/>
                    </a:lnTo>
                    <a:lnTo>
                      <a:pt x="744" y="1402"/>
                    </a:lnTo>
                    <a:lnTo>
                      <a:pt x="711" y="1392"/>
                    </a:lnTo>
                    <a:lnTo>
                      <a:pt x="525" y="1398"/>
                    </a:lnTo>
                    <a:lnTo>
                      <a:pt x="303" y="1297"/>
                    </a:lnTo>
                    <a:lnTo>
                      <a:pt x="716" y="1374"/>
                    </a:lnTo>
                    <a:lnTo>
                      <a:pt x="714" y="1356"/>
                    </a:lnTo>
                    <a:lnTo>
                      <a:pt x="329" y="1194"/>
                    </a:lnTo>
                    <a:lnTo>
                      <a:pt x="293" y="1182"/>
                    </a:lnTo>
                    <a:lnTo>
                      <a:pt x="258" y="1192"/>
                    </a:lnTo>
                    <a:lnTo>
                      <a:pt x="246" y="1210"/>
                    </a:lnTo>
                    <a:lnTo>
                      <a:pt x="237" y="1231"/>
                    </a:lnTo>
                    <a:lnTo>
                      <a:pt x="131" y="1237"/>
                    </a:lnTo>
                    <a:lnTo>
                      <a:pt x="201" y="1070"/>
                    </a:lnTo>
                    <a:lnTo>
                      <a:pt x="219" y="1020"/>
                    </a:lnTo>
                    <a:lnTo>
                      <a:pt x="231" y="972"/>
                    </a:lnTo>
                    <a:lnTo>
                      <a:pt x="233" y="954"/>
                    </a:lnTo>
                    <a:lnTo>
                      <a:pt x="193" y="938"/>
                    </a:lnTo>
                    <a:lnTo>
                      <a:pt x="293" y="746"/>
                    </a:lnTo>
                    <a:lnTo>
                      <a:pt x="495" y="592"/>
                    </a:lnTo>
                    <a:lnTo>
                      <a:pt x="693" y="48"/>
                    </a:lnTo>
                    <a:lnTo>
                      <a:pt x="1241" y="0"/>
                    </a:lnTo>
                    <a:lnTo>
                      <a:pt x="1409" y="602"/>
                    </a:lnTo>
                    <a:lnTo>
                      <a:pt x="1381" y="906"/>
                    </a:lnTo>
                    <a:lnTo>
                      <a:pt x="1359" y="910"/>
                    </a:lnTo>
                    <a:lnTo>
                      <a:pt x="1314" y="952"/>
                    </a:lnTo>
                    <a:lnTo>
                      <a:pt x="1314" y="1053"/>
                    </a:lnTo>
                    <a:lnTo>
                      <a:pt x="1254" y="1086"/>
                    </a:lnTo>
                    <a:lnTo>
                      <a:pt x="1253" y="1006"/>
                    </a:lnTo>
                    <a:lnTo>
                      <a:pt x="1224" y="1029"/>
                    </a:lnTo>
                    <a:cubicBezTo>
                      <a:pt x="1211" y="1023"/>
                      <a:pt x="1193" y="989"/>
                      <a:pt x="1173" y="972"/>
                    </a:cubicBezTo>
                    <a:cubicBezTo>
                      <a:pt x="1153" y="955"/>
                      <a:pt x="1139" y="940"/>
                      <a:pt x="1106" y="927"/>
                    </a:cubicBezTo>
                    <a:cubicBezTo>
                      <a:pt x="1073" y="914"/>
                      <a:pt x="1018" y="895"/>
                      <a:pt x="974" y="895"/>
                    </a:cubicBezTo>
                    <a:cubicBezTo>
                      <a:pt x="930" y="895"/>
                      <a:pt x="875" y="912"/>
                      <a:pt x="842" y="925"/>
                    </a:cubicBezTo>
                    <a:cubicBezTo>
                      <a:pt x="809" y="938"/>
                      <a:pt x="793" y="957"/>
                      <a:pt x="774" y="975"/>
                    </a:cubicBezTo>
                    <a:cubicBezTo>
                      <a:pt x="755" y="993"/>
                      <a:pt x="739" y="1012"/>
                      <a:pt x="726" y="1035"/>
                    </a:cubicBezTo>
                    <a:cubicBezTo>
                      <a:pt x="713" y="1058"/>
                      <a:pt x="703" y="1088"/>
                      <a:pt x="696" y="1114"/>
                    </a:cubicBezTo>
                    <a:lnTo>
                      <a:pt x="684" y="1191"/>
                    </a:lnTo>
                    <a:cubicBezTo>
                      <a:pt x="689" y="1226"/>
                      <a:pt x="703" y="1288"/>
                      <a:pt x="725" y="1327"/>
                    </a:cubicBezTo>
                    <a:cubicBezTo>
                      <a:pt x="747" y="1366"/>
                      <a:pt x="789" y="1401"/>
                      <a:pt x="818" y="1423"/>
                    </a:cubicBezTo>
                    <a:cubicBezTo>
                      <a:pt x="847" y="1445"/>
                      <a:pt x="869" y="1453"/>
                      <a:pt x="896" y="1461"/>
                    </a:cubicBezTo>
                    <a:cubicBezTo>
                      <a:pt x="923" y="1469"/>
                      <a:pt x="951" y="1471"/>
                      <a:pt x="978" y="1471"/>
                    </a:cubicBezTo>
                    <a:cubicBezTo>
                      <a:pt x="1005" y="1471"/>
                      <a:pt x="1037" y="1466"/>
                      <a:pt x="1061" y="1459"/>
                    </a:cubicBezTo>
                    <a:cubicBezTo>
                      <a:pt x="1085" y="1452"/>
                      <a:pt x="1098" y="1450"/>
                      <a:pt x="1125" y="1429"/>
                    </a:cubicBezTo>
                    <a:cubicBezTo>
                      <a:pt x="1152" y="1408"/>
                      <a:pt x="1198" y="1369"/>
                      <a:pt x="1221" y="1330"/>
                    </a:cubicBezTo>
                    <a:cubicBezTo>
                      <a:pt x="1244" y="1291"/>
                      <a:pt x="1257" y="1227"/>
                      <a:pt x="1263" y="1192"/>
                    </a:cubicBezTo>
                    <a:cubicBezTo>
                      <a:pt x="1269" y="1157"/>
                      <a:pt x="1259" y="1139"/>
                      <a:pt x="1257" y="1122"/>
                    </a:cubicBezTo>
                    <a:lnTo>
                      <a:pt x="1248" y="1087"/>
                    </a:lnTo>
                    <a:lnTo>
                      <a:pt x="1314" y="1053"/>
                    </a:lnTo>
                    <a:lnTo>
                      <a:pt x="1409" y="984"/>
                    </a:lnTo>
                    <a:lnTo>
                      <a:pt x="1424" y="964"/>
                    </a:lnTo>
                    <a:lnTo>
                      <a:pt x="1424" y="934"/>
                    </a:lnTo>
                    <a:lnTo>
                      <a:pt x="1403" y="913"/>
                    </a:lnTo>
                    <a:lnTo>
                      <a:pt x="1382" y="904"/>
                    </a:lnTo>
                    <a:lnTo>
                      <a:pt x="1410" y="576"/>
                    </a:lnTo>
                    <a:lnTo>
                      <a:pt x="1754" y="861"/>
                    </a:lnTo>
                    <a:lnTo>
                      <a:pt x="1871" y="1252"/>
                    </a:lnTo>
                    <a:lnTo>
                      <a:pt x="1854" y="1621"/>
                    </a:lnTo>
                    <a:lnTo>
                      <a:pt x="1502" y="1882"/>
                    </a:lnTo>
                    <a:lnTo>
                      <a:pt x="1503" y="1315"/>
                    </a:lnTo>
                    <a:lnTo>
                      <a:pt x="1622" y="1299"/>
                    </a:lnTo>
                    <a:lnTo>
                      <a:pt x="1668" y="1290"/>
                    </a:lnTo>
                    <a:lnTo>
                      <a:pt x="1686" y="1257"/>
                    </a:lnTo>
                    <a:lnTo>
                      <a:pt x="1685" y="1213"/>
                    </a:lnTo>
                    <a:lnTo>
                      <a:pt x="1647" y="1189"/>
                    </a:lnTo>
                    <a:lnTo>
                      <a:pt x="1610" y="1189"/>
                    </a:lnTo>
                    <a:lnTo>
                      <a:pt x="1503" y="1216"/>
                    </a:lnTo>
                    <a:lnTo>
                      <a:pt x="1502" y="1561"/>
                    </a:lnTo>
                    <a:lnTo>
                      <a:pt x="1451" y="1515"/>
                    </a:lnTo>
                    <a:lnTo>
                      <a:pt x="1431" y="1480"/>
                    </a:lnTo>
                    <a:lnTo>
                      <a:pt x="1401" y="1450"/>
                    </a:lnTo>
                    <a:lnTo>
                      <a:pt x="1359" y="1440"/>
                    </a:lnTo>
                    <a:lnTo>
                      <a:pt x="1395" y="1228"/>
                    </a:lnTo>
                    <a:lnTo>
                      <a:pt x="1419" y="1222"/>
                    </a:lnTo>
                    <a:lnTo>
                      <a:pt x="1440" y="1206"/>
                    </a:lnTo>
                    <a:lnTo>
                      <a:pt x="1449" y="1167"/>
                    </a:lnTo>
                    <a:lnTo>
                      <a:pt x="1428" y="1126"/>
                    </a:lnTo>
                    <a:lnTo>
                      <a:pt x="1393" y="1114"/>
                    </a:lnTo>
                    <a:lnTo>
                      <a:pt x="1361" y="1126"/>
                    </a:lnTo>
                    <a:lnTo>
                      <a:pt x="1317" y="1155"/>
                    </a:lnTo>
                    <a:lnTo>
                      <a:pt x="1316" y="1239"/>
                    </a:lnTo>
                    <a:lnTo>
                      <a:pt x="1352" y="1237"/>
                    </a:lnTo>
                    <a:lnTo>
                      <a:pt x="1395" y="1228"/>
                    </a:lnTo>
                    <a:lnTo>
                      <a:pt x="1361" y="1440"/>
                    </a:lnTo>
                    <a:lnTo>
                      <a:pt x="1329" y="1444"/>
                    </a:lnTo>
                    <a:lnTo>
                      <a:pt x="1307" y="1452"/>
                    </a:lnTo>
                    <a:lnTo>
                      <a:pt x="1283" y="1446"/>
                    </a:lnTo>
                    <a:lnTo>
                      <a:pt x="1259" y="1432"/>
                    </a:lnTo>
                    <a:lnTo>
                      <a:pt x="1235" y="1426"/>
                    </a:lnTo>
                    <a:lnTo>
                      <a:pt x="1213" y="1432"/>
                    </a:lnTo>
                    <a:lnTo>
                      <a:pt x="1197" y="1460"/>
                    </a:lnTo>
                    <a:lnTo>
                      <a:pt x="1203" y="1522"/>
                    </a:lnTo>
                    <a:lnTo>
                      <a:pt x="1215" y="1516"/>
                    </a:lnTo>
                    <a:lnTo>
                      <a:pt x="1255" y="1564"/>
                    </a:lnTo>
                    <a:lnTo>
                      <a:pt x="1265" y="1556"/>
                    </a:lnTo>
                    <a:lnTo>
                      <a:pt x="1281" y="1582"/>
                    </a:lnTo>
                    <a:lnTo>
                      <a:pt x="1317" y="1606"/>
                    </a:lnTo>
                    <a:lnTo>
                      <a:pt x="1353" y="1614"/>
                    </a:lnTo>
                    <a:lnTo>
                      <a:pt x="1377" y="1614"/>
                    </a:lnTo>
                    <a:lnTo>
                      <a:pt x="1413" y="1600"/>
                    </a:lnTo>
                    <a:lnTo>
                      <a:pt x="1437" y="1579"/>
                    </a:lnTo>
                    <a:lnTo>
                      <a:pt x="1449" y="1546"/>
                    </a:lnTo>
                    <a:lnTo>
                      <a:pt x="1449" y="1515"/>
                    </a:lnTo>
                    <a:lnTo>
                      <a:pt x="1505" y="1563"/>
                    </a:lnTo>
                    <a:lnTo>
                      <a:pt x="1502" y="1882"/>
                    </a:lnTo>
                    <a:lnTo>
                      <a:pt x="1899" y="1585"/>
                    </a:lnTo>
                    <a:lnTo>
                      <a:pt x="1790" y="2377"/>
                    </a:lnTo>
                    <a:lnTo>
                      <a:pt x="1689" y="2742"/>
                    </a:lnTo>
                    <a:lnTo>
                      <a:pt x="852" y="2742"/>
                    </a:lnTo>
                    <a:lnTo>
                      <a:pt x="23" y="2730"/>
                    </a:lnTo>
                    <a:lnTo>
                      <a:pt x="3" y="2212"/>
                    </a:lnTo>
                    <a:lnTo>
                      <a:pt x="131" y="2110"/>
                    </a:lnTo>
                    <a:lnTo>
                      <a:pt x="153" y="2104"/>
                    </a:lnTo>
                    <a:lnTo>
                      <a:pt x="161" y="1923"/>
                    </a:lnTo>
                    <a:lnTo>
                      <a:pt x="198" y="1914"/>
                    </a:lnTo>
                    <a:lnTo>
                      <a:pt x="231" y="1902"/>
                    </a:lnTo>
                    <a:lnTo>
                      <a:pt x="284" y="1900"/>
                    </a:lnTo>
                    <a:lnTo>
                      <a:pt x="270" y="1915"/>
                    </a:lnTo>
                    <a:lnTo>
                      <a:pt x="270" y="1935"/>
                    </a:lnTo>
                    <a:lnTo>
                      <a:pt x="293" y="1938"/>
                    </a:lnTo>
                    <a:lnTo>
                      <a:pt x="296" y="1965"/>
                    </a:lnTo>
                    <a:lnTo>
                      <a:pt x="308" y="1962"/>
                    </a:lnTo>
                    <a:lnTo>
                      <a:pt x="311" y="1941"/>
                    </a:lnTo>
                    <a:lnTo>
                      <a:pt x="327" y="1933"/>
                    </a:lnTo>
                    <a:lnTo>
                      <a:pt x="318" y="1903"/>
                    </a:lnTo>
                    <a:lnTo>
                      <a:pt x="347" y="1902"/>
                    </a:lnTo>
                    <a:lnTo>
                      <a:pt x="390" y="1929"/>
                    </a:lnTo>
                    <a:lnTo>
                      <a:pt x="450" y="1929"/>
                    </a:lnTo>
                    <a:lnTo>
                      <a:pt x="449" y="1981"/>
                    </a:lnTo>
                    <a:lnTo>
                      <a:pt x="525" y="1983"/>
                    </a:lnTo>
                    <a:lnTo>
                      <a:pt x="528" y="1885"/>
                    </a:lnTo>
                    <a:lnTo>
                      <a:pt x="563" y="1882"/>
                    </a:lnTo>
                    <a:lnTo>
                      <a:pt x="546" y="1896"/>
                    </a:lnTo>
                    <a:lnTo>
                      <a:pt x="551" y="1920"/>
                    </a:lnTo>
                    <a:lnTo>
                      <a:pt x="569" y="1923"/>
                    </a:lnTo>
                    <a:lnTo>
                      <a:pt x="576" y="1944"/>
                    </a:lnTo>
                    <a:lnTo>
                      <a:pt x="587" y="1942"/>
                    </a:lnTo>
                    <a:lnTo>
                      <a:pt x="588" y="1923"/>
                    </a:lnTo>
                    <a:lnTo>
                      <a:pt x="608" y="1920"/>
                    </a:lnTo>
                    <a:lnTo>
                      <a:pt x="614" y="1909"/>
                    </a:lnTo>
                    <a:lnTo>
                      <a:pt x="624" y="1909"/>
                    </a:lnTo>
                    <a:lnTo>
                      <a:pt x="647" y="1900"/>
                    </a:lnTo>
                    <a:lnTo>
                      <a:pt x="701" y="1900"/>
                    </a:lnTo>
                    <a:lnTo>
                      <a:pt x="711" y="1887"/>
                    </a:lnTo>
                    <a:lnTo>
                      <a:pt x="750" y="1888"/>
                    </a:lnTo>
                    <a:lnTo>
                      <a:pt x="764" y="1938"/>
                    </a:lnTo>
                    <a:lnTo>
                      <a:pt x="803" y="1998"/>
                    </a:lnTo>
                    <a:lnTo>
                      <a:pt x="867" y="2049"/>
                    </a:lnTo>
                    <a:lnTo>
                      <a:pt x="947" y="2074"/>
                    </a:lnTo>
                    <a:lnTo>
                      <a:pt x="1025" y="2066"/>
                    </a:lnTo>
                    <a:lnTo>
                      <a:pt x="1067" y="2054"/>
                    </a:lnTo>
                    <a:lnTo>
                      <a:pt x="1095" y="2040"/>
                    </a:lnTo>
                    <a:lnTo>
                      <a:pt x="1133" y="2012"/>
                    </a:lnTo>
                    <a:lnTo>
                      <a:pt x="1163" y="1970"/>
                    </a:lnTo>
                    <a:lnTo>
                      <a:pt x="1185" y="1928"/>
                    </a:lnTo>
                    <a:lnTo>
                      <a:pt x="1201" y="1866"/>
                    </a:lnTo>
                    <a:lnTo>
                      <a:pt x="1201" y="1796"/>
                    </a:lnTo>
                    <a:lnTo>
                      <a:pt x="1185" y="1744"/>
                    </a:lnTo>
                    <a:lnTo>
                      <a:pt x="1149" y="1692"/>
                    </a:lnTo>
                    <a:lnTo>
                      <a:pt x="1107" y="1650"/>
                    </a:lnTo>
                    <a:lnTo>
                      <a:pt x="1043" y="1618"/>
                    </a:lnTo>
                    <a:lnTo>
                      <a:pt x="975" y="1608"/>
                    </a:lnTo>
                    <a:lnTo>
                      <a:pt x="913" y="1616"/>
                    </a:lnTo>
                    <a:lnTo>
                      <a:pt x="849" y="1648"/>
                    </a:lnTo>
                    <a:lnTo>
                      <a:pt x="811" y="1678"/>
                    </a:lnTo>
                    <a:lnTo>
                      <a:pt x="783" y="1716"/>
                    </a:lnTo>
                    <a:lnTo>
                      <a:pt x="759" y="1756"/>
                    </a:lnTo>
                    <a:lnTo>
                      <a:pt x="749" y="1798"/>
                    </a:lnTo>
                    <a:lnTo>
                      <a:pt x="711" y="1800"/>
                    </a:lnTo>
                    <a:lnTo>
                      <a:pt x="695" y="1782"/>
                    </a:lnTo>
                    <a:lnTo>
                      <a:pt x="619" y="1780"/>
                    </a:lnTo>
                    <a:lnTo>
                      <a:pt x="609" y="1798"/>
                    </a:lnTo>
                    <a:lnTo>
                      <a:pt x="531" y="1800"/>
                    </a:lnTo>
                    <a:lnTo>
                      <a:pt x="525" y="1700"/>
                    </a:lnTo>
                    <a:lnTo>
                      <a:pt x="453" y="1702"/>
                    </a:lnTo>
                    <a:lnTo>
                      <a:pt x="447" y="1756"/>
                    </a:lnTo>
                    <a:lnTo>
                      <a:pt x="383" y="1758"/>
                    </a:lnTo>
                    <a:lnTo>
                      <a:pt x="349" y="1782"/>
                    </a:lnTo>
                    <a:lnTo>
                      <a:pt x="229" y="1784"/>
                    </a:lnTo>
                    <a:lnTo>
                      <a:pt x="211" y="1774"/>
                    </a:lnTo>
                    <a:lnTo>
                      <a:pt x="197" y="1774"/>
                    </a:lnTo>
                    <a:lnTo>
                      <a:pt x="159" y="1756"/>
                    </a:lnTo>
                    <a:lnTo>
                      <a:pt x="147" y="1632"/>
                    </a:lnTo>
                    <a:lnTo>
                      <a:pt x="141" y="1578"/>
                    </a:lnTo>
                    <a:lnTo>
                      <a:pt x="89" y="1570"/>
                    </a:lnTo>
                    <a:lnTo>
                      <a:pt x="92" y="1606"/>
                    </a:lnTo>
                    <a:lnTo>
                      <a:pt x="71" y="1627"/>
                    </a:lnTo>
                    <a:lnTo>
                      <a:pt x="59" y="1645"/>
                    </a:lnTo>
                    <a:lnTo>
                      <a:pt x="32" y="1626"/>
                    </a:lnTo>
                    <a:lnTo>
                      <a:pt x="0" y="1600"/>
                    </a:lnTo>
                    <a:lnTo>
                      <a:pt x="3" y="1411"/>
                    </a:lnTo>
                    <a:lnTo>
                      <a:pt x="63" y="1264"/>
                    </a:lnTo>
                    <a:lnTo>
                      <a:pt x="99" y="1230"/>
                    </a:lnTo>
                  </a:path>
                </a:pathLst>
              </a:custGeom>
              <a:solidFill>
                <a:srgbClr val="F0F0F4">
                  <a:alpha val="6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Text Box 4"/>
              <p:cNvSpPr txBox="1">
                <a:spLocks noChangeArrowheads="1"/>
              </p:cNvSpPr>
              <p:nvPr/>
            </p:nvSpPr>
            <p:spPr bwMode="auto">
              <a:xfrm>
                <a:off x="5378710" y="2544763"/>
                <a:ext cx="1427162" cy="244475"/>
              </a:xfrm>
              <a:prstGeom prst="rect">
                <a:avLst/>
              </a:prstGeom>
              <a:solidFill>
                <a:srgbClr val="F0F0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000" b="1">
                    <a:solidFill>
                      <a:prstClr val="black"/>
                    </a:solidFill>
                    <a:latin typeface="Calibri"/>
                  </a:rPr>
                  <a:t>2.2 K forward</a:t>
                </a:r>
              </a:p>
            </p:txBody>
          </p:sp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5850197" y="3475037"/>
                <a:ext cx="955675" cy="244475"/>
              </a:xfrm>
              <a:prstGeom prst="rect">
                <a:avLst/>
              </a:prstGeom>
              <a:solidFill>
                <a:srgbClr val="F0F0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000" b="1" dirty="0">
                    <a:solidFill>
                      <a:prstClr val="black"/>
                    </a:solidFill>
                    <a:latin typeface="Calibri"/>
                  </a:rPr>
                  <a:t>40 K forward</a:t>
                </a:r>
              </a:p>
            </p:txBody>
          </p:sp>
          <p:sp>
            <p:nvSpPr>
              <p:cNvPr id="39" name="Text Box 6"/>
              <p:cNvSpPr txBox="1">
                <a:spLocks noChangeArrowheads="1"/>
              </p:cNvSpPr>
              <p:nvPr/>
            </p:nvSpPr>
            <p:spPr bwMode="auto">
              <a:xfrm>
                <a:off x="5753100" y="4337050"/>
                <a:ext cx="1027112" cy="244475"/>
              </a:xfrm>
              <a:prstGeom prst="rect">
                <a:avLst/>
              </a:prstGeom>
              <a:solidFill>
                <a:srgbClr val="F0F0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000" b="1" dirty="0">
                    <a:solidFill>
                      <a:prstClr val="black"/>
                    </a:solidFill>
                    <a:latin typeface="Calibri"/>
                  </a:rPr>
                  <a:t>2 K   2-phase</a:t>
                </a:r>
              </a:p>
            </p:txBody>
          </p: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5722938" y="4816475"/>
                <a:ext cx="712787" cy="244475"/>
              </a:xfrm>
              <a:prstGeom prst="rect">
                <a:avLst/>
              </a:prstGeom>
              <a:solidFill>
                <a:srgbClr val="F0F0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000" b="1">
                    <a:solidFill>
                      <a:prstClr val="black"/>
                    </a:solidFill>
                    <a:latin typeface="Calibri"/>
                  </a:rPr>
                  <a:t>cavity</a:t>
                </a:r>
              </a:p>
            </p:txBody>
          </p:sp>
          <p:sp>
            <p:nvSpPr>
              <p:cNvPr id="41" name="Text Box 8"/>
              <p:cNvSpPr txBox="1">
                <a:spLocks noChangeArrowheads="1"/>
              </p:cNvSpPr>
              <p:nvPr/>
            </p:nvSpPr>
            <p:spPr bwMode="auto">
              <a:xfrm>
                <a:off x="5033963" y="2052638"/>
                <a:ext cx="1427162" cy="244475"/>
              </a:xfrm>
              <a:prstGeom prst="rect">
                <a:avLst/>
              </a:prstGeom>
              <a:solidFill>
                <a:srgbClr val="F0F0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000" b="1" dirty="0">
                    <a:solidFill>
                      <a:prstClr val="black"/>
                    </a:solidFill>
                    <a:latin typeface="Calibri"/>
                  </a:rPr>
                  <a:t>2 K return</a:t>
                </a:r>
              </a:p>
            </p:txBody>
          </p:sp>
          <p:sp>
            <p:nvSpPr>
              <p:cNvPr id="42" name="Text Box 9"/>
              <p:cNvSpPr txBox="1">
                <a:spLocks noChangeArrowheads="1"/>
              </p:cNvSpPr>
              <p:nvPr/>
            </p:nvSpPr>
            <p:spPr bwMode="auto">
              <a:xfrm>
                <a:off x="2100949" y="3548531"/>
                <a:ext cx="990873" cy="246221"/>
              </a:xfrm>
              <a:prstGeom prst="rect">
                <a:avLst/>
              </a:prstGeom>
              <a:solidFill>
                <a:srgbClr val="F0F0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000" b="1" dirty="0">
                    <a:solidFill>
                      <a:prstClr val="black"/>
                    </a:solidFill>
                    <a:latin typeface="Calibri"/>
                  </a:rPr>
                  <a:t>80 K return</a:t>
                </a:r>
              </a:p>
            </p:txBody>
          </p:sp>
          <p:sp>
            <p:nvSpPr>
              <p:cNvPr id="43" name="Text Box 10"/>
              <p:cNvSpPr txBox="1">
                <a:spLocks noChangeArrowheads="1"/>
              </p:cNvSpPr>
              <p:nvPr/>
            </p:nvSpPr>
            <p:spPr bwMode="auto">
              <a:xfrm>
                <a:off x="2236788" y="3864689"/>
                <a:ext cx="756627" cy="246221"/>
              </a:xfrm>
              <a:prstGeom prst="rect">
                <a:avLst/>
              </a:prstGeom>
              <a:solidFill>
                <a:srgbClr val="F0F0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000" b="1" dirty="0">
                    <a:solidFill>
                      <a:prstClr val="black"/>
                    </a:solidFill>
                    <a:latin typeface="Calibri"/>
                  </a:rPr>
                  <a:t>8 K return</a:t>
                </a:r>
              </a:p>
            </p:txBody>
          </p:sp>
          <p:sp>
            <p:nvSpPr>
              <p:cNvPr id="44" name="Text Box 11"/>
              <p:cNvSpPr txBox="1">
                <a:spLocks noChangeArrowheads="1"/>
              </p:cNvSpPr>
              <p:nvPr/>
            </p:nvSpPr>
            <p:spPr bwMode="auto">
              <a:xfrm>
                <a:off x="2046511" y="5301208"/>
                <a:ext cx="1427163" cy="244475"/>
              </a:xfrm>
              <a:prstGeom prst="rect">
                <a:avLst/>
              </a:prstGeom>
              <a:solidFill>
                <a:srgbClr val="F0F0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000" b="1" dirty="0">
                    <a:solidFill>
                      <a:prstClr val="black"/>
                    </a:solidFill>
                    <a:latin typeface="Calibri"/>
                  </a:rPr>
                  <a:t>RF main coupler</a:t>
                </a:r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 flipV="1">
                <a:off x="5153025" y="2735263"/>
                <a:ext cx="600075" cy="392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>
                <a:off x="5527675" y="3597275"/>
                <a:ext cx="495300" cy="539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5108575" y="4059238"/>
                <a:ext cx="828675" cy="2778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>
                <a:off x="4630738" y="4459288"/>
                <a:ext cx="1062037" cy="444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Line 16"/>
              <p:cNvSpPr>
                <a:spLocks noChangeShapeType="1"/>
              </p:cNvSpPr>
              <p:nvPr/>
            </p:nvSpPr>
            <p:spPr bwMode="auto">
              <a:xfrm flipV="1">
                <a:off x="4595813" y="2255838"/>
                <a:ext cx="757237" cy="9413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Line 17"/>
              <p:cNvSpPr>
                <a:spLocks noChangeShapeType="1"/>
              </p:cNvSpPr>
              <p:nvPr/>
            </p:nvSpPr>
            <p:spPr bwMode="auto">
              <a:xfrm flipH="1">
                <a:off x="2947985" y="3606800"/>
                <a:ext cx="428628" cy="17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 flipH="1">
                <a:off x="2947985" y="3936997"/>
                <a:ext cx="785811" cy="17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Line 19"/>
              <p:cNvSpPr>
                <a:spLocks noChangeShapeType="1"/>
              </p:cNvSpPr>
              <p:nvPr/>
            </p:nvSpPr>
            <p:spPr bwMode="auto">
              <a:xfrm flipH="1">
                <a:off x="2662237" y="4546600"/>
                <a:ext cx="0" cy="7546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Text Box 20"/>
              <p:cNvSpPr txBox="1">
                <a:spLocks noChangeArrowheads="1"/>
              </p:cNvSpPr>
              <p:nvPr/>
            </p:nvSpPr>
            <p:spPr bwMode="auto">
              <a:xfrm>
                <a:off x="2100948" y="2590800"/>
                <a:ext cx="1271927" cy="396875"/>
              </a:xfrm>
              <a:prstGeom prst="rect">
                <a:avLst/>
              </a:prstGeom>
              <a:solidFill>
                <a:srgbClr val="F0F0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000" b="1" dirty="0">
                    <a:solidFill>
                      <a:prstClr val="black"/>
                    </a:solidFill>
                    <a:latin typeface="Calibri"/>
                  </a:rPr>
                  <a:t>magnet current </a:t>
                </a:r>
                <a:r>
                  <a:rPr lang="en-US" sz="1000" b="1" dirty="0" err="1">
                    <a:solidFill>
                      <a:prstClr val="black"/>
                    </a:solidFill>
                    <a:latin typeface="Calibri"/>
                  </a:rPr>
                  <a:t>feedthrough</a:t>
                </a:r>
                <a:r>
                  <a:rPr lang="en-US" sz="10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54" name="Line 21"/>
              <p:cNvSpPr>
                <a:spLocks noChangeShapeType="1"/>
              </p:cNvSpPr>
              <p:nvPr/>
            </p:nvSpPr>
            <p:spPr bwMode="auto">
              <a:xfrm flipH="1" flipV="1">
                <a:off x="2596385" y="2987675"/>
                <a:ext cx="196028" cy="217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Text Box 22"/>
              <p:cNvSpPr txBox="1">
                <a:spLocks noChangeArrowheads="1"/>
              </p:cNvSpPr>
              <p:nvPr/>
            </p:nvSpPr>
            <p:spPr bwMode="auto">
              <a:xfrm>
                <a:off x="5832734" y="3074987"/>
                <a:ext cx="973138" cy="244475"/>
              </a:xfrm>
              <a:prstGeom prst="rect">
                <a:avLst/>
              </a:prstGeom>
              <a:solidFill>
                <a:srgbClr val="F0F0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000" b="1" dirty="0">
                    <a:solidFill>
                      <a:prstClr val="black"/>
                    </a:solidFill>
                    <a:latin typeface="Calibri"/>
                  </a:rPr>
                  <a:t>5 K forward</a:t>
                </a:r>
              </a:p>
            </p:txBody>
          </p:sp>
          <p:sp>
            <p:nvSpPr>
              <p:cNvPr id="56" name="Line 23"/>
              <p:cNvSpPr>
                <a:spLocks noChangeShapeType="1"/>
              </p:cNvSpPr>
              <p:nvPr/>
            </p:nvSpPr>
            <p:spPr bwMode="auto">
              <a:xfrm flipV="1">
                <a:off x="5160963" y="3259138"/>
                <a:ext cx="79375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24"/>
              <p:cNvSpPr>
                <a:spLocks/>
              </p:cNvSpPr>
              <p:nvPr/>
            </p:nvSpPr>
            <p:spPr bwMode="auto">
              <a:xfrm>
                <a:off x="3679825" y="3987800"/>
                <a:ext cx="1588" cy="138113"/>
              </a:xfrm>
              <a:custGeom>
                <a:avLst/>
                <a:gdLst>
                  <a:gd name="T0" fmla="*/ 0 w 1"/>
                  <a:gd name="T1" fmla="*/ 87 h 87"/>
                  <a:gd name="T2" fmla="*/ 0 w 1"/>
                  <a:gd name="T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87">
                    <a:moveTo>
                      <a:pt x="0" y="87"/>
                    </a:moveTo>
                    <a:cubicBezTo>
                      <a:pt x="0" y="50"/>
                      <a:pt x="0" y="14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25"/>
              <p:cNvSpPr>
                <a:spLocks/>
              </p:cNvSpPr>
              <p:nvPr/>
            </p:nvSpPr>
            <p:spPr bwMode="auto">
              <a:xfrm>
                <a:off x="3657600" y="2873375"/>
                <a:ext cx="1679575" cy="2162175"/>
              </a:xfrm>
              <a:custGeom>
                <a:avLst/>
                <a:gdLst>
                  <a:gd name="T0" fmla="*/ 14 w 1058"/>
                  <a:gd name="T1" fmla="*/ 633 h 1362"/>
                  <a:gd name="T2" fmla="*/ 14 w 1058"/>
                  <a:gd name="T3" fmla="*/ 544 h 1362"/>
                  <a:gd name="T4" fmla="*/ 12 w 1058"/>
                  <a:gd name="T5" fmla="*/ 567 h 1362"/>
                  <a:gd name="T6" fmla="*/ 2 w 1058"/>
                  <a:gd name="T7" fmla="*/ 565 h 1362"/>
                  <a:gd name="T8" fmla="*/ 2 w 1058"/>
                  <a:gd name="T9" fmla="*/ 202 h 1362"/>
                  <a:gd name="T10" fmla="*/ 11 w 1058"/>
                  <a:gd name="T11" fmla="*/ 169 h 1362"/>
                  <a:gd name="T12" fmla="*/ 38 w 1058"/>
                  <a:gd name="T13" fmla="*/ 97 h 1362"/>
                  <a:gd name="T14" fmla="*/ 83 w 1058"/>
                  <a:gd name="T15" fmla="*/ 12 h 1362"/>
                  <a:gd name="T16" fmla="*/ 93 w 1058"/>
                  <a:gd name="T17" fmla="*/ 3 h 1362"/>
                  <a:gd name="T18" fmla="*/ 108 w 1058"/>
                  <a:gd name="T19" fmla="*/ 3 h 1362"/>
                  <a:gd name="T20" fmla="*/ 957 w 1058"/>
                  <a:gd name="T21" fmla="*/ 1 h 1362"/>
                  <a:gd name="T22" fmla="*/ 969 w 1058"/>
                  <a:gd name="T23" fmla="*/ 10 h 1362"/>
                  <a:gd name="T24" fmla="*/ 1049 w 1058"/>
                  <a:gd name="T25" fmla="*/ 178 h 1362"/>
                  <a:gd name="T26" fmla="*/ 1050 w 1058"/>
                  <a:gd name="T27" fmla="*/ 195 h 1362"/>
                  <a:gd name="T28" fmla="*/ 1053 w 1058"/>
                  <a:gd name="T29" fmla="*/ 720 h 1362"/>
                  <a:gd name="T30" fmla="*/ 1058 w 1058"/>
                  <a:gd name="T31" fmla="*/ 870 h 1362"/>
                  <a:gd name="T32" fmla="*/ 1052 w 1058"/>
                  <a:gd name="T33" fmla="*/ 927 h 1362"/>
                  <a:gd name="T34" fmla="*/ 1031 w 1058"/>
                  <a:gd name="T35" fmla="*/ 1005 h 1362"/>
                  <a:gd name="T36" fmla="*/ 996 w 1058"/>
                  <a:gd name="T37" fmla="*/ 1084 h 1362"/>
                  <a:gd name="T38" fmla="*/ 963 w 1058"/>
                  <a:gd name="T39" fmla="*/ 1135 h 1362"/>
                  <a:gd name="T40" fmla="*/ 923 w 1058"/>
                  <a:gd name="T41" fmla="*/ 1186 h 1362"/>
                  <a:gd name="T42" fmla="*/ 867 w 1058"/>
                  <a:gd name="T43" fmla="*/ 1246 h 1362"/>
                  <a:gd name="T44" fmla="*/ 783 w 1058"/>
                  <a:gd name="T45" fmla="*/ 1300 h 1362"/>
                  <a:gd name="T46" fmla="*/ 680 w 1058"/>
                  <a:gd name="T47" fmla="*/ 1342 h 1362"/>
                  <a:gd name="T48" fmla="*/ 572 w 1058"/>
                  <a:gd name="T49" fmla="*/ 1359 h 1362"/>
                  <a:gd name="T50" fmla="*/ 476 w 1058"/>
                  <a:gd name="T51" fmla="*/ 1359 h 1362"/>
                  <a:gd name="T52" fmla="*/ 369 w 1058"/>
                  <a:gd name="T53" fmla="*/ 1338 h 1362"/>
                  <a:gd name="T54" fmla="*/ 260 w 1058"/>
                  <a:gd name="T55" fmla="*/ 1287 h 1362"/>
                  <a:gd name="T56" fmla="*/ 182 w 1058"/>
                  <a:gd name="T57" fmla="*/ 1228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8" h="1362">
                    <a:moveTo>
                      <a:pt x="14" y="633"/>
                    </a:moveTo>
                    <a:cubicBezTo>
                      <a:pt x="14" y="594"/>
                      <a:pt x="14" y="555"/>
                      <a:pt x="14" y="544"/>
                    </a:cubicBezTo>
                    <a:cubicBezTo>
                      <a:pt x="14" y="533"/>
                      <a:pt x="14" y="564"/>
                      <a:pt x="12" y="567"/>
                    </a:cubicBezTo>
                    <a:lnTo>
                      <a:pt x="2" y="565"/>
                    </a:lnTo>
                    <a:cubicBezTo>
                      <a:pt x="0" y="504"/>
                      <a:pt x="0" y="268"/>
                      <a:pt x="2" y="202"/>
                    </a:cubicBezTo>
                    <a:lnTo>
                      <a:pt x="11" y="169"/>
                    </a:lnTo>
                    <a:cubicBezTo>
                      <a:pt x="17" y="152"/>
                      <a:pt x="26" y="123"/>
                      <a:pt x="38" y="97"/>
                    </a:cubicBezTo>
                    <a:cubicBezTo>
                      <a:pt x="50" y="71"/>
                      <a:pt x="74" y="28"/>
                      <a:pt x="83" y="12"/>
                    </a:cubicBezTo>
                    <a:lnTo>
                      <a:pt x="93" y="3"/>
                    </a:lnTo>
                    <a:lnTo>
                      <a:pt x="108" y="3"/>
                    </a:lnTo>
                    <a:cubicBezTo>
                      <a:pt x="252" y="3"/>
                      <a:pt x="814" y="0"/>
                      <a:pt x="957" y="1"/>
                    </a:cubicBezTo>
                    <a:lnTo>
                      <a:pt x="969" y="10"/>
                    </a:lnTo>
                    <a:cubicBezTo>
                      <a:pt x="984" y="39"/>
                      <a:pt x="1036" y="147"/>
                      <a:pt x="1049" y="178"/>
                    </a:cubicBezTo>
                    <a:lnTo>
                      <a:pt x="1050" y="195"/>
                    </a:lnTo>
                    <a:lnTo>
                      <a:pt x="1053" y="720"/>
                    </a:lnTo>
                    <a:lnTo>
                      <a:pt x="1058" y="870"/>
                    </a:lnTo>
                    <a:cubicBezTo>
                      <a:pt x="1058" y="904"/>
                      <a:pt x="1056" y="905"/>
                      <a:pt x="1052" y="927"/>
                    </a:cubicBezTo>
                    <a:cubicBezTo>
                      <a:pt x="1048" y="949"/>
                      <a:pt x="1040" y="979"/>
                      <a:pt x="1031" y="1005"/>
                    </a:cubicBezTo>
                    <a:cubicBezTo>
                      <a:pt x="1022" y="1031"/>
                      <a:pt x="1007" y="1062"/>
                      <a:pt x="996" y="1084"/>
                    </a:cubicBezTo>
                    <a:cubicBezTo>
                      <a:pt x="985" y="1106"/>
                      <a:pt x="975" y="1118"/>
                      <a:pt x="963" y="1135"/>
                    </a:cubicBezTo>
                    <a:cubicBezTo>
                      <a:pt x="951" y="1152"/>
                      <a:pt x="939" y="1168"/>
                      <a:pt x="923" y="1186"/>
                    </a:cubicBezTo>
                    <a:cubicBezTo>
                      <a:pt x="907" y="1204"/>
                      <a:pt x="890" y="1227"/>
                      <a:pt x="867" y="1246"/>
                    </a:cubicBezTo>
                    <a:cubicBezTo>
                      <a:pt x="844" y="1265"/>
                      <a:pt x="814" y="1284"/>
                      <a:pt x="783" y="1300"/>
                    </a:cubicBezTo>
                    <a:cubicBezTo>
                      <a:pt x="752" y="1316"/>
                      <a:pt x="715" y="1332"/>
                      <a:pt x="680" y="1342"/>
                    </a:cubicBezTo>
                    <a:cubicBezTo>
                      <a:pt x="645" y="1352"/>
                      <a:pt x="606" y="1356"/>
                      <a:pt x="572" y="1359"/>
                    </a:cubicBezTo>
                    <a:cubicBezTo>
                      <a:pt x="538" y="1362"/>
                      <a:pt x="510" y="1362"/>
                      <a:pt x="476" y="1359"/>
                    </a:cubicBezTo>
                    <a:cubicBezTo>
                      <a:pt x="442" y="1356"/>
                      <a:pt x="405" y="1350"/>
                      <a:pt x="369" y="1338"/>
                    </a:cubicBezTo>
                    <a:cubicBezTo>
                      <a:pt x="333" y="1326"/>
                      <a:pt x="291" y="1305"/>
                      <a:pt x="260" y="1287"/>
                    </a:cubicBezTo>
                    <a:cubicBezTo>
                      <a:pt x="229" y="1269"/>
                      <a:pt x="198" y="1240"/>
                      <a:pt x="182" y="1228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26"/>
              <p:cNvSpPr>
                <a:spLocks/>
              </p:cNvSpPr>
              <p:nvPr/>
            </p:nvSpPr>
            <p:spPr bwMode="auto">
              <a:xfrm>
                <a:off x="3322638" y="2720975"/>
                <a:ext cx="2354262" cy="2376488"/>
              </a:xfrm>
              <a:custGeom>
                <a:avLst/>
                <a:gdLst>
                  <a:gd name="T0" fmla="*/ 97 w 1483"/>
                  <a:gd name="T1" fmla="*/ 1093 h 1497"/>
                  <a:gd name="T2" fmla="*/ 43 w 1483"/>
                  <a:gd name="T3" fmla="*/ 985 h 1497"/>
                  <a:gd name="T4" fmla="*/ 13 w 1483"/>
                  <a:gd name="T5" fmla="*/ 882 h 1497"/>
                  <a:gd name="T6" fmla="*/ 4 w 1483"/>
                  <a:gd name="T7" fmla="*/ 724 h 1497"/>
                  <a:gd name="T8" fmla="*/ 4 w 1483"/>
                  <a:gd name="T9" fmla="*/ 661 h 1497"/>
                  <a:gd name="T10" fmla="*/ 1 w 1483"/>
                  <a:gd name="T11" fmla="*/ 411 h 1497"/>
                  <a:gd name="T12" fmla="*/ 9 w 1483"/>
                  <a:gd name="T13" fmla="*/ 385 h 1497"/>
                  <a:gd name="T14" fmla="*/ 45 w 1483"/>
                  <a:gd name="T15" fmla="*/ 337 h 1497"/>
                  <a:gd name="T16" fmla="*/ 189 w 1483"/>
                  <a:gd name="T17" fmla="*/ 130 h 1497"/>
                  <a:gd name="T18" fmla="*/ 276 w 1483"/>
                  <a:gd name="T19" fmla="*/ 63 h 1497"/>
                  <a:gd name="T20" fmla="*/ 354 w 1483"/>
                  <a:gd name="T21" fmla="*/ 1 h 1497"/>
                  <a:gd name="T22" fmla="*/ 697 w 1483"/>
                  <a:gd name="T23" fmla="*/ 1 h 1497"/>
                  <a:gd name="T24" fmla="*/ 1122 w 1483"/>
                  <a:gd name="T25" fmla="*/ 0 h 1497"/>
                  <a:gd name="T26" fmla="*/ 1291 w 1483"/>
                  <a:gd name="T27" fmla="*/ 130 h 1497"/>
                  <a:gd name="T28" fmla="*/ 1465 w 1483"/>
                  <a:gd name="T29" fmla="*/ 384 h 1497"/>
                  <a:gd name="T30" fmla="*/ 1477 w 1483"/>
                  <a:gd name="T31" fmla="*/ 411 h 1497"/>
                  <a:gd name="T32" fmla="*/ 1483 w 1483"/>
                  <a:gd name="T33" fmla="*/ 661 h 1497"/>
                  <a:gd name="T34" fmla="*/ 1479 w 1483"/>
                  <a:gd name="T35" fmla="*/ 811 h 1497"/>
                  <a:gd name="T36" fmla="*/ 1464 w 1483"/>
                  <a:gd name="T37" fmla="*/ 922 h 1497"/>
                  <a:gd name="T38" fmla="*/ 1420 w 1483"/>
                  <a:gd name="T39" fmla="*/ 1053 h 1497"/>
                  <a:gd name="T40" fmla="*/ 1338 w 1483"/>
                  <a:gd name="T41" fmla="*/ 1197 h 1497"/>
                  <a:gd name="T42" fmla="*/ 1248 w 1483"/>
                  <a:gd name="T43" fmla="*/ 1300 h 1497"/>
                  <a:gd name="T44" fmla="*/ 1120 w 1483"/>
                  <a:gd name="T45" fmla="*/ 1392 h 1497"/>
                  <a:gd name="T46" fmla="*/ 1009 w 1483"/>
                  <a:gd name="T47" fmla="*/ 1447 h 1497"/>
                  <a:gd name="T48" fmla="*/ 900 w 1483"/>
                  <a:gd name="T49" fmla="*/ 1479 h 1497"/>
                  <a:gd name="T50" fmla="*/ 775 w 1483"/>
                  <a:gd name="T51" fmla="*/ 1495 h 1497"/>
                  <a:gd name="T52" fmla="*/ 675 w 1483"/>
                  <a:gd name="T53" fmla="*/ 1492 h 1497"/>
                  <a:gd name="T54" fmla="*/ 577 w 1483"/>
                  <a:gd name="T55" fmla="*/ 1476 h 1497"/>
                  <a:gd name="T56" fmla="*/ 459 w 1483"/>
                  <a:gd name="T57" fmla="*/ 1441 h 1497"/>
                  <a:gd name="T58" fmla="*/ 283 w 1483"/>
                  <a:gd name="T59" fmla="*/ 1338 h 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83" h="1497">
                    <a:moveTo>
                      <a:pt x="97" y="1093"/>
                    </a:moveTo>
                    <a:cubicBezTo>
                      <a:pt x="77" y="1056"/>
                      <a:pt x="57" y="1020"/>
                      <a:pt x="43" y="985"/>
                    </a:cubicBezTo>
                    <a:cubicBezTo>
                      <a:pt x="29" y="950"/>
                      <a:pt x="19" y="925"/>
                      <a:pt x="13" y="882"/>
                    </a:cubicBezTo>
                    <a:cubicBezTo>
                      <a:pt x="7" y="839"/>
                      <a:pt x="5" y="761"/>
                      <a:pt x="4" y="724"/>
                    </a:cubicBezTo>
                    <a:cubicBezTo>
                      <a:pt x="3" y="687"/>
                      <a:pt x="4" y="713"/>
                      <a:pt x="4" y="661"/>
                    </a:cubicBezTo>
                    <a:cubicBezTo>
                      <a:pt x="4" y="609"/>
                      <a:pt x="0" y="457"/>
                      <a:pt x="1" y="411"/>
                    </a:cubicBezTo>
                    <a:lnTo>
                      <a:pt x="9" y="385"/>
                    </a:lnTo>
                    <a:cubicBezTo>
                      <a:pt x="16" y="373"/>
                      <a:pt x="15" y="379"/>
                      <a:pt x="45" y="337"/>
                    </a:cubicBezTo>
                    <a:cubicBezTo>
                      <a:pt x="75" y="295"/>
                      <a:pt x="151" y="176"/>
                      <a:pt x="189" y="130"/>
                    </a:cubicBezTo>
                    <a:lnTo>
                      <a:pt x="276" y="63"/>
                    </a:lnTo>
                    <a:lnTo>
                      <a:pt x="354" y="1"/>
                    </a:lnTo>
                    <a:lnTo>
                      <a:pt x="697" y="1"/>
                    </a:lnTo>
                    <a:lnTo>
                      <a:pt x="1122" y="0"/>
                    </a:lnTo>
                    <a:lnTo>
                      <a:pt x="1291" y="130"/>
                    </a:lnTo>
                    <a:lnTo>
                      <a:pt x="1465" y="384"/>
                    </a:lnTo>
                    <a:lnTo>
                      <a:pt x="1477" y="411"/>
                    </a:lnTo>
                    <a:lnTo>
                      <a:pt x="1483" y="661"/>
                    </a:lnTo>
                    <a:lnTo>
                      <a:pt x="1479" y="811"/>
                    </a:lnTo>
                    <a:cubicBezTo>
                      <a:pt x="1476" y="854"/>
                      <a:pt x="1474" y="882"/>
                      <a:pt x="1464" y="922"/>
                    </a:cubicBezTo>
                    <a:cubicBezTo>
                      <a:pt x="1454" y="962"/>
                      <a:pt x="1441" y="1007"/>
                      <a:pt x="1420" y="1053"/>
                    </a:cubicBezTo>
                    <a:cubicBezTo>
                      <a:pt x="1399" y="1099"/>
                      <a:pt x="1367" y="1156"/>
                      <a:pt x="1338" y="1197"/>
                    </a:cubicBezTo>
                    <a:cubicBezTo>
                      <a:pt x="1309" y="1238"/>
                      <a:pt x="1284" y="1268"/>
                      <a:pt x="1248" y="1300"/>
                    </a:cubicBezTo>
                    <a:cubicBezTo>
                      <a:pt x="1212" y="1332"/>
                      <a:pt x="1160" y="1368"/>
                      <a:pt x="1120" y="1392"/>
                    </a:cubicBezTo>
                    <a:cubicBezTo>
                      <a:pt x="1080" y="1416"/>
                      <a:pt x="1046" y="1433"/>
                      <a:pt x="1009" y="1447"/>
                    </a:cubicBezTo>
                    <a:cubicBezTo>
                      <a:pt x="972" y="1461"/>
                      <a:pt x="939" y="1471"/>
                      <a:pt x="900" y="1479"/>
                    </a:cubicBezTo>
                    <a:cubicBezTo>
                      <a:pt x="861" y="1487"/>
                      <a:pt x="812" y="1493"/>
                      <a:pt x="775" y="1495"/>
                    </a:cubicBezTo>
                    <a:cubicBezTo>
                      <a:pt x="738" y="1497"/>
                      <a:pt x="708" y="1495"/>
                      <a:pt x="675" y="1492"/>
                    </a:cubicBezTo>
                    <a:cubicBezTo>
                      <a:pt x="642" y="1489"/>
                      <a:pt x="613" y="1485"/>
                      <a:pt x="577" y="1476"/>
                    </a:cubicBezTo>
                    <a:cubicBezTo>
                      <a:pt x="541" y="1467"/>
                      <a:pt x="508" y="1464"/>
                      <a:pt x="459" y="1441"/>
                    </a:cubicBezTo>
                    <a:cubicBezTo>
                      <a:pt x="410" y="1418"/>
                      <a:pt x="320" y="1360"/>
                      <a:pt x="283" y="1338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Text Box 27"/>
              <p:cNvSpPr txBox="1">
                <a:spLocks noChangeArrowheads="1"/>
              </p:cNvSpPr>
              <p:nvPr/>
            </p:nvSpPr>
            <p:spPr bwMode="auto">
              <a:xfrm>
                <a:off x="5824970" y="3884391"/>
                <a:ext cx="955675" cy="244475"/>
              </a:xfrm>
              <a:prstGeom prst="rect">
                <a:avLst/>
              </a:prstGeom>
              <a:solidFill>
                <a:srgbClr val="F0F0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000" b="1" dirty="0">
                    <a:solidFill>
                      <a:srgbClr val="0000FF"/>
                    </a:solidFill>
                    <a:latin typeface="Calibri"/>
                  </a:rPr>
                  <a:t>4 K shield</a:t>
                </a:r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>
                <a:off x="5318125" y="3902075"/>
                <a:ext cx="714375" cy="1476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Text Box 29"/>
              <p:cNvSpPr txBox="1">
                <a:spLocks noChangeArrowheads="1"/>
              </p:cNvSpPr>
              <p:nvPr/>
            </p:nvSpPr>
            <p:spPr bwMode="auto">
              <a:xfrm>
                <a:off x="2236788" y="2147888"/>
                <a:ext cx="955675" cy="244475"/>
              </a:xfrm>
              <a:prstGeom prst="rect">
                <a:avLst/>
              </a:prstGeom>
              <a:solidFill>
                <a:srgbClr val="F0F0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000" b="1">
                    <a:solidFill>
                      <a:srgbClr val="FF0000"/>
                    </a:solidFill>
                    <a:latin typeface="Calibri"/>
                  </a:rPr>
                  <a:t>70 K shield</a:t>
                </a:r>
              </a:p>
            </p:txBody>
          </p:sp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 flipH="1" flipV="1">
                <a:off x="3141663" y="2378075"/>
                <a:ext cx="522287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325351" y="5593272"/>
            <a:ext cx="86795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Severe problems with cold couplers and welding of He pipes</a:t>
            </a:r>
          </a:p>
          <a:p>
            <a:pPr>
              <a:buNone/>
            </a:pPr>
            <a:r>
              <a:rPr lang="en-US" sz="2000" dirty="0" smtClean="0"/>
              <a:t>Start of installation of modules for L1 (XM1 – XM4) in July 2014</a:t>
            </a:r>
          </a:p>
          <a:p>
            <a:pPr>
              <a:buNone/>
            </a:pPr>
            <a:r>
              <a:rPr lang="en-US" sz="2000" dirty="0" smtClean="0"/>
              <a:t>From September on every week 1 module to be installed … </a:t>
            </a:r>
            <a:endParaRPr lang="en-US" sz="2000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9" r="11963" b="20463"/>
          <a:stretch/>
        </p:blipFill>
        <p:spPr>
          <a:xfrm>
            <a:off x="2688883" y="4688072"/>
            <a:ext cx="2222902" cy="75949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20916" y="3574184"/>
            <a:ext cx="47174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17.5 </a:t>
            </a:r>
            <a:r>
              <a:rPr lang="en-US" sz="2000" dirty="0" err="1" smtClean="0"/>
              <a:t>GeV</a:t>
            </a:r>
            <a:r>
              <a:rPr lang="en-US" sz="2000" dirty="0" smtClean="0"/>
              <a:t> == 25 RF stations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1 RF station (10 MW) == 4 modules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1 module == 8 cavities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1 cavity == 9 cells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169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 </a:t>
            </a:r>
            <a:r>
              <a:rPr lang="en-GB" b="0" dirty="0" smtClean="0"/>
              <a:t>Layout Cryogenics XSE / XTIN</a:t>
            </a:r>
            <a:endParaRPr lang="en-GB" b="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85" y="1376643"/>
            <a:ext cx="6400689" cy="4525664"/>
          </a:xfrm>
          <a:prstGeom prst="rect">
            <a:avLst/>
          </a:prstGeom>
        </p:spPr>
      </p:pic>
      <p:cxnSp>
        <p:nvCxnSpPr>
          <p:cNvPr id="4" name="Gerade Verbindung mit Pfeil 3"/>
          <p:cNvCxnSpPr>
            <a:stCxn id="6" idx="1"/>
          </p:cNvCxnSpPr>
          <p:nvPr/>
        </p:nvCxnSpPr>
        <p:spPr bwMode="auto">
          <a:xfrm flipH="1">
            <a:off x="4806832" y="3060590"/>
            <a:ext cx="2080939" cy="1305858"/>
          </a:xfrm>
          <a:prstGeom prst="straightConnector1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6887771" y="2860535"/>
            <a:ext cx="214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XLTL1 </a:t>
            </a:r>
            <a:r>
              <a:rPr lang="de-DE" sz="2000" dirty="0" err="1" smtClean="0">
                <a:solidFill>
                  <a:srgbClr val="002060"/>
                </a:solidFill>
              </a:rPr>
              <a:t>vertical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cxnSp>
        <p:nvCxnSpPr>
          <p:cNvPr id="8" name="Gerade Verbindung mit Pfeil 7"/>
          <p:cNvCxnSpPr>
            <a:stCxn id="9" idx="1"/>
          </p:cNvCxnSpPr>
          <p:nvPr/>
        </p:nvCxnSpPr>
        <p:spPr bwMode="auto">
          <a:xfrm flipH="1">
            <a:off x="5489024" y="3827781"/>
            <a:ext cx="1353732" cy="1126458"/>
          </a:xfrm>
          <a:prstGeom prst="straightConnector1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6842756" y="3627726"/>
            <a:ext cx="214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XLTL1 horizontal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cxnSp>
        <p:nvCxnSpPr>
          <p:cNvPr id="10" name="Gerade Verbindung mit Pfeil 3"/>
          <p:cNvCxnSpPr/>
          <p:nvPr/>
        </p:nvCxnSpPr>
        <p:spPr bwMode="auto">
          <a:xfrm>
            <a:off x="2046577" y="2844489"/>
            <a:ext cx="1616271" cy="1889328"/>
          </a:xfrm>
          <a:prstGeom prst="straightConnector1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Textfeld 5"/>
          <p:cNvSpPr txBox="1"/>
          <p:nvPr/>
        </p:nvSpPr>
        <p:spPr>
          <a:xfrm>
            <a:off x="603170" y="2357338"/>
            <a:ext cx="287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Installation in </a:t>
            </a:r>
            <a:r>
              <a:rPr lang="de-DE" sz="2000" dirty="0" err="1" smtClean="0">
                <a:solidFill>
                  <a:srgbClr val="002060"/>
                </a:solidFill>
              </a:rPr>
              <a:t>shaft</a:t>
            </a:r>
            <a:r>
              <a:rPr lang="de-DE" sz="2000" dirty="0" smtClean="0">
                <a:solidFill>
                  <a:srgbClr val="002060"/>
                </a:solidFill>
              </a:rPr>
              <a:t> XSE Feb 2014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2" name="Textfeld 5"/>
          <p:cNvSpPr txBox="1"/>
          <p:nvPr/>
        </p:nvSpPr>
        <p:spPr>
          <a:xfrm>
            <a:off x="136350" y="5091819"/>
            <a:ext cx="1574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XTIN, UG7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4" name="Textfeld 5"/>
          <p:cNvSpPr txBox="1"/>
          <p:nvPr/>
        </p:nvSpPr>
        <p:spPr>
          <a:xfrm>
            <a:off x="6725313" y="1742886"/>
            <a:ext cx="18073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rgbClr val="002060"/>
                </a:solidFill>
              </a:rPr>
              <a:t>Cold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boxes</a:t>
            </a:r>
            <a:endParaRPr lang="de-DE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(</a:t>
            </a:r>
            <a:r>
              <a:rPr lang="de-DE" sz="2000" dirty="0" err="1" smtClean="0">
                <a:solidFill>
                  <a:srgbClr val="002060"/>
                </a:solidFill>
              </a:rPr>
              <a:t>delayed</a:t>
            </a:r>
            <a:r>
              <a:rPr lang="de-DE" sz="2000" dirty="0" smtClean="0">
                <a:solidFill>
                  <a:srgbClr val="002060"/>
                </a:solidFill>
              </a:rPr>
              <a:t>)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cxnSp>
        <p:nvCxnSpPr>
          <p:cNvPr id="15" name="Gerade Verbindung mit Pfeil 3"/>
          <p:cNvCxnSpPr/>
          <p:nvPr/>
        </p:nvCxnSpPr>
        <p:spPr bwMode="auto">
          <a:xfrm flipH="1">
            <a:off x="5761901" y="2267194"/>
            <a:ext cx="892097" cy="913176"/>
          </a:xfrm>
          <a:prstGeom prst="straightConnector1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Installation </a:t>
            </a:r>
            <a:r>
              <a:rPr lang="en-US" b="0" dirty="0" err="1" smtClean="0"/>
              <a:t>Cryo</a:t>
            </a:r>
            <a:r>
              <a:rPr lang="en-US" b="0" dirty="0" smtClean="0"/>
              <a:t> Line (02/2014</a:t>
            </a:r>
            <a:r>
              <a:rPr lang="en-US" b="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219B-1E0C-4AD5-9BA5-31ADD4928749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" name="Picture 3" descr="IMG_20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5" y="1130170"/>
            <a:ext cx="4680888" cy="3118641"/>
          </a:xfrm>
          <a:prstGeom prst="rect">
            <a:avLst/>
          </a:prstGeom>
        </p:spPr>
      </p:pic>
      <p:pic>
        <p:nvPicPr>
          <p:cNvPr id="6" name="Picture 5" descr="IMG_20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85" y="1123100"/>
            <a:ext cx="3760215" cy="5640323"/>
          </a:xfrm>
          <a:prstGeom prst="rect">
            <a:avLst/>
          </a:prstGeom>
        </p:spPr>
      </p:pic>
      <p:pic>
        <p:nvPicPr>
          <p:cNvPr id="8" name="Picture 7" descr="IMG_208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7" y="4308316"/>
            <a:ext cx="4677566" cy="24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2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XFEL_DESY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XFEL_DESY</Template>
  <TotalTime>492</TotalTime>
  <Words>1257</Words>
  <Application>Microsoft Macintosh PowerPoint</Application>
  <PresentationFormat>On-screen Show (4:3)</PresentationFormat>
  <Paragraphs>416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XFEL_DESY</vt:lpstr>
      <vt:lpstr>2_DESY European XFEL</vt:lpstr>
      <vt:lpstr>DESY European XFEL</vt:lpstr>
      <vt:lpstr>1_DESY European XFEL</vt:lpstr>
      <vt:lpstr>Status European XFEL and overview on longitudinal diagnostics</vt:lpstr>
      <vt:lpstr>Overview on European XFEL</vt:lpstr>
      <vt:lpstr>Layout European XFEL accelerator</vt:lpstr>
      <vt:lpstr>Longitudinal Diagnostics at European XFEL</vt:lpstr>
      <vt:lpstr>Timeline and Milestones</vt:lpstr>
      <vt:lpstr>Development of pulse energy over time:</vt:lpstr>
      <vt:lpstr>Super-Conducting Accelerating Modules</vt:lpstr>
      <vt:lpstr> Layout Cryogenics XSE / XTIN</vt:lpstr>
      <vt:lpstr>Installation Cryo Line (02/2014)</vt:lpstr>
      <vt:lpstr>Installation of warm beamline on girders</vt:lpstr>
      <vt:lpstr>Electro-Optical Diagnostics </vt:lpstr>
      <vt:lpstr>Initial E-beam parameters</vt:lpstr>
      <vt:lpstr>PowerPoint Presentation</vt:lpstr>
      <vt:lpstr>Ramp-up operation</vt:lpstr>
      <vt:lpstr>Super-Conducting LINAC – Time Structure</vt:lpstr>
      <vt:lpstr>Overview on WP-18 Devices </vt:lpstr>
      <vt:lpstr>WP-18 Special Diagnostics</vt:lpstr>
      <vt:lpstr>Longer perspective until mid of 2015</vt:lpstr>
      <vt:lpstr>Milestones – Injector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 Status and Perspective</dc:title>
  <dc:creator>Decking, Winfried</dc:creator>
  <cp:lastModifiedBy>Christopher Gerth</cp:lastModifiedBy>
  <cp:revision>156</cp:revision>
  <cp:lastPrinted>2008-09-01T15:04:16Z</cp:lastPrinted>
  <dcterms:created xsi:type="dcterms:W3CDTF">2013-03-16T10:36:56Z</dcterms:created>
  <dcterms:modified xsi:type="dcterms:W3CDTF">2014-07-03T05:36:58Z</dcterms:modified>
</cp:coreProperties>
</file>