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0" r:id="rId3"/>
    <p:sldId id="286" r:id="rId4"/>
    <p:sldId id="288" r:id="rId5"/>
    <p:sldId id="292" r:id="rId6"/>
    <p:sldId id="290" r:id="rId7"/>
    <p:sldId id="293" r:id="rId8"/>
    <p:sldId id="294" r:id="rId9"/>
    <p:sldId id="302" r:id="rId10"/>
    <p:sldId id="303" r:id="rId11"/>
    <p:sldId id="301" r:id="rId12"/>
    <p:sldId id="299" r:id="rId13"/>
    <p:sldId id="300" r:id="rId14"/>
    <p:sldId id="306" r:id="rId15"/>
    <p:sldId id="305" r:id="rId16"/>
    <p:sldId id="304" r:id="rId17"/>
    <p:sldId id="273" r:id="rId18"/>
  </p:sldIdLst>
  <p:sldSz cx="9144000" cy="6858000" type="screen4x3"/>
  <p:notesSz cx="10231438" cy="71024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706" autoAdjust="0"/>
  </p:normalViewPr>
  <p:slideViewPr>
    <p:cSldViewPr>
      <p:cViewPr>
        <p:scale>
          <a:sx n="100" d="100"/>
          <a:sy n="100" d="100"/>
        </p:scale>
        <p:origin x="-29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738" cy="35546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4312" y="0"/>
            <a:ext cx="4434738" cy="35546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80FDE9A9-3D33-435E-BB3E-5DDB0A552143}" type="datetimeFigureOut">
              <a:rPr lang="de-DE" smtClean="0"/>
              <a:t>09.12.2014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5874"/>
            <a:ext cx="4434738" cy="35546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4312" y="6745874"/>
            <a:ext cx="4434738" cy="35546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DEE9BE49-5585-4084-817D-A0D982C0CE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6259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2350" cy="35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25" tIns="47362" rIns="94725" bIns="47362" numCol="1" anchor="t" anchorCtr="0" compatLnSpc="1">
            <a:prstTxWarp prst="textNoShape">
              <a:avLst/>
            </a:prstTxWarp>
          </a:bodyPr>
          <a:lstStyle>
            <a:lvl1pPr defTabSz="947667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6701" y="0"/>
            <a:ext cx="4432350" cy="35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25" tIns="47362" rIns="94725" bIns="47362" numCol="1" anchor="t" anchorCtr="0" compatLnSpc="1">
            <a:prstTxWarp prst="textNoShape">
              <a:avLst/>
            </a:prstTxWarp>
          </a:bodyPr>
          <a:lstStyle>
            <a:lvl1pPr algn="r" defTabSz="947667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668" y="3374074"/>
            <a:ext cx="8186106" cy="319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25" tIns="47362" rIns="94725" bIns="473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5874"/>
            <a:ext cx="4432350" cy="35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25" tIns="47362" rIns="94725" bIns="47362" numCol="1" anchor="b" anchorCtr="0" compatLnSpc="1">
            <a:prstTxWarp prst="textNoShape">
              <a:avLst/>
            </a:prstTxWarp>
          </a:bodyPr>
          <a:lstStyle>
            <a:lvl1pPr defTabSz="947667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6701" y="6745874"/>
            <a:ext cx="4432350" cy="35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25" tIns="47362" rIns="94725" bIns="47362" numCol="1" anchor="b" anchorCtr="0" compatLnSpc="1">
            <a:prstTxWarp prst="textNoShape">
              <a:avLst/>
            </a:prstTxWarp>
          </a:bodyPr>
          <a:lstStyle>
            <a:lvl1pPr algn="r" defTabSz="947667">
              <a:defRPr sz="1200"/>
            </a:lvl1pPr>
          </a:lstStyle>
          <a:p>
            <a:pPr>
              <a:defRPr/>
            </a:pPr>
            <a:fld id="{5AEA670B-44F8-4183-94BB-E8542A36DC2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2726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1813"/>
            <a:ext cx="3549650" cy="266382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963" y="3374074"/>
            <a:ext cx="7507514" cy="3195773"/>
          </a:xfrm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69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r>
              <a:rPr lang="en-GB" altLang="de-DE"/>
              <a:t>December 2012</a:t>
            </a:r>
          </a:p>
        </p:txBody>
      </p:sp>
    </p:spTree>
    <p:extLst>
      <p:ext uri="{BB962C8B-B14F-4D97-AF65-F5344CB8AC3E}">
        <p14:creationId xmlns:p14="http://schemas.microsoft.com/office/powerpoint/2010/main" val="271473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r>
              <a:rPr lang="en-GB" altLang="de-DE"/>
              <a:t>December 2012</a:t>
            </a:r>
          </a:p>
        </p:txBody>
      </p:sp>
    </p:spTree>
    <p:extLst>
      <p:ext uri="{BB962C8B-B14F-4D97-AF65-F5344CB8AC3E}">
        <p14:creationId xmlns:p14="http://schemas.microsoft.com/office/powerpoint/2010/main" val="83552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6713" y="549275"/>
            <a:ext cx="1817687" cy="53387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58888" y="549275"/>
            <a:ext cx="5305425" cy="53387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r>
              <a:rPr lang="en-GB" altLang="de-DE"/>
              <a:t>December 2012</a:t>
            </a:r>
          </a:p>
        </p:txBody>
      </p:sp>
    </p:spTree>
    <p:extLst>
      <p:ext uri="{BB962C8B-B14F-4D97-AF65-F5344CB8AC3E}">
        <p14:creationId xmlns:p14="http://schemas.microsoft.com/office/powerpoint/2010/main" val="82836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549275"/>
            <a:ext cx="7010400" cy="7191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258888" y="1773238"/>
            <a:ext cx="3487737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899025" y="1773238"/>
            <a:ext cx="3489325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899025" y="3906838"/>
            <a:ext cx="3489325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r>
              <a:rPr lang="en-GB" altLang="de-DE"/>
              <a:t>December 2012</a:t>
            </a:r>
          </a:p>
        </p:txBody>
      </p:sp>
    </p:spTree>
    <p:extLst>
      <p:ext uri="{BB962C8B-B14F-4D97-AF65-F5344CB8AC3E}">
        <p14:creationId xmlns:p14="http://schemas.microsoft.com/office/powerpoint/2010/main" val="390425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549275"/>
            <a:ext cx="7010400" cy="7191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258888" y="1773238"/>
            <a:ext cx="3487737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9025" y="1773238"/>
            <a:ext cx="3489325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r>
              <a:rPr lang="en-GB" altLang="de-DE"/>
              <a:t>December 2012</a:t>
            </a:r>
          </a:p>
        </p:txBody>
      </p:sp>
    </p:spTree>
    <p:extLst>
      <p:ext uri="{BB962C8B-B14F-4D97-AF65-F5344CB8AC3E}">
        <p14:creationId xmlns:p14="http://schemas.microsoft.com/office/powerpoint/2010/main" val="335552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r>
              <a:rPr lang="en-GB" altLang="de-DE"/>
              <a:t>December 2012</a:t>
            </a:r>
          </a:p>
        </p:txBody>
      </p:sp>
    </p:spTree>
    <p:extLst>
      <p:ext uri="{BB962C8B-B14F-4D97-AF65-F5344CB8AC3E}">
        <p14:creationId xmlns:p14="http://schemas.microsoft.com/office/powerpoint/2010/main" val="272424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r>
              <a:rPr lang="en-GB" altLang="de-DE"/>
              <a:t>December 2012</a:t>
            </a:r>
          </a:p>
        </p:txBody>
      </p:sp>
    </p:spTree>
    <p:extLst>
      <p:ext uri="{BB962C8B-B14F-4D97-AF65-F5344CB8AC3E}">
        <p14:creationId xmlns:p14="http://schemas.microsoft.com/office/powerpoint/2010/main" val="54427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58888" y="1773238"/>
            <a:ext cx="34877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9025" y="1773238"/>
            <a:ext cx="34893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r>
              <a:rPr lang="en-GB" altLang="de-DE"/>
              <a:t>December 2012</a:t>
            </a:r>
          </a:p>
        </p:txBody>
      </p:sp>
    </p:spTree>
    <p:extLst>
      <p:ext uri="{BB962C8B-B14F-4D97-AF65-F5344CB8AC3E}">
        <p14:creationId xmlns:p14="http://schemas.microsoft.com/office/powerpoint/2010/main" val="99617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r>
              <a:rPr lang="en-GB" altLang="de-DE"/>
              <a:t>December 2012</a:t>
            </a:r>
          </a:p>
        </p:txBody>
      </p:sp>
    </p:spTree>
    <p:extLst>
      <p:ext uri="{BB962C8B-B14F-4D97-AF65-F5344CB8AC3E}">
        <p14:creationId xmlns:p14="http://schemas.microsoft.com/office/powerpoint/2010/main" val="426196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r>
              <a:rPr lang="en-GB" altLang="de-DE"/>
              <a:t>December 2012</a:t>
            </a:r>
          </a:p>
        </p:txBody>
      </p:sp>
    </p:spTree>
    <p:extLst>
      <p:ext uri="{BB962C8B-B14F-4D97-AF65-F5344CB8AC3E}">
        <p14:creationId xmlns:p14="http://schemas.microsoft.com/office/powerpoint/2010/main" val="2602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r>
              <a:rPr lang="en-GB" altLang="de-DE"/>
              <a:t>December 2012</a:t>
            </a:r>
          </a:p>
        </p:txBody>
      </p:sp>
    </p:spTree>
    <p:extLst>
      <p:ext uri="{BB962C8B-B14F-4D97-AF65-F5344CB8AC3E}">
        <p14:creationId xmlns:p14="http://schemas.microsoft.com/office/powerpoint/2010/main" val="245919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r>
              <a:rPr lang="en-GB" altLang="de-DE"/>
              <a:t>December 2012</a:t>
            </a:r>
          </a:p>
        </p:txBody>
      </p:sp>
    </p:spTree>
    <p:extLst>
      <p:ext uri="{BB962C8B-B14F-4D97-AF65-F5344CB8AC3E}">
        <p14:creationId xmlns:p14="http://schemas.microsoft.com/office/powerpoint/2010/main" val="63022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r>
              <a:rPr lang="en-GB" altLang="de-DE"/>
              <a:t>December 2012</a:t>
            </a:r>
          </a:p>
        </p:txBody>
      </p:sp>
    </p:spTree>
    <p:extLst>
      <p:ext uri="{BB962C8B-B14F-4D97-AF65-F5344CB8AC3E}">
        <p14:creationId xmlns:p14="http://schemas.microsoft.com/office/powerpoint/2010/main" val="208598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549275"/>
            <a:ext cx="70104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773238"/>
            <a:ext cx="71294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165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 altLang="de-DE"/>
          </a:p>
          <a:p>
            <a:pPr>
              <a:defRPr/>
            </a:pPr>
            <a:r>
              <a:rPr lang="en-GB" altLang="de-DE"/>
              <a:t>December 2012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 flipV="1">
            <a:off x="1331913" y="549275"/>
            <a:ext cx="0" cy="763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0" name="Oval 8"/>
          <p:cNvSpPr>
            <a:spLocks noChangeArrowheads="1"/>
          </p:cNvSpPr>
          <p:nvPr/>
        </p:nvSpPr>
        <p:spPr bwMode="auto">
          <a:xfrm>
            <a:off x="152400" y="765175"/>
            <a:ext cx="179388" cy="17938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z="2400" smtClean="0">
              <a:latin typeface="Times New Roman" pitchFamily="18" charset="0"/>
            </a:endParaRPr>
          </a:p>
        </p:txBody>
      </p:sp>
      <p:sp>
        <p:nvSpPr>
          <p:cNvPr id="1031" name="Oval 9"/>
          <p:cNvSpPr>
            <a:spLocks noChangeArrowheads="1"/>
          </p:cNvSpPr>
          <p:nvPr/>
        </p:nvSpPr>
        <p:spPr bwMode="auto">
          <a:xfrm>
            <a:off x="539750" y="765175"/>
            <a:ext cx="179388" cy="179388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z="2400" smtClean="0">
              <a:latin typeface="Times New Roman" pitchFamily="18" charset="0"/>
            </a:endParaRPr>
          </a:p>
        </p:txBody>
      </p:sp>
      <p:sp>
        <p:nvSpPr>
          <p:cNvPr id="1032" name="Oval 10"/>
          <p:cNvSpPr>
            <a:spLocks noChangeArrowheads="1"/>
          </p:cNvSpPr>
          <p:nvPr/>
        </p:nvSpPr>
        <p:spPr bwMode="auto">
          <a:xfrm>
            <a:off x="927100" y="765175"/>
            <a:ext cx="179388" cy="179388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z="2400" smtClean="0">
              <a:latin typeface="Times New Roman" pitchFamily="18" charset="0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 userDrawn="1"/>
        </p:nvSpPr>
        <p:spPr bwMode="auto">
          <a:xfrm>
            <a:off x="3959225" y="6381750"/>
            <a:ext cx="100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smtClean="0">
                <a:solidFill>
                  <a:schemeClr val="tx2"/>
                </a:solidFill>
              </a:rPr>
              <a:t>Page </a:t>
            </a:r>
            <a:fld id="{88CF1ABF-ECE6-48E3-AF8D-FF267B571C7A}" type="slidenum">
              <a:rPr lang="de-DE" altLang="de-DE" sz="1400" smtClean="0">
                <a:solidFill>
                  <a:schemeClr val="tx2"/>
                </a:solidFill>
              </a:rPr>
              <a:pPr eaLnBrk="1" hangingPunct="1">
                <a:defRPr/>
              </a:pPr>
              <a:t>‹Nr.›</a:t>
            </a:fld>
            <a:endParaRPr lang="de-DE" altLang="de-DE" sz="1400" smtClean="0">
              <a:solidFill>
                <a:schemeClr val="tx2"/>
              </a:solidFill>
            </a:endParaRPr>
          </a:p>
        </p:txBody>
      </p:sp>
      <p:pic>
        <p:nvPicPr>
          <p:cNvPr id="1034" name="Picture 15" descr="TEWS Logo groß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092825"/>
            <a:ext cx="15732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0066CC"/>
        </a:buClr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0066CC"/>
        </a:buClr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0066CC"/>
        </a:buClr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0066CC"/>
        </a:buClr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0066CC"/>
        </a:buClr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0066CC"/>
        </a:buClr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0066CC"/>
        </a:buClr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0066CC"/>
        </a:buClr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0066CC"/>
        </a:buClr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Char char="•"/>
        <a:defRPr sz="20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Char char="•"/>
        <a:defRPr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Char char="•"/>
        <a:defRPr sz="16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Char char="•"/>
        <a:defRPr sz="16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CC"/>
        </a:buClr>
        <a:buChar char="•"/>
        <a:defRPr sz="16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CC"/>
        </a:buClr>
        <a:buChar char="•"/>
        <a:defRPr sz="16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CC"/>
        </a:buClr>
        <a:buChar char="•"/>
        <a:defRPr sz="16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CC"/>
        </a:buClr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547813" y="692150"/>
            <a:ext cx="777557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7350" indent="-387350" eaLnBrk="0" hangingPunct="0">
              <a:spcBef>
                <a:spcPct val="20000"/>
              </a:spcBef>
              <a:buClr>
                <a:srgbClr val="0066CC"/>
              </a:buClr>
              <a:buChar char="•"/>
              <a:tabLst>
                <a:tab pos="2152650" algn="l"/>
              </a:tabLst>
              <a:defRPr sz="2200">
                <a:solidFill>
                  <a:schemeClr val="tx2"/>
                </a:solidFill>
                <a:latin typeface="Arial" charset="0"/>
              </a:defRPr>
            </a:lvl1pPr>
            <a:lvl2pPr marL="566738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tabLst>
                <a:tab pos="2152650" algn="l"/>
              </a:tabLst>
              <a:defRPr sz="2000">
                <a:solidFill>
                  <a:schemeClr val="tx2"/>
                </a:solidFill>
                <a:latin typeface="Arial" charset="0"/>
              </a:defRPr>
            </a:lvl2pPr>
            <a:lvl3pPr marL="7143750" indent="514350" eaLnBrk="0" hangingPunct="0">
              <a:spcBef>
                <a:spcPct val="20000"/>
              </a:spcBef>
              <a:buClr>
                <a:srgbClr val="0066CC"/>
              </a:buClr>
              <a:buChar char="•"/>
              <a:tabLst>
                <a:tab pos="2152650" algn="l"/>
              </a:tabLst>
              <a:defRPr>
                <a:solidFill>
                  <a:schemeClr val="tx2"/>
                </a:solidFill>
                <a:latin typeface="Arial" charset="0"/>
              </a:defRPr>
            </a:lvl3pPr>
            <a:lvl4pPr marL="7837488" indent="252413" eaLnBrk="0" hangingPunct="0">
              <a:spcBef>
                <a:spcPct val="20000"/>
              </a:spcBef>
              <a:buClr>
                <a:srgbClr val="0066CC"/>
              </a:buClr>
              <a:buChar char="•"/>
              <a:tabLst>
                <a:tab pos="2152650" algn="l"/>
              </a:tabLst>
              <a:defRPr sz="1600">
                <a:solidFill>
                  <a:schemeClr val="tx2"/>
                </a:solidFill>
                <a:latin typeface="Arial" charset="0"/>
              </a:defRPr>
            </a:lvl4pPr>
            <a:lvl5pPr marL="8269288" indent="182563" eaLnBrk="0" hangingPunct="0">
              <a:spcBef>
                <a:spcPct val="20000"/>
              </a:spcBef>
              <a:buClr>
                <a:srgbClr val="0066CC"/>
              </a:buClr>
              <a:buChar char="•"/>
              <a:tabLst>
                <a:tab pos="2152650" algn="l"/>
              </a:tabLst>
              <a:defRPr sz="1600">
                <a:solidFill>
                  <a:schemeClr val="tx2"/>
                </a:solidFill>
                <a:latin typeface="Arial" charset="0"/>
              </a:defRPr>
            </a:lvl5pPr>
            <a:lvl6pPr marL="8726488" indent="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tabLst>
                <a:tab pos="2152650" algn="l"/>
              </a:tabLs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83688" indent="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tabLst>
                <a:tab pos="2152650" algn="l"/>
              </a:tabLst>
              <a:defRPr sz="1600">
                <a:solidFill>
                  <a:schemeClr val="tx2"/>
                </a:solidFill>
                <a:latin typeface="Arial" charset="0"/>
              </a:defRPr>
            </a:lvl7pPr>
            <a:lvl8pPr marL="9640888" indent="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tabLst>
                <a:tab pos="2152650" algn="l"/>
              </a:tabLst>
              <a:defRPr sz="1600">
                <a:solidFill>
                  <a:schemeClr val="tx2"/>
                </a:solidFill>
                <a:latin typeface="Arial" charset="0"/>
              </a:defRPr>
            </a:lvl8pPr>
            <a:lvl9pPr marL="10098088" indent="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tabLst>
                <a:tab pos="2152650" algn="l"/>
              </a:tabLs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2600" b="1" dirty="0"/>
              <a:t>TEWS TECHNOLOGIES GmbH</a:t>
            </a:r>
            <a:endParaRPr lang="en-US" altLang="de-DE" sz="2000" dirty="0"/>
          </a:p>
          <a:p>
            <a:pPr algn="ctr" eaLnBrk="1" hangingPunct="1">
              <a:buFontTx/>
              <a:buNone/>
            </a:pPr>
            <a:endParaRPr lang="en-US" altLang="de-DE" sz="21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30250" y="1880828"/>
            <a:ext cx="68421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7200" b="1" dirty="0" smtClean="0"/>
              <a:t>TAMC532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de-DE" sz="4200" b="1" dirty="0" smtClean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4200" b="1" dirty="0" smtClean="0"/>
              <a:t>32 x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4200" b="1" dirty="0" smtClean="0"/>
              <a:t>12 Bit ADC @ 75Msps</a:t>
            </a:r>
            <a:endParaRPr lang="en-US" altLang="de-DE" sz="4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ADC </a:t>
            </a:r>
            <a:r>
              <a:rPr lang="de-DE" altLang="de-DE" dirty="0" err="1" smtClean="0"/>
              <a:t>Clocking</a:t>
            </a:r>
            <a:r>
              <a:rPr lang="de-DE" altLang="de-DE" dirty="0" smtClean="0"/>
              <a:t> --- Facts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8136904" cy="4716523"/>
          </a:xfrm>
        </p:spPr>
        <p:txBody>
          <a:bodyPr numCol="2" spcCol="756000"/>
          <a:lstStyle/>
          <a:p>
            <a:pPr eaLnBrk="1" hangingPunct="1"/>
            <a:r>
              <a:rPr lang="en-US" altLang="de-DE" dirty="0" smtClean="0"/>
              <a:t>Clock Inputs:</a:t>
            </a:r>
          </a:p>
          <a:p>
            <a:pPr lvl="1" eaLnBrk="1" hangingPunct="1"/>
            <a:r>
              <a:rPr lang="en-US" altLang="de-DE" dirty="0" smtClean="0"/>
              <a:t>TCLKA + B</a:t>
            </a:r>
          </a:p>
          <a:p>
            <a:pPr lvl="1" eaLnBrk="1" hangingPunct="1"/>
            <a:r>
              <a:rPr lang="en-US" altLang="de-DE" dirty="0" smtClean="0"/>
              <a:t>µRTM CLK0</a:t>
            </a:r>
          </a:p>
          <a:p>
            <a:pPr lvl="1" eaLnBrk="1" hangingPunct="1"/>
            <a:r>
              <a:rPr lang="en-US" altLang="de-DE" dirty="0" smtClean="0"/>
              <a:t>On-Board generated Clock</a:t>
            </a:r>
            <a:endParaRPr lang="en-US" altLang="de-DE" dirty="0"/>
          </a:p>
          <a:p>
            <a:pPr eaLnBrk="1" hangingPunct="1"/>
            <a:r>
              <a:rPr lang="en-US" altLang="de-DE" dirty="0" smtClean="0"/>
              <a:t>Input frequency range:</a:t>
            </a:r>
          </a:p>
          <a:p>
            <a:pPr lvl="1" eaLnBrk="1" hangingPunct="1"/>
            <a:r>
              <a:rPr lang="en-US" altLang="de-DE" dirty="0" smtClean="0"/>
              <a:t>10kHz – 100MHz</a:t>
            </a:r>
          </a:p>
          <a:p>
            <a:pPr eaLnBrk="1" hangingPunct="1"/>
            <a:r>
              <a:rPr lang="en-US" altLang="de-DE" dirty="0" smtClean="0"/>
              <a:t>Clock Up- and Downscaling</a:t>
            </a:r>
          </a:p>
          <a:p>
            <a:pPr eaLnBrk="1" hangingPunct="1"/>
            <a:r>
              <a:rPr lang="en-US" altLang="de-DE" dirty="0" smtClean="0"/>
              <a:t>ADC Clock Phase Shift</a:t>
            </a:r>
          </a:p>
          <a:p>
            <a:pPr lvl="1" eaLnBrk="1" hangingPunct="1"/>
            <a:r>
              <a:rPr lang="en-US" altLang="de-DE" dirty="0" smtClean="0"/>
              <a:t>522 steps of ½ PLL freq.</a:t>
            </a:r>
            <a:br>
              <a:rPr lang="en-US" altLang="de-DE" dirty="0" smtClean="0"/>
            </a:br>
            <a:r>
              <a:rPr lang="en-US" altLang="de-DE" dirty="0" smtClean="0"/>
              <a:t>(app. 200ps / step)</a:t>
            </a:r>
          </a:p>
          <a:p>
            <a:pPr lvl="1" eaLnBrk="1" hangingPunct="1"/>
            <a:endParaRPr lang="en-US" altLang="de-DE" dirty="0" smtClean="0"/>
          </a:p>
          <a:p>
            <a:pPr eaLnBrk="1" hangingPunct="1"/>
            <a:r>
              <a:rPr lang="en-US" altLang="de-DE" dirty="0" smtClean="0"/>
              <a:t>ADC Clock Delay</a:t>
            </a:r>
          </a:p>
          <a:p>
            <a:pPr lvl="1" eaLnBrk="1" hangingPunct="1"/>
            <a:r>
              <a:rPr lang="en-US" altLang="de-DE" dirty="0" smtClean="0"/>
              <a:t>up to 475ps (25ps steps)</a:t>
            </a:r>
          </a:p>
          <a:p>
            <a:pPr eaLnBrk="1" hangingPunct="1"/>
            <a:r>
              <a:rPr lang="en-US" altLang="de-DE" dirty="0" smtClean="0"/>
              <a:t>Zero-Delay operation</a:t>
            </a:r>
          </a:p>
          <a:p>
            <a:pPr eaLnBrk="1" hangingPunct="1"/>
            <a:r>
              <a:rPr lang="en-US" altLang="de-DE" dirty="0" smtClean="0"/>
              <a:t>Bypass-Mode</a:t>
            </a:r>
          </a:p>
          <a:p>
            <a:pPr eaLnBrk="1" hangingPunct="1"/>
            <a:endParaRPr lang="en-US" altLang="de-DE" dirty="0" smtClean="0"/>
          </a:p>
          <a:p>
            <a:pPr eaLnBrk="1" hangingPunct="1"/>
            <a:r>
              <a:rPr lang="en-US" altLang="de-DE" dirty="0"/>
              <a:t>Clock Outputs:</a:t>
            </a:r>
          </a:p>
          <a:p>
            <a:pPr lvl="1" eaLnBrk="1" hangingPunct="1"/>
            <a:r>
              <a:rPr lang="en-US" altLang="de-DE" dirty="0"/>
              <a:t>TCLKB</a:t>
            </a:r>
          </a:p>
          <a:p>
            <a:pPr lvl="1" eaLnBrk="1" hangingPunct="1"/>
            <a:r>
              <a:rPr lang="en-US" altLang="de-DE" dirty="0"/>
              <a:t>AMC_TCLK</a:t>
            </a:r>
          </a:p>
          <a:p>
            <a:pPr lvl="1" eaLnBrk="1" hangingPunct="1"/>
            <a:r>
              <a:rPr lang="en-US" altLang="de-DE" dirty="0"/>
              <a:t>AMC_CLK0</a:t>
            </a:r>
          </a:p>
          <a:p>
            <a:pPr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2433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Trigger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84784"/>
            <a:ext cx="7129463" cy="4284663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8 Trigger from AMC-Backplane</a:t>
            </a:r>
          </a:p>
          <a:p>
            <a:pPr lvl="1" eaLnBrk="1" hangingPunct="1"/>
            <a:r>
              <a:rPr lang="en-US" altLang="de-DE" dirty="0" smtClean="0"/>
              <a:t>AMC Port [20:17] via MLVDS-Transceivers</a:t>
            </a:r>
          </a:p>
          <a:p>
            <a:pPr lvl="2" eaLnBrk="1" hangingPunct="1"/>
            <a:r>
              <a:rPr lang="en-US" altLang="de-DE" dirty="0" smtClean="0"/>
              <a:t>each Trigger can be Input or Output</a:t>
            </a:r>
          </a:p>
          <a:p>
            <a:pPr lvl="2" eaLnBrk="1" hangingPunct="1"/>
            <a:r>
              <a:rPr lang="en-US" altLang="de-DE" dirty="0" smtClean="0"/>
              <a:t>additional NAND connection of </a:t>
            </a:r>
            <a:r>
              <a:rPr lang="en-US" altLang="de-DE" dirty="0" err="1" smtClean="0"/>
              <a:t>Tx</a:t>
            </a:r>
            <a:r>
              <a:rPr lang="en-US" altLang="de-DE" dirty="0" smtClean="0"/>
              <a:t>[19] and Rx[20] to Zone 3 OUT0 and OUT1</a:t>
            </a:r>
          </a:p>
          <a:p>
            <a:pPr eaLnBrk="1" hangingPunct="1"/>
            <a:endParaRPr lang="en-US" altLang="de-DE" dirty="0" smtClean="0"/>
          </a:p>
          <a:p>
            <a:pPr eaLnBrk="1" hangingPunct="1"/>
            <a:r>
              <a:rPr lang="en-US" altLang="de-DE" dirty="0" smtClean="0"/>
              <a:t>Up to 6 Trigger from RTM</a:t>
            </a:r>
          </a:p>
          <a:p>
            <a:pPr lvl="1" eaLnBrk="1" hangingPunct="1"/>
            <a:r>
              <a:rPr lang="en-US" altLang="de-DE" dirty="0" smtClean="0"/>
              <a:t>Zone 3 D[8:3] have direct connection to FPGA</a:t>
            </a:r>
          </a:p>
          <a:p>
            <a:pPr lvl="1" eaLnBrk="1" hangingPunct="1"/>
            <a:r>
              <a:rPr lang="en-US" altLang="de-DE" dirty="0" smtClean="0"/>
              <a:t>2.5V IO-Voltage</a:t>
            </a:r>
          </a:p>
          <a:p>
            <a:pPr eaLnBrk="1" hangingPunct="1"/>
            <a:endParaRPr lang="en-US" altLang="de-DE" dirty="0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403776"/>
              </p:ext>
            </p:extLst>
          </p:nvPr>
        </p:nvGraphicFramePr>
        <p:xfrm>
          <a:off x="4138922" y="4941168"/>
          <a:ext cx="4306243" cy="1007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AutoSketch Drawing" r:id="rId3" imgW="2612880" imgH="610560" progId="AutoSketch.Drawing.9">
                  <p:embed/>
                </p:oleObj>
              </mc:Choice>
              <mc:Fallback>
                <p:oleObj name="AutoSketch Drawing" r:id="rId3" imgW="2612880" imgH="610560" progId="AutoSketch.Drawing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8922" y="4941168"/>
                        <a:ext cx="4306243" cy="1007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48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TAMC532-TM Block </a:t>
            </a:r>
            <a:r>
              <a:rPr lang="de-DE" altLang="de-DE" dirty="0" err="1" smtClean="0"/>
              <a:t>Diagram</a:t>
            </a:r>
            <a:endParaRPr lang="de-DE" altLang="de-DE" dirty="0" smtClean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715194"/>
              </p:ext>
            </p:extLst>
          </p:nvPr>
        </p:nvGraphicFramePr>
        <p:xfrm>
          <a:off x="863588" y="802084"/>
          <a:ext cx="7524836" cy="5294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AutoSketch Drawing" r:id="rId3" imgW="5897880" imgH="4149000" progId="AutoSketch.Drawing.9">
                  <p:embed/>
                </p:oleObj>
              </mc:Choice>
              <mc:Fallback>
                <p:oleObj name="AutoSketch Drawing" r:id="rId3" imgW="5897880" imgH="4149000" progId="AutoSketch.Drawing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3588" y="802084"/>
                        <a:ext cx="7524836" cy="5294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Inputs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1520825"/>
            <a:ext cx="7129462" cy="45004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de-DE" dirty="0" smtClean="0"/>
              <a:t>32 x Analog Input</a:t>
            </a:r>
          </a:p>
          <a:p>
            <a:pPr lvl="1" eaLnBrk="1" hangingPunct="1">
              <a:defRPr/>
            </a:pPr>
            <a:r>
              <a:rPr lang="en-US" altLang="de-DE" dirty="0" smtClean="0"/>
              <a:t>RJ45 Input Connectors</a:t>
            </a:r>
          </a:p>
          <a:p>
            <a:pPr lvl="2" eaLnBrk="1" hangingPunct="1">
              <a:defRPr/>
            </a:pPr>
            <a:r>
              <a:rPr lang="en-US" altLang="de-DE" dirty="0" smtClean="0"/>
              <a:t>cheap cables</a:t>
            </a:r>
          </a:p>
          <a:p>
            <a:pPr lvl="2" eaLnBrk="1" hangingPunct="1">
              <a:defRPr/>
            </a:pPr>
            <a:r>
              <a:rPr lang="en-US" altLang="de-DE" dirty="0" smtClean="0"/>
              <a:t>easy cable field tailoring </a:t>
            </a:r>
          </a:p>
          <a:p>
            <a:pPr lvl="1" eaLnBrk="1" hangingPunct="1">
              <a:defRPr/>
            </a:pPr>
            <a:r>
              <a:rPr lang="en-US" altLang="de-DE" dirty="0" smtClean="0"/>
              <a:t>Differential</a:t>
            </a:r>
          </a:p>
          <a:p>
            <a:pPr lvl="1" eaLnBrk="1" hangingPunct="1">
              <a:defRPr/>
            </a:pPr>
            <a:r>
              <a:rPr lang="en-US" altLang="de-DE" dirty="0" smtClean="0"/>
              <a:t>up to ±1V differential input voltage</a:t>
            </a:r>
          </a:p>
          <a:p>
            <a:pPr lvl="1" eaLnBrk="1" hangingPunct="1">
              <a:defRPr/>
            </a:pPr>
            <a:r>
              <a:rPr lang="en-US" altLang="de-DE" dirty="0" smtClean="0"/>
              <a:t>up to ±3V common mode voltage</a:t>
            </a:r>
          </a:p>
          <a:p>
            <a:pPr lvl="1" eaLnBrk="1" hangingPunct="1">
              <a:defRPr/>
            </a:pPr>
            <a:endParaRPr lang="en-US" altLang="de-DE" dirty="0"/>
          </a:p>
          <a:p>
            <a:pPr eaLnBrk="1" hangingPunct="1">
              <a:defRPr/>
            </a:pPr>
            <a:r>
              <a:rPr lang="en-US" altLang="de-DE" dirty="0" smtClean="0"/>
              <a:t>1 x Clock + 1 x Trigger Input</a:t>
            </a:r>
          </a:p>
          <a:p>
            <a:pPr lvl="1" eaLnBrk="1" hangingPunct="1">
              <a:defRPr/>
            </a:pPr>
            <a:r>
              <a:rPr lang="en-US" altLang="de-DE" dirty="0" smtClean="0"/>
              <a:t>MMCX Connectors</a:t>
            </a:r>
          </a:p>
          <a:p>
            <a:pPr lvl="1" eaLnBrk="1" hangingPunct="1">
              <a:defRPr/>
            </a:pPr>
            <a:r>
              <a:rPr lang="en-US" altLang="de-DE" dirty="0" smtClean="0"/>
              <a:t>single-ended</a:t>
            </a:r>
          </a:p>
        </p:txBody>
      </p:sp>
      <p:pic>
        <p:nvPicPr>
          <p:cNvPr id="12294" name="Picture 6" descr="P:\Meetings\MTCAWS_DESY_2013\Vortrag\RJ45pl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692696"/>
            <a:ext cx="1296143" cy="12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P:\Meetings\MTCAWS_DESY_2014\Vortrag\TAMC532-TM-Frontplat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69" y="471244"/>
            <a:ext cx="667747" cy="54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:\Meetings\MTCAWS_DESY_2014\Vortrag\MMCX_Stecker_freigestel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58">
            <a:off x="5552763" y="4779271"/>
            <a:ext cx="1071540" cy="118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Filter Block (32x)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612" y="1304764"/>
            <a:ext cx="7129462" cy="4320443"/>
          </a:xfrm>
        </p:spPr>
        <p:txBody>
          <a:bodyPr/>
          <a:lstStyle/>
          <a:p>
            <a:pPr marL="400050" lvl="1" indent="-400050" eaLnBrk="1" hangingPunct="1">
              <a:defRPr/>
            </a:pPr>
            <a:r>
              <a:rPr lang="en-US" altLang="de-DE" dirty="0" smtClean="0"/>
              <a:t>Gain selection</a:t>
            </a:r>
          </a:p>
          <a:p>
            <a:pPr marL="800100" lvl="2" indent="-400050" eaLnBrk="1" hangingPunct="1">
              <a:defRPr/>
            </a:pPr>
            <a:r>
              <a:rPr lang="en-US" altLang="de-DE" dirty="0" smtClean="0"/>
              <a:t>1, 2, 5 or 10</a:t>
            </a:r>
          </a:p>
          <a:p>
            <a:pPr marL="400050" lvl="1" indent="-400050" eaLnBrk="1" hangingPunct="1">
              <a:defRPr/>
            </a:pPr>
            <a:r>
              <a:rPr lang="en-US" altLang="de-DE" dirty="0" smtClean="0"/>
              <a:t>Adjustable Pole-Zero Cancellation</a:t>
            </a:r>
          </a:p>
          <a:p>
            <a:pPr marL="400050" lvl="1" indent="-400050" eaLnBrk="1" hangingPunct="1">
              <a:defRPr/>
            </a:pPr>
            <a:r>
              <a:rPr lang="en-US" altLang="de-DE" dirty="0" smtClean="0"/>
              <a:t>Gaussian Shaping Amplifier with selectable shaping time</a:t>
            </a:r>
          </a:p>
          <a:p>
            <a:pPr marL="800100" lvl="2" indent="-400050" eaLnBrk="1" hangingPunct="1">
              <a:defRPr/>
            </a:pPr>
            <a:r>
              <a:rPr lang="en-US" altLang="de-DE" dirty="0" smtClean="0"/>
              <a:t>10µs, 1µs, 100ns</a:t>
            </a:r>
          </a:p>
          <a:p>
            <a:pPr marL="400050" lvl="1" indent="-400050" eaLnBrk="1" hangingPunct="1">
              <a:defRPr/>
            </a:pPr>
            <a:r>
              <a:rPr lang="en-US" altLang="de-DE" dirty="0" smtClean="0"/>
              <a:t>Adjustable Baseline-Shift</a:t>
            </a:r>
          </a:p>
          <a:p>
            <a:pPr marL="342900" lvl="1" indent="-342900" eaLnBrk="1" hangingPunct="1">
              <a:defRPr/>
            </a:pPr>
            <a:r>
              <a:rPr lang="en-US" altLang="de-DE" dirty="0" smtClean="0"/>
              <a:t>Zone 3 pin assignment according to Class A2.1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94361"/>
              </p:ext>
            </p:extLst>
          </p:nvPr>
        </p:nvGraphicFramePr>
        <p:xfrm>
          <a:off x="679568" y="3933056"/>
          <a:ext cx="7671028" cy="198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AutoSketch Drawing" r:id="rId3" imgW="5897880" imgH="1522440" progId="AutoSketch.Drawing.9">
                  <p:embed/>
                </p:oleObj>
              </mc:Choice>
              <mc:Fallback>
                <p:oleObj name="AutoSketch Drawing" r:id="rId3" imgW="5897880" imgH="1522440" progId="AutoSketch.Drawing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568" y="3933056"/>
                        <a:ext cx="7671028" cy="198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err="1" smtClean="0"/>
              <a:t>Clock</a:t>
            </a:r>
            <a:r>
              <a:rPr lang="de-DE" altLang="de-DE" dirty="0" smtClean="0"/>
              <a:t> / Trigger + Control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1520825"/>
            <a:ext cx="7129462" cy="4320443"/>
          </a:xfrm>
        </p:spPr>
        <p:txBody>
          <a:bodyPr/>
          <a:lstStyle/>
          <a:p>
            <a:pPr marL="342900" lvl="1" indent="-342900" eaLnBrk="1" hangingPunct="1">
              <a:defRPr/>
            </a:pPr>
            <a:r>
              <a:rPr lang="en-US" altLang="de-DE" dirty="0" smtClean="0"/>
              <a:t>single ended clock input</a:t>
            </a:r>
          </a:p>
          <a:p>
            <a:pPr marL="742950" lvl="2" indent="-342900" eaLnBrk="1" hangingPunct="1">
              <a:defRPr/>
            </a:pPr>
            <a:r>
              <a:rPr lang="en-US" altLang="de-DE" dirty="0" smtClean="0"/>
              <a:t>single-ended to differential conversion</a:t>
            </a:r>
          </a:p>
          <a:p>
            <a:pPr marL="742950" lvl="2" indent="-342900" eaLnBrk="1" hangingPunct="1">
              <a:defRPr/>
            </a:pPr>
            <a:r>
              <a:rPr lang="en-US" altLang="de-DE" dirty="0" smtClean="0"/>
              <a:t>connected to Zone </a:t>
            </a:r>
            <a:r>
              <a:rPr lang="en-US" altLang="de-DE" dirty="0"/>
              <a:t>3 RTM_CLK0</a:t>
            </a:r>
            <a:r>
              <a:rPr lang="en-US" altLang="de-DE" dirty="0" smtClean="0"/>
              <a:t>±</a:t>
            </a:r>
          </a:p>
          <a:p>
            <a:pPr marL="342900" lvl="1" indent="-342900" eaLnBrk="1" hangingPunct="1">
              <a:defRPr/>
            </a:pPr>
            <a:endParaRPr lang="en-US" altLang="de-DE" dirty="0"/>
          </a:p>
          <a:p>
            <a:pPr marL="342900" lvl="1" indent="-342900" eaLnBrk="1" hangingPunct="1">
              <a:defRPr/>
            </a:pPr>
            <a:r>
              <a:rPr lang="en-US" altLang="de-DE" dirty="0" smtClean="0"/>
              <a:t>single ended trigger input</a:t>
            </a:r>
          </a:p>
          <a:p>
            <a:pPr marL="742950" lvl="2" indent="-342900" eaLnBrk="1" hangingPunct="1">
              <a:defRPr/>
            </a:pPr>
            <a:r>
              <a:rPr lang="en-US" altLang="de-DE" dirty="0"/>
              <a:t>single-ended to differential conversion</a:t>
            </a:r>
          </a:p>
          <a:p>
            <a:pPr marL="742950" lvl="2" indent="-342900" eaLnBrk="1" hangingPunct="1">
              <a:defRPr/>
            </a:pPr>
            <a:r>
              <a:rPr lang="en-US" altLang="de-DE" dirty="0" smtClean="0"/>
              <a:t>connected to Zone 3 D[8]±</a:t>
            </a:r>
          </a:p>
          <a:p>
            <a:pPr marL="342900" lvl="1" indent="-342900" eaLnBrk="1" hangingPunct="1">
              <a:defRPr/>
            </a:pPr>
            <a:endParaRPr lang="en-US" altLang="de-DE" dirty="0"/>
          </a:p>
          <a:p>
            <a:pPr marL="342900" lvl="1" indent="-342900" eaLnBrk="1" hangingPunct="1">
              <a:defRPr/>
            </a:pPr>
            <a:r>
              <a:rPr lang="en-US" altLang="de-DE" dirty="0" smtClean="0"/>
              <a:t>digital Control from the AMC</a:t>
            </a:r>
          </a:p>
          <a:p>
            <a:pPr marL="742950" lvl="2" indent="-342900" eaLnBrk="1" hangingPunct="1">
              <a:defRPr/>
            </a:pPr>
            <a:r>
              <a:rPr lang="en-US" altLang="de-DE" dirty="0" smtClean="0"/>
              <a:t>Gain, pole-zero cancellation, Shaper time and baseline shift are all controlled via one I</a:t>
            </a:r>
            <a:r>
              <a:rPr lang="en-US" altLang="de-DE" baseline="30000" dirty="0" smtClean="0"/>
              <a:t>2</a:t>
            </a:r>
            <a:r>
              <a:rPr lang="en-US" altLang="de-DE" dirty="0" smtClean="0"/>
              <a:t>C interface</a:t>
            </a:r>
          </a:p>
          <a:p>
            <a:pPr marL="742950" lvl="2" indent="-342900" eaLnBrk="1" hangingPunct="1">
              <a:defRPr/>
            </a:pPr>
            <a:r>
              <a:rPr lang="en-US" altLang="de-DE" dirty="0" smtClean="0"/>
              <a:t>IO-Voltage selectable as 1.5V, 1.8V, 2.5V or 3.3V</a:t>
            </a:r>
          </a:p>
          <a:p>
            <a:pPr marL="342900" lvl="1" indent="-342900"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1430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Management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1520825"/>
            <a:ext cx="7129462" cy="4320443"/>
          </a:xfrm>
        </p:spPr>
        <p:txBody>
          <a:bodyPr/>
          <a:lstStyle/>
          <a:p>
            <a:pPr eaLnBrk="1" hangingPunct="1">
              <a:defRPr/>
            </a:pPr>
            <a:endParaRPr lang="en-US" altLang="de-DE" dirty="0"/>
          </a:p>
          <a:p>
            <a:pPr marL="342900" lvl="1" indent="-342900" eaLnBrk="1" hangingPunct="1">
              <a:defRPr/>
            </a:pPr>
            <a:r>
              <a:rPr lang="en-US" altLang="de-DE" dirty="0" smtClean="0"/>
              <a:t>Zone 3 pin assignment according to Class A2.1</a:t>
            </a:r>
          </a:p>
          <a:p>
            <a:pPr marL="0" lvl="1" indent="0" eaLnBrk="1" hangingPunct="1">
              <a:buNone/>
              <a:defRPr/>
            </a:pPr>
            <a:endParaRPr lang="en-US" altLang="de-DE" dirty="0" smtClean="0"/>
          </a:p>
          <a:p>
            <a:pPr marL="342900" lvl="1" indent="-342900" eaLnBrk="1" hangingPunct="1">
              <a:defRPr/>
            </a:pPr>
            <a:r>
              <a:rPr lang="en-US" altLang="de-DE" dirty="0" smtClean="0"/>
              <a:t>µRTM Management according to Class A2.1</a:t>
            </a:r>
          </a:p>
          <a:p>
            <a:pPr marL="342900" lvl="1" indent="-342900" eaLnBrk="1" hangingPunct="1">
              <a:defRPr/>
            </a:pPr>
            <a:endParaRPr lang="en-US" altLang="de-DE" dirty="0"/>
          </a:p>
          <a:p>
            <a:pPr marL="342900" lvl="1" indent="-342900" eaLnBrk="1" hangingPunct="1">
              <a:defRPr/>
            </a:pPr>
            <a:r>
              <a:rPr lang="en-US" altLang="de-DE" dirty="0" smtClean="0"/>
              <a:t>Optional management implementation via microcontroller </a:t>
            </a:r>
          </a:p>
          <a:p>
            <a:pPr marL="742950" lvl="2" indent="-342900" eaLnBrk="1" hangingPunct="1">
              <a:defRPr/>
            </a:pPr>
            <a:r>
              <a:rPr lang="en-US" altLang="de-DE" dirty="0" smtClean="0"/>
              <a:t>allows adaption to nearly any MMC</a:t>
            </a:r>
          </a:p>
          <a:p>
            <a:pPr marL="742950" lvl="2" indent="-342900" eaLnBrk="1" hangingPunct="1">
              <a:defRPr/>
            </a:pPr>
            <a:r>
              <a:rPr lang="en-US" altLang="de-DE" dirty="0" smtClean="0"/>
              <a:t>IPMI-controlled </a:t>
            </a:r>
            <a:r>
              <a:rPr lang="en-US" altLang="de-DE" dirty="0"/>
              <a:t>D[8:3] </a:t>
            </a:r>
            <a:r>
              <a:rPr lang="en-US" altLang="de-DE" dirty="0" smtClean="0"/>
              <a:t>IO-Voltage possible</a:t>
            </a:r>
            <a:endParaRPr lang="en-US" altLang="de-DE" dirty="0"/>
          </a:p>
          <a:p>
            <a:pPr marL="742950" lvl="2" indent="-342900" eaLnBrk="1" hangingPunct="1">
              <a:defRPr/>
            </a:pPr>
            <a:endParaRPr lang="en-US" altLang="de-DE" dirty="0" smtClean="0"/>
          </a:p>
          <a:p>
            <a:pPr eaLnBrk="1" hangingPunct="1">
              <a:defRPr/>
            </a:pP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4974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TEWS TECHNOLOGIES GmbH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773238"/>
            <a:ext cx="568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altLang="de-DE" smtClean="0"/>
              <a:t>Am Bahnhof 7</a:t>
            </a:r>
          </a:p>
          <a:p>
            <a:pPr algn="ctr" eaLnBrk="1" hangingPunct="1">
              <a:buFontTx/>
              <a:buNone/>
            </a:pPr>
            <a:r>
              <a:rPr lang="de-DE" altLang="de-DE" smtClean="0"/>
              <a:t>25469 Halstenbek / Germany</a:t>
            </a:r>
          </a:p>
          <a:p>
            <a:pPr algn="ctr" eaLnBrk="1" hangingPunct="1">
              <a:buFontTx/>
              <a:buNone/>
            </a:pPr>
            <a:r>
              <a:rPr lang="de-DE" altLang="de-DE" smtClean="0"/>
              <a:t>Phone: +49-4101-4058-0</a:t>
            </a:r>
          </a:p>
          <a:p>
            <a:pPr algn="ctr" eaLnBrk="1" hangingPunct="1">
              <a:buFontTx/>
              <a:buNone/>
            </a:pPr>
            <a:r>
              <a:rPr lang="de-DE" altLang="de-DE" smtClean="0"/>
              <a:t>Fax: +49-4101-4058-19</a:t>
            </a:r>
          </a:p>
          <a:p>
            <a:pPr algn="ctr" eaLnBrk="1" hangingPunct="1">
              <a:buFontTx/>
              <a:buNone/>
            </a:pPr>
            <a:r>
              <a:rPr lang="de-DE" altLang="de-DE" smtClean="0"/>
              <a:t>E-mail: </a:t>
            </a:r>
            <a:r>
              <a:rPr lang="de-DE" altLang="de-DE" smtClean="0">
                <a:solidFill>
                  <a:srgbClr val="0066CC"/>
                </a:solidFill>
              </a:rPr>
              <a:t>info@tews.com</a:t>
            </a:r>
          </a:p>
          <a:p>
            <a:pPr algn="ctr" eaLnBrk="1" hangingPunct="1">
              <a:buFontTx/>
              <a:buNone/>
            </a:pPr>
            <a:r>
              <a:rPr lang="de-DE" altLang="de-DE" smtClean="0"/>
              <a:t>http: </a:t>
            </a:r>
            <a:r>
              <a:rPr lang="de-DE" altLang="de-DE" smtClean="0">
                <a:solidFill>
                  <a:srgbClr val="0066CC"/>
                </a:solidFill>
              </a:rPr>
              <a:t>www.tews.com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Company Background</a:t>
            </a:r>
            <a:endParaRPr lang="de-DE" altLang="de-DE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060575"/>
            <a:ext cx="7200900" cy="38274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de-DE" sz="2000" dirty="0" smtClean="0"/>
              <a:t>TEWS TECHNOLOGIES is a </a:t>
            </a:r>
          </a:p>
          <a:p>
            <a:pPr marL="0" indent="0" eaLnBrk="1" hangingPunct="1">
              <a:buFontTx/>
              <a:buNone/>
            </a:pPr>
            <a:r>
              <a:rPr lang="en-US" altLang="de-DE" sz="2000" dirty="0" smtClean="0"/>
              <a:t>leading solutions provider of </a:t>
            </a:r>
          </a:p>
          <a:p>
            <a:pPr marL="0" indent="0" eaLnBrk="1" hangingPunct="1">
              <a:buFontTx/>
              <a:buNone/>
            </a:pPr>
            <a:r>
              <a:rPr lang="en-US" altLang="de-DE" sz="2000" dirty="0" smtClean="0"/>
              <a:t>embedded I/O and CPU products </a:t>
            </a:r>
          </a:p>
          <a:p>
            <a:pPr marL="0" indent="0" eaLnBrk="1" hangingPunct="1">
              <a:buFontTx/>
              <a:buNone/>
            </a:pPr>
            <a:r>
              <a:rPr lang="en-US" altLang="de-DE" sz="2000" dirty="0" smtClean="0"/>
              <a:t>based on open architecture standards  </a:t>
            </a:r>
          </a:p>
          <a:p>
            <a:pPr marL="0" indent="0" eaLnBrk="1" hangingPunct="1">
              <a:buFontTx/>
              <a:buNone/>
            </a:pPr>
            <a:r>
              <a:rPr lang="en-US" altLang="de-DE" sz="2000" dirty="0" smtClean="0"/>
              <a:t>(i.e. </a:t>
            </a:r>
            <a:r>
              <a:rPr lang="en-US" altLang="de-DE" sz="2000" dirty="0" err="1" smtClean="0"/>
              <a:t>IndustryPack</a:t>
            </a:r>
            <a:r>
              <a:rPr lang="en-US" altLang="de-DE" sz="2000" dirty="0" smtClean="0"/>
              <a:t>, PMC, XMC, </a:t>
            </a:r>
            <a:r>
              <a:rPr lang="en-US" altLang="de-DE" sz="2000" dirty="0" err="1" smtClean="0"/>
              <a:t>CompactPCI</a:t>
            </a:r>
            <a:r>
              <a:rPr lang="en-US" altLang="de-DE" sz="2000" dirty="0" smtClean="0"/>
              <a:t>, standard PCI, </a:t>
            </a:r>
            <a:r>
              <a:rPr lang="en-US" altLang="de-DE" sz="2000" dirty="0" err="1" smtClean="0"/>
              <a:t>PCIe</a:t>
            </a:r>
            <a:r>
              <a:rPr lang="en-US" altLang="de-DE" sz="2000" dirty="0" smtClean="0"/>
              <a:t>, VME, AMC, and FMC).</a:t>
            </a:r>
          </a:p>
          <a:p>
            <a:pPr marL="0" indent="0" eaLnBrk="1" hangingPunct="1">
              <a:buFontTx/>
              <a:buNone/>
            </a:pPr>
            <a:endParaRPr lang="en-US" altLang="de-DE" sz="1000" dirty="0" smtClean="0"/>
          </a:p>
          <a:p>
            <a:pPr marL="0" indent="0" eaLnBrk="1" hangingPunct="1">
              <a:buFontTx/>
              <a:buNone/>
            </a:pPr>
            <a:r>
              <a:rPr lang="en-US" altLang="de-DE" sz="2000" dirty="0" smtClean="0"/>
              <a:t>Our modular hardware designs are coupled with extensive software drivers and support for major real-time and server operating systems (i.e. </a:t>
            </a:r>
            <a:r>
              <a:rPr lang="en-US" altLang="de-DE" sz="2000" dirty="0" err="1" smtClean="0"/>
              <a:t>VxWorks</a:t>
            </a:r>
            <a:r>
              <a:rPr lang="en-US" altLang="de-DE" sz="2000" dirty="0" smtClean="0"/>
              <a:t>, Windows, Linux, Integrity, QNX)</a:t>
            </a:r>
          </a:p>
          <a:p>
            <a:pPr marL="0" indent="0" eaLnBrk="1" hangingPunct="1">
              <a:buFontTx/>
              <a:buNone/>
            </a:pPr>
            <a:endParaRPr lang="de-DE" altLang="de-DE" dirty="0" smtClean="0"/>
          </a:p>
        </p:txBody>
      </p:sp>
      <p:pic>
        <p:nvPicPr>
          <p:cNvPr id="3077" name="Picture 4" descr="Firmengebäu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9275"/>
            <a:ext cx="331152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Product Photo</a:t>
            </a:r>
            <a:endParaRPr lang="de-DE" altLang="de-DE" dirty="0" smtClean="0">
              <a:solidFill>
                <a:srgbClr val="FF000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000" y="4968000"/>
            <a:ext cx="2124075" cy="7572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2400" b="1" dirty="0" smtClean="0"/>
              <a:t>TAMC532</a:t>
            </a:r>
            <a:endParaRPr lang="en-US" altLang="de-DE" sz="2400" dirty="0" smtClean="0"/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5220000" y="4968000"/>
            <a:ext cx="25923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de-DE" sz="2400" b="1" dirty="0" smtClean="0"/>
              <a:t>TAMC532-TM</a:t>
            </a:r>
            <a:endParaRPr lang="en-US" alt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323528" y="5773906"/>
            <a:ext cx="5148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dirty="0">
                <a:solidFill>
                  <a:schemeClr val="tx2"/>
                </a:solidFill>
              </a:rPr>
              <a:t>(</a:t>
            </a:r>
            <a:r>
              <a:rPr lang="en-US" altLang="de-DE" dirty="0" smtClean="0">
                <a:solidFill>
                  <a:schemeClr val="tx2"/>
                </a:solidFill>
              </a:rPr>
              <a:t>Developed </a:t>
            </a:r>
            <a:r>
              <a:rPr lang="en-US" altLang="de-DE" dirty="0">
                <a:solidFill>
                  <a:schemeClr val="tx2"/>
                </a:solidFill>
              </a:rPr>
              <a:t>within Helmholtz Validation Fund)</a:t>
            </a: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05384" y="1311574"/>
            <a:ext cx="4551091" cy="344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7001"/>
            <a:ext cx="4140388" cy="343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TAMC532 Block </a:t>
            </a:r>
            <a:r>
              <a:rPr lang="de-DE" altLang="de-DE" dirty="0" err="1" smtClean="0"/>
              <a:t>Diagram</a:t>
            </a:r>
            <a:endParaRPr lang="de-DE" altLang="de-DE" dirty="0" smtClean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863336"/>
              </p:ext>
            </p:extLst>
          </p:nvPr>
        </p:nvGraphicFramePr>
        <p:xfrm>
          <a:off x="1151620" y="980728"/>
          <a:ext cx="6876764" cy="543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AutoSketch Drawing" r:id="rId3" imgW="5897880" imgH="4874040" progId="AutoSketch.Drawing.9">
                  <p:embed/>
                </p:oleObj>
              </mc:Choice>
              <mc:Fallback>
                <p:oleObj name="AutoSketch Drawing" r:id="rId3" imgW="5897880" imgH="4874040" progId="AutoSketch.Drawing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1620" y="980728"/>
                        <a:ext cx="6876764" cy="5436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FPGA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28775"/>
            <a:ext cx="7129463" cy="4284663"/>
          </a:xfrm>
        </p:spPr>
        <p:txBody>
          <a:bodyPr/>
          <a:lstStyle/>
          <a:p>
            <a:pPr eaLnBrk="1" hangingPunct="1"/>
            <a:r>
              <a:rPr lang="en-US" altLang="de-DE" dirty="0" err="1" smtClean="0"/>
              <a:t>Kintex</a:t>
            </a:r>
            <a:r>
              <a:rPr lang="en-US" altLang="de-DE" dirty="0" smtClean="0"/>
              <a:t> 7</a:t>
            </a:r>
          </a:p>
          <a:p>
            <a:pPr lvl="1" eaLnBrk="1" hangingPunct="1"/>
            <a:r>
              <a:rPr lang="en-US" altLang="de-DE" dirty="0" smtClean="0"/>
              <a:t>8 Multi-Gigabit Transceiver</a:t>
            </a:r>
          </a:p>
          <a:p>
            <a:pPr lvl="2" eaLnBrk="1" hangingPunct="1"/>
            <a:r>
              <a:rPr lang="en-US" altLang="de-DE" dirty="0" smtClean="0"/>
              <a:t>6.6Gb/s </a:t>
            </a:r>
            <a:r>
              <a:rPr lang="en-US" altLang="de-DE" dirty="0"/>
              <a:t>(optional up to 12.5Gb/s)</a:t>
            </a:r>
            <a:endParaRPr lang="en-US" altLang="de-DE" dirty="0" smtClean="0"/>
          </a:p>
          <a:p>
            <a:pPr lvl="1" eaLnBrk="1" hangingPunct="1"/>
            <a:r>
              <a:rPr lang="en-US" altLang="de-DE" dirty="0" err="1" smtClean="0"/>
              <a:t>PCIe</a:t>
            </a:r>
            <a:r>
              <a:rPr lang="en-US" altLang="de-DE" dirty="0" smtClean="0"/>
              <a:t> Gen 2 Interface</a:t>
            </a:r>
          </a:p>
          <a:p>
            <a:pPr lvl="2" eaLnBrk="1" hangingPunct="1"/>
            <a:r>
              <a:rPr lang="en-US" altLang="de-DE" dirty="0" smtClean="0"/>
              <a:t>Endpoint or Root Port</a:t>
            </a:r>
          </a:p>
          <a:p>
            <a:pPr lvl="1" eaLnBrk="1" hangingPunct="1"/>
            <a:r>
              <a:rPr lang="en-US" altLang="de-DE" dirty="0" smtClean="0"/>
              <a:t>70k (optional up to 410k Logic Cells)</a:t>
            </a:r>
          </a:p>
          <a:p>
            <a:pPr eaLnBrk="1" hangingPunct="1"/>
            <a:endParaRPr lang="en-US" altLang="de-DE" dirty="0"/>
          </a:p>
          <a:p>
            <a:pPr eaLnBrk="1" hangingPunct="1"/>
            <a:r>
              <a:rPr lang="en-US" altLang="de-DE" dirty="0" smtClean="0"/>
              <a:t>Redundant Configuration Flash</a:t>
            </a:r>
          </a:p>
          <a:p>
            <a:pPr lvl="1" eaLnBrk="1" hangingPunct="1"/>
            <a:r>
              <a:rPr lang="en-US" altLang="de-DE" dirty="0" smtClean="0"/>
              <a:t>2 x 128MBit SPI-Flash</a:t>
            </a:r>
          </a:p>
          <a:p>
            <a:pPr lvl="1" eaLnBrk="1" hangingPunct="1"/>
            <a:r>
              <a:rPr lang="en-US" altLang="de-DE" dirty="0" smtClean="0"/>
              <a:t>Field Update via MMC</a:t>
            </a:r>
          </a:p>
          <a:p>
            <a:pPr lvl="1" eaLnBrk="1" hangingPunct="1"/>
            <a:r>
              <a:rPr lang="en-US" altLang="de-DE" dirty="0" smtClean="0"/>
              <a:t>User Access</a:t>
            </a:r>
          </a:p>
          <a:p>
            <a:pPr lvl="1" eaLnBrk="1" hangingPunct="1"/>
            <a:endParaRPr lang="en-US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FPGA Fabric Interconnects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564904"/>
            <a:ext cx="7129462" cy="3430724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de-DE" dirty="0"/>
          </a:p>
          <a:p>
            <a:pPr eaLnBrk="1" hangingPunct="1"/>
            <a:r>
              <a:rPr lang="en-US" altLang="de-DE" dirty="0" smtClean="0"/>
              <a:t>AMC Port 0 </a:t>
            </a:r>
          </a:p>
          <a:p>
            <a:pPr lvl="1" eaLnBrk="1" hangingPunct="1"/>
            <a:r>
              <a:rPr lang="en-US" altLang="de-DE" dirty="0" smtClean="0"/>
              <a:t>(e.g. Gigabit Ethernet)</a:t>
            </a:r>
          </a:p>
          <a:p>
            <a:pPr eaLnBrk="1" hangingPunct="1"/>
            <a:r>
              <a:rPr lang="en-US" altLang="de-DE" dirty="0" smtClean="0"/>
              <a:t>AMC Port [7:4]</a:t>
            </a:r>
          </a:p>
          <a:p>
            <a:pPr lvl="1" eaLnBrk="1" hangingPunct="1"/>
            <a:r>
              <a:rPr lang="en-US" altLang="de-DE" dirty="0" smtClean="0"/>
              <a:t>(e.g. x4 PCI-Express Gen 2)</a:t>
            </a:r>
          </a:p>
          <a:p>
            <a:pPr eaLnBrk="1" hangingPunct="1"/>
            <a:r>
              <a:rPr lang="en-US" altLang="de-DE" dirty="0" smtClean="0"/>
              <a:t>AMC Port 12</a:t>
            </a:r>
          </a:p>
          <a:p>
            <a:pPr eaLnBrk="1" hangingPunct="1"/>
            <a:r>
              <a:rPr lang="en-US" altLang="de-DE" dirty="0" smtClean="0"/>
              <a:t>SFP+ Cage in AMC Bezel</a:t>
            </a:r>
          </a:p>
          <a:p>
            <a:pPr eaLnBrk="1" hangingPunct="1"/>
            <a:r>
              <a:rPr lang="en-US" altLang="de-DE" dirty="0" smtClean="0"/>
              <a:t>µRTM or 2</a:t>
            </a:r>
            <a:r>
              <a:rPr lang="en-US" altLang="de-DE" baseline="30000" dirty="0" smtClean="0"/>
              <a:t>nd</a:t>
            </a:r>
            <a:r>
              <a:rPr lang="en-US" altLang="de-DE" dirty="0" smtClean="0"/>
              <a:t> SFP+ Cage (software controlled)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322849"/>
              </p:ext>
            </p:extLst>
          </p:nvPr>
        </p:nvGraphicFramePr>
        <p:xfrm>
          <a:off x="4878490" y="980728"/>
          <a:ext cx="3729233" cy="27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AutoSketch Drawing" r:id="rId3" imgW="2594880" imgH="1689120" progId="AutoSketch.Drawing.9">
                  <p:embed/>
                </p:oleObj>
              </mc:Choice>
              <mc:Fallback>
                <p:oleObj name="AutoSketch Drawing" r:id="rId3" imgW="2594880" imgH="1689120" progId="AutoSketch.Drawing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8490" y="980728"/>
                        <a:ext cx="3729233" cy="27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DDR3 Memory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Two independent banks</a:t>
            </a:r>
          </a:p>
          <a:p>
            <a:pPr lvl="1" eaLnBrk="1" hangingPunct="1"/>
            <a:r>
              <a:rPr lang="en-US" altLang="de-DE" dirty="0" smtClean="0"/>
              <a:t>allow double buffering or doubling the data rate</a:t>
            </a:r>
          </a:p>
          <a:p>
            <a:pPr eaLnBrk="1" hangingPunct="1"/>
            <a:r>
              <a:rPr lang="en-US" altLang="de-DE" dirty="0" smtClean="0"/>
              <a:t>32 Bit data bus width / bank (optional 64 Bit)</a:t>
            </a:r>
          </a:p>
          <a:p>
            <a:pPr eaLnBrk="1" hangingPunct="1"/>
            <a:r>
              <a:rPr lang="en-US" altLang="de-DE" dirty="0" smtClean="0"/>
              <a:t>800Mb/s – 1600Mb/s line rate</a:t>
            </a:r>
          </a:p>
          <a:p>
            <a:pPr eaLnBrk="1" hangingPunct="1"/>
            <a:r>
              <a:rPr lang="en-US" altLang="de-DE" dirty="0" smtClean="0"/>
              <a:t>256MByte – 2GByte / bank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871683"/>
              </p:ext>
            </p:extLst>
          </p:nvPr>
        </p:nvGraphicFramePr>
        <p:xfrm>
          <a:off x="5580112" y="3242014"/>
          <a:ext cx="2907903" cy="2652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AutoSketch Drawing" r:id="rId3" imgW="1755000" imgH="1602000" progId="AutoSketch.Drawing.9">
                  <p:embed/>
                </p:oleObj>
              </mc:Choice>
              <mc:Fallback>
                <p:oleObj name="AutoSketch Drawing" r:id="rId3" imgW="1755000" imgH="1602000" progId="AutoSketch.Drawing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0112" y="3242014"/>
                        <a:ext cx="2907903" cy="2652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4 x </a:t>
            </a:r>
            <a:r>
              <a:rPr lang="de-DE" altLang="de-DE" dirty="0" err="1" smtClean="0"/>
              <a:t>Octal</a:t>
            </a:r>
            <a:r>
              <a:rPr lang="de-DE" altLang="de-DE" dirty="0" smtClean="0"/>
              <a:t> ADC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636" y="1340768"/>
            <a:ext cx="7056437" cy="424815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Resolution:</a:t>
            </a:r>
          </a:p>
          <a:p>
            <a:pPr lvl="1" eaLnBrk="1" hangingPunct="1"/>
            <a:r>
              <a:rPr lang="en-US" altLang="de-DE" dirty="0" smtClean="0"/>
              <a:t>12 or 14 Bit (assembly option)</a:t>
            </a:r>
          </a:p>
          <a:p>
            <a:pPr eaLnBrk="1" hangingPunct="1"/>
            <a:r>
              <a:rPr lang="en-US" altLang="de-DE" dirty="0" smtClean="0"/>
              <a:t>max. Sample Rate</a:t>
            </a:r>
          </a:p>
          <a:p>
            <a:pPr lvl="1" eaLnBrk="1" hangingPunct="1"/>
            <a:r>
              <a:rPr lang="en-US" altLang="de-DE" dirty="0" smtClean="0"/>
              <a:t>75 </a:t>
            </a:r>
            <a:r>
              <a:rPr lang="en-US" altLang="de-DE" dirty="0" err="1" smtClean="0"/>
              <a:t>Msps</a:t>
            </a:r>
            <a:r>
              <a:rPr lang="en-US" altLang="de-DE" dirty="0" smtClean="0"/>
              <a:t> @ 12 Bit</a:t>
            </a:r>
          </a:p>
          <a:p>
            <a:pPr lvl="1" eaLnBrk="1" hangingPunct="1"/>
            <a:r>
              <a:rPr lang="en-US" altLang="de-DE" dirty="0" smtClean="0"/>
              <a:t>50 </a:t>
            </a:r>
            <a:r>
              <a:rPr lang="en-US" altLang="de-DE" dirty="0" err="1" smtClean="0"/>
              <a:t>Msps</a:t>
            </a:r>
            <a:r>
              <a:rPr lang="en-US" altLang="de-DE" dirty="0" smtClean="0"/>
              <a:t> @ 14 bit</a:t>
            </a:r>
          </a:p>
          <a:p>
            <a:pPr eaLnBrk="1" hangingPunct="1"/>
            <a:r>
              <a:rPr lang="en-US" altLang="de-DE" dirty="0" smtClean="0"/>
              <a:t>Analog Inputs:</a:t>
            </a:r>
          </a:p>
          <a:p>
            <a:pPr lvl="1" eaLnBrk="1" hangingPunct="1"/>
            <a:r>
              <a:rPr lang="en-US" altLang="de-DE" dirty="0" smtClean="0"/>
              <a:t>DC-coupled with on-board ADC-driver</a:t>
            </a:r>
          </a:p>
          <a:p>
            <a:pPr lvl="1" eaLnBrk="1" hangingPunct="1"/>
            <a:r>
              <a:rPr lang="en-US" altLang="de-DE" dirty="0" smtClean="0"/>
              <a:t>Input voltage Range according to Class A2.1</a:t>
            </a:r>
          </a:p>
          <a:p>
            <a:pPr lvl="2" eaLnBrk="1" hangingPunct="1"/>
            <a:r>
              <a:rPr lang="en-US" altLang="de-DE" dirty="0" smtClean="0"/>
              <a:t>±1V differential @ 0V common-mode voltage</a:t>
            </a:r>
          </a:p>
          <a:p>
            <a:pPr eaLnBrk="1" hangingPunct="1"/>
            <a:r>
              <a:rPr lang="en-US" altLang="de-DE" dirty="0" smtClean="0"/>
              <a:t>Zone 3 pin assignment</a:t>
            </a:r>
          </a:p>
          <a:p>
            <a:pPr lvl="1" eaLnBrk="1" hangingPunct="1"/>
            <a:r>
              <a:rPr lang="en-US" altLang="de-DE" dirty="0" smtClean="0"/>
              <a:t>According to Zone 3 Recommendation Class A2.1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de-DE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/>
              <a:t>December 2014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ADC </a:t>
            </a:r>
            <a:r>
              <a:rPr lang="de-DE" altLang="de-DE" dirty="0" err="1" smtClean="0"/>
              <a:t>Clocking</a:t>
            </a:r>
            <a:r>
              <a:rPr lang="de-DE" altLang="de-DE" dirty="0" smtClean="0"/>
              <a:t> --- Block </a:t>
            </a:r>
            <a:r>
              <a:rPr lang="de-DE" altLang="de-DE" dirty="0" err="1" smtClean="0"/>
              <a:t>Diagram</a:t>
            </a:r>
            <a:endParaRPr lang="de-DE" altLang="de-DE" dirty="0" smtClean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67564"/>
              </p:ext>
            </p:extLst>
          </p:nvPr>
        </p:nvGraphicFramePr>
        <p:xfrm>
          <a:off x="460130" y="1340768"/>
          <a:ext cx="8294147" cy="47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AutoSketch Drawing" r:id="rId3" imgW="5146200" imgH="2747520" progId="AutoSketch.Drawing.9">
                  <p:embed/>
                </p:oleObj>
              </mc:Choice>
              <mc:Fallback>
                <p:oleObj name="AutoSketch Drawing" r:id="rId3" imgW="5146200" imgH="2747520" progId="AutoSketch.Drawing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130" y="1340768"/>
                        <a:ext cx="8294147" cy="471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3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611</Words>
  <Application>Microsoft Office PowerPoint</Application>
  <PresentationFormat>Bildschirmpräsentation (4:3)</PresentationFormat>
  <Paragraphs>170</Paragraphs>
  <Slides>17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Echo</vt:lpstr>
      <vt:lpstr>AutoSketch Drawing</vt:lpstr>
      <vt:lpstr>PowerPoint-Präsentation</vt:lpstr>
      <vt:lpstr>Company Background</vt:lpstr>
      <vt:lpstr>Product Photo</vt:lpstr>
      <vt:lpstr>TAMC532 Block Diagram</vt:lpstr>
      <vt:lpstr>FPGA</vt:lpstr>
      <vt:lpstr>FPGA Fabric Interconnects</vt:lpstr>
      <vt:lpstr>DDR3 Memory</vt:lpstr>
      <vt:lpstr>4 x Octal ADC</vt:lpstr>
      <vt:lpstr>ADC Clocking --- Block Diagram</vt:lpstr>
      <vt:lpstr>ADC Clocking --- Facts</vt:lpstr>
      <vt:lpstr>Trigger</vt:lpstr>
      <vt:lpstr>TAMC532-TM Block Diagram</vt:lpstr>
      <vt:lpstr>Inputs</vt:lpstr>
      <vt:lpstr>Filter Block (32x)</vt:lpstr>
      <vt:lpstr>Clock / Trigger + Control</vt:lpstr>
      <vt:lpstr>Management</vt:lpstr>
      <vt:lpstr>TEWS TECHNOLOGIES GmbH</vt:lpstr>
    </vt:vector>
  </TitlesOfParts>
  <Company>TEWS TECHNOLOGIES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MTCA.4</dc:title>
  <dc:creator>TEWS TECHNOLOGIES GmbH</dc:creator>
  <cp:lastModifiedBy>Niels Koll</cp:lastModifiedBy>
  <cp:revision>173</cp:revision>
  <cp:lastPrinted>2014-12-09T11:06:31Z</cp:lastPrinted>
  <dcterms:created xsi:type="dcterms:W3CDTF">2009-10-05T07:14:42Z</dcterms:created>
  <dcterms:modified xsi:type="dcterms:W3CDTF">2014-12-09T11:08:15Z</dcterms:modified>
</cp:coreProperties>
</file>