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3" r:id="rId2"/>
    <p:sldId id="431" r:id="rId3"/>
    <p:sldId id="328" r:id="rId4"/>
    <p:sldId id="488" r:id="rId5"/>
    <p:sldId id="497" r:id="rId6"/>
    <p:sldId id="490" r:id="rId7"/>
    <p:sldId id="498" r:id="rId8"/>
    <p:sldId id="504" r:id="rId9"/>
    <p:sldId id="505" r:id="rId10"/>
    <p:sldId id="506" r:id="rId11"/>
    <p:sldId id="459" r:id="rId12"/>
    <p:sldId id="499" r:id="rId13"/>
    <p:sldId id="507" r:id="rId14"/>
    <p:sldId id="502" r:id="rId15"/>
    <p:sldId id="508" r:id="rId16"/>
    <p:sldId id="486" r:id="rId17"/>
    <p:sldId id="494" r:id="rId18"/>
    <p:sldId id="495" r:id="rId19"/>
    <p:sldId id="496" r:id="rId20"/>
    <p:sldId id="398" r:id="rId21"/>
    <p:sldId id="487" r:id="rId22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DDDDDD"/>
    <a:srgbClr val="FFFF00"/>
    <a:srgbClr val="0066FF"/>
    <a:srgbClr val="B7C040"/>
    <a:srgbClr val="00FFCC"/>
    <a:srgbClr val="FFFF66"/>
    <a:srgbClr val="800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6" autoAdjust="0"/>
    <p:restoredTop sz="98513" autoAdjust="0"/>
  </p:normalViewPr>
  <p:slideViewPr>
    <p:cSldViewPr snapToGrid="0">
      <p:cViewPr>
        <p:scale>
          <a:sx n="100" d="100"/>
          <a:sy n="100" d="100"/>
        </p:scale>
        <p:origin x="-1626" y="-89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258" y="775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243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243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F78CA52-E024-45A9-A6DA-6EE92DD2B0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1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0A7CB5E-C514-4664-B7BB-9F61E9C86D61}" type="slidenum">
              <a:rPr lang="en-GB" b="0" smtClean="0">
                <a:solidFill>
                  <a:srgbClr val="000000"/>
                </a:solidFill>
              </a:rPr>
              <a:pPr/>
              <a:t>13</a:t>
            </a:fld>
            <a:endParaRPr lang="en-GB" b="0" smtClean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Before you start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 editing the slides of your talk change to the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Master Slide view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:   </a:t>
            </a:r>
            <a:br>
              <a:rPr lang="en-GB" sz="1100" smtClean="0">
                <a:latin typeface="Arial" charset="0"/>
                <a:ea typeface="ＭＳ Ｐゴシック" pitchFamily="34" charset="-128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</a:rPr>
              <a:t>   Menu button “View”,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smtClean="0">
              <a:latin typeface="Arial" charset="0"/>
              <a:ea typeface="ＭＳ Ｐゴシック" pitchFamily="34" charset="-128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92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056">
              <a:defRPr/>
            </a:pPr>
            <a:endParaRPr lang="de-D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88689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13762-C089-4112-9645-94073F8F86A6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7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D09F0B-95BC-445B-AAA5-4922390CF8A0}" type="slidenum">
              <a:rPr lang="en-GB" b="0" smtClean="0">
                <a:solidFill>
                  <a:srgbClr val="000000"/>
                </a:solidFill>
              </a:rPr>
              <a:pPr/>
              <a:t>5</a:t>
            </a:fld>
            <a:endParaRPr lang="en-GB" b="0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Before you start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 editing the slides of your talk change to the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Master Slide view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:   </a:t>
            </a:r>
            <a:br>
              <a:rPr lang="en-GB" sz="1100" smtClean="0">
                <a:latin typeface="Arial" charset="0"/>
                <a:ea typeface="ＭＳ Ｐゴシック" pitchFamily="34" charset="-128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</a:rPr>
              <a:t>   Menu button “View”,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smtClean="0">
              <a:latin typeface="Arial" charset="0"/>
              <a:ea typeface="ＭＳ Ｐゴシック" pitchFamily="34" charset="-128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dirty="0">
                <a:ea typeface="ＭＳ Ｐゴシック" pitchFamily="34" charset="-128"/>
              </a:rPr>
              <a:t>Before you start</a:t>
            </a:r>
            <a:r>
              <a:rPr lang="en-GB" sz="1100" dirty="0">
                <a:ea typeface="ＭＳ Ｐゴシック" pitchFamily="34" charset="-128"/>
              </a:rPr>
              <a:t> editing the slides of your talk change to the </a:t>
            </a:r>
            <a:r>
              <a:rPr lang="en-GB" sz="1100" b="1" dirty="0">
                <a:ea typeface="ＭＳ Ｐゴシック" pitchFamily="34" charset="-128"/>
              </a:rPr>
              <a:t>Master Slide view</a:t>
            </a:r>
            <a:r>
              <a:rPr lang="en-GB" sz="1100" dirty="0">
                <a:ea typeface="ＭＳ Ｐゴシック" pitchFamily="34" charset="-128"/>
              </a:rPr>
              <a:t>:   </a:t>
            </a:r>
            <a:br>
              <a:rPr lang="en-GB" sz="1100" dirty="0">
                <a:ea typeface="ＭＳ Ｐゴシック" pitchFamily="34" charset="-128"/>
              </a:rPr>
            </a:br>
            <a:r>
              <a:rPr lang="en-GB" sz="1100" dirty="0">
                <a:ea typeface="ＭＳ Ｐゴシック" pitchFamily="34" charset="-128"/>
              </a:rPr>
              <a:t>   Menu button “View”,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endParaRPr lang="en-GB" sz="1100" dirty="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endParaRPr lang="en-GB" sz="1100" dirty="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dirty="0">
                <a:ea typeface="ＭＳ Ｐゴシック" pitchFamily="34" charset="-128"/>
                <a:sym typeface="Wingdings" pitchFamily="2" charset="2"/>
              </a:rPr>
            </a:br>
            <a:r>
              <a:rPr lang="en-GB" sz="1100" dirty="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dirty="0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dirty="0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4443BF1-5DAB-462D-A361-C1DC44E552A9}" type="slidenum">
              <a:rPr lang="en-GB" b="0" smtClean="0">
                <a:solidFill>
                  <a:srgbClr val="000000"/>
                </a:solidFill>
              </a:rPr>
              <a:pPr/>
              <a:t>10</a:t>
            </a:fld>
            <a:endParaRPr lang="en-GB" b="0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Before you start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 editing the slides of your talk change to the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Master Slide view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:   </a:t>
            </a:r>
            <a:br>
              <a:rPr lang="en-GB" sz="1100" smtClean="0">
                <a:latin typeface="Arial" charset="0"/>
                <a:ea typeface="ＭＳ Ｐゴシック" pitchFamily="34" charset="-128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</a:rPr>
              <a:t>   Menu button “View”,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smtClean="0">
              <a:latin typeface="Arial" charset="0"/>
              <a:ea typeface="ＭＳ Ｐゴシック" pitchFamily="34" charset="-128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46150" eaLnBrk="0" hangingPunct="0"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749300" algn="l"/>
                <a:tab pos="1500188" algn="l"/>
                <a:tab pos="2249488" algn="l"/>
                <a:tab pos="3000375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4443BF1-5DAB-462D-A361-C1DC44E552A9}" type="slidenum">
              <a:rPr lang="en-GB" b="0" smtClean="0">
                <a:solidFill>
                  <a:srgbClr val="000000"/>
                </a:solidFill>
              </a:rPr>
              <a:pPr/>
              <a:t>11</a:t>
            </a:fld>
            <a:endParaRPr lang="en-GB" b="0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Before you start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 editing the slides of your talk change to the </a:t>
            </a:r>
            <a:r>
              <a:rPr lang="en-GB" sz="1100" b="1" smtClean="0">
                <a:latin typeface="Arial" charset="0"/>
                <a:ea typeface="ＭＳ Ｐゴシック" pitchFamily="34" charset="-128"/>
              </a:rPr>
              <a:t>Master Slide view</a:t>
            </a:r>
            <a:r>
              <a:rPr lang="en-GB" sz="1100" smtClean="0">
                <a:latin typeface="Arial" charset="0"/>
                <a:ea typeface="ＭＳ Ｐゴシック" pitchFamily="34" charset="-128"/>
              </a:rPr>
              <a:t>:   </a:t>
            </a:r>
            <a:br>
              <a:rPr lang="en-GB" sz="1100" smtClean="0">
                <a:latin typeface="Arial" charset="0"/>
                <a:ea typeface="ＭＳ Ｐゴシック" pitchFamily="34" charset="-128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</a:rPr>
              <a:t>   Menu button “View”,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endParaRPr lang="en-GB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</a:br>
            <a:r>
              <a:rPr lang="en-GB" sz="1100" smtClean="0">
                <a:latin typeface="Arial" charset="0"/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 smtClean="0">
                <a:latin typeface="Arial" charset="0"/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 smtClean="0">
              <a:latin typeface="Arial" charset="0"/>
              <a:ea typeface="ＭＳ Ｐゴシック" pitchFamily="34" charset="-128"/>
            </a:endParaRPr>
          </a:p>
          <a:p>
            <a:pPr marL="234950" indent="-2349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latin typeface="Arial" charset="0"/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2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4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30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0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8657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12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82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66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4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7063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6578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1" y="6376972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ctr" eaLnBrk="1" hangingPunct="1"/>
            <a:r>
              <a:rPr lang="en-US" sz="1200" b="1" noProof="0" dirty="0" smtClean="0">
                <a:solidFill>
                  <a:schemeClr val="tx1"/>
                </a:solidFill>
              </a:rPr>
              <a:t>Dr. </a:t>
            </a:r>
            <a:r>
              <a:rPr lang="en-US" sz="1200" b="1" noProof="0" dirty="0" err="1" smtClean="0">
                <a:solidFill>
                  <a:schemeClr val="tx1"/>
                </a:solidFill>
              </a:rPr>
              <a:t>Holger</a:t>
            </a:r>
            <a:r>
              <a:rPr lang="en-US" sz="1200" b="1" noProof="0" dirty="0" smtClean="0">
                <a:solidFill>
                  <a:schemeClr val="tx1"/>
                </a:solidFill>
              </a:rPr>
              <a:t> Schlarb </a:t>
            </a:r>
            <a:r>
              <a:rPr lang="en-US" sz="1200" noProof="0" dirty="0" smtClean="0">
                <a:solidFill>
                  <a:schemeClr val="tx1"/>
                </a:solidFill>
              </a:rPr>
              <a:t> |  3</a:t>
            </a:r>
            <a:r>
              <a:rPr lang="en-US" sz="1200" baseline="30000" noProof="0" dirty="0" smtClean="0">
                <a:solidFill>
                  <a:schemeClr val="tx1"/>
                </a:solidFill>
              </a:rPr>
              <a:t>rd</a:t>
            </a:r>
            <a:r>
              <a:rPr lang="en-US" sz="1200" noProof="0" dirty="0" smtClean="0">
                <a:solidFill>
                  <a:schemeClr val="tx1"/>
                </a:solidFill>
              </a:rPr>
              <a:t> MTCA Workshop</a:t>
            </a:r>
            <a:r>
              <a:rPr lang="en-US" sz="1200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200" noProof="0" dirty="0" smtClean="0">
                <a:solidFill>
                  <a:schemeClr val="tx1"/>
                </a:solidFill>
              </a:rPr>
              <a:t>|</a:t>
            </a:r>
            <a:r>
              <a:rPr lang="en-US" sz="1200" baseline="0" noProof="0" dirty="0" smtClean="0">
                <a:solidFill>
                  <a:schemeClr val="tx1"/>
                </a:solidFill>
              </a:rPr>
              <a:t> DESY</a:t>
            </a:r>
            <a:r>
              <a:rPr lang="en-US" sz="1200" noProof="0" dirty="0" smtClean="0">
                <a:solidFill>
                  <a:schemeClr val="tx1"/>
                </a:solidFill>
              </a:rPr>
              <a:t>  10.12.2014  |  </a:t>
            </a:r>
            <a:r>
              <a:rPr lang="en-US" sz="1200" b="1" noProof="0" dirty="0" smtClean="0">
                <a:solidFill>
                  <a:schemeClr val="tx1"/>
                </a:solidFill>
              </a:rPr>
              <a:t>Page </a:t>
            </a:r>
            <a:fld id="{9CF3698C-BB6B-42E9-B529-3BCF46D40F1F}" type="slidenum">
              <a:rPr lang="en-US" sz="1200" b="1" noProof="0" smtClean="0">
                <a:solidFill>
                  <a:schemeClr val="tx1"/>
                </a:solidFill>
              </a:rPr>
              <a:pPr algn="ctr" eaLnBrk="1" hangingPunct="1"/>
              <a:t>‹#›</a:t>
            </a:fld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elmholtz-Logo_schwarz_70_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01914"/>
            <a:ext cx="1195705" cy="4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70.jpeg"/><Relationship Id="rId4" Type="http://schemas.openxmlformats.org/officeDocument/2006/relationships/image" Target="../media/image60.png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61.png"/><Relationship Id="rId3" Type="http://schemas.openxmlformats.org/officeDocument/2006/relationships/image" Target="../media/image75.jpeg"/><Relationship Id="rId7" Type="http://schemas.openxmlformats.org/officeDocument/2006/relationships/image" Target="../media/image21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80.png"/><Relationship Id="rId5" Type="http://schemas.openxmlformats.org/officeDocument/2006/relationships/image" Target="../media/image15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6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hyperlink" Target="http://mtca.desy.de/" TargetMode="External"/><Relationship Id="rId9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file:///E:\talks\WS_MTCA_2012\bsy.html" TargetMode="External"/><Relationship Id="rId13" Type="http://schemas.openxmlformats.org/officeDocument/2006/relationships/hyperlink" Target="file:///E:\talks\WS_MTCA_2012\bd.html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12" Type="http://schemas.openxmlformats.org/officeDocument/2006/relationships/hyperlink" Target="file:///E:\talks\WS_MTCA_2012\inj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11" Type="http://schemas.openxmlformats.org/officeDocument/2006/relationships/hyperlink" Target="file:///E:\talks\WS_MTCA_2012\bc.html" TargetMode="External"/><Relationship Id="rId5" Type="http://schemas.openxmlformats.org/officeDocument/2006/relationships/image" Target="../media/image102.jpeg"/><Relationship Id="rId10" Type="http://schemas.openxmlformats.org/officeDocument/2006/relationships/hyperlink" Target="file:///E:\talks\WS_MTCA_2012\mlin.html" TargetMode="External"/><Relationship Id="rId4" Type="http://schemas.openxmlformats.org/officeDocument/2006/relationships/image" Target="../media/image101.jpeg"/><Relationship Id="rId9" Type="http://schemas.openxmlformats.org/officeDocument/2006/relationships/hyperlink" Target="file:///E:\talks\WS_MTCA_2012\cs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png"/><Relationship Id="rId18" Type="http://schemas.openxmlformats.org/officeDocument/2006/relationships/image" Target="../media/image123.jpe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1.jpeg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05.jpeg"/><Relationship Id="rId15" Type="http://schemas.openxmlformats.org/officeDocument/2006/relationships/image" Target="../media/image120.jpeg"/><Relationship Id="rId10" Type="http://schemas.openxmlformats.org/officeDocument/2006/relationships/image" Target="../media/image115.png"/><Relationship Id="rId19" Type="http://schemas.openxmlformats.org/officeDocument/2006/relationships/image" Target="../media/image124.jpeg"/><Relationship Id="rId4" Type="http://schemas.openxmlformats.org/officeDocument/2006/relationships/image" Target="../media/image110.pn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jp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18" Type="http://schemas.openxmlformats.org/officeDocument/2006/relationships/image" Target="../media/image59.png"/><Relationship Id="rId3" Type="http://schemas.openxmlformats.org/officeDocument/2006/relationships/image" Target="../media/image46.jpeg"/><Relationship Id="rId21" Type="http://schemas.openxmlformats.org/officeDocument/2006/relationships/image" Target="../media/image62.jpeg"/><Relationship Id="rId7" Type="http://schemas.openxmlformats.org/officeDocument/2006/relationships/image" Target="../media/image50.png"/><Relationship Id="rId12" Type="http://schemas.openxmlformats.org/officeDocument/2006/relationships/image" Target="../media/image54.jpe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jpe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3.jpeg"/><Relationship Id="rId5" Type="http://schemas.openxmlformats.org/officeDocument/2006/relationships/image" Target="../media/image48.png"/><Relationship Id="rId15" Type="http://schemas.openxmlformats.org/officeDocument/2006/relationships/image" Target="../media/image57.jpeg"/><Relationship Id="rId23" Type="http://schemas.openxmlformats.org/officeDocument/2006/relationships/image" Target="../media/image64.png"/><Relationship Id="rId10" Type="http://schemas.microsoft.com/office/2007/relationships/hdphoto" Target="../media/hdphoto1.wdp"/><Relationship Id="rId19" Type="http://schemas.openxmlformats.org/officeDocument/2006/relationships/image" Target="../media/image60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6.jpeg"/><Relationship Id="rId2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1" y="0"/>
            <a:ext cx="9144000" cy="1266825"/>
          </a:xfrm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Helmholtz Validation Fund </a:t>
            </a:r>
            <a:r>
              <a:rPr lang="en-US" sz="2800" dirty="0" smtClean="0"/>
              <a:t>Results and Perspectives</a:t>
            </a:r>
            <a:br>
              <a:rPr lang="en-US" sz="2800" dirty="0" smtClean="0"/>
            </a:br>
            <a:r>
              <a:rPr lang="en-US" sz="2800" dirty="0" smtClean="0"/>
              <a:t>'</a:t>
            </a:r>
            <a:r>
              <a:rPr lang="en-US" sz="2800" dirty="0"/>
              <a:t>'MTCA.4 for Industry" </a:t>
            </a:r>
            <a:endParaRPr lang="de-DE" sz="3200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439785" y="4771598"/>
            <a:ext cx="416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Dr. Holger Schlarb</a:t>
            </a:r>
          </a:p>
          <a:p>
            <a:r>
              <a:rPr lang="de-DE" dirty="0" smtClean="0"/>
              <a:t>MSK, DESY</a:t>
            </a:r>
          </a:p>
          <a:p>
            <a:r>
              <a:rPr lang="de-DE" dirty="0" smtClean="0"/>
              <a:t>DESY, 10.12.2014</a:t>
            </a:r>
            <a:endParaRPr lang="en-GB" dirty="0"/>
          </a:p>
        </p:txBody>
      </p:sp>
      <p:sp>
        <p:nvSpPr>
          <p:cNvPr id="6" name="Rectangle 30"/>
          <p:cNvSpPr txBox="1">
            <a:spLocks noChangeArrowheads="1"/>
          </p:cNvSpPr>
          <p:nvPr/>
        </p:nvSpPr>
        <p:spPr bwMode="auto">
          <a:xfrm>
            <a:off x="3741738" y="1936750"/>
            <a:ext cx="5155772" cy="197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/>
              <a:t>and workshop organization  </a:t>
            </a:r>
            <a:endParaRPr lang="de-DE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743075"/>
            <a:ext cx="3032125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HGF\Validierungsfonds\HVF_MTCA\AP2\AP2.1.3 (10MSPS_32CH)\TAMC532-T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3" y="1615934"/>
            <a:ext cx="1437069" cy="10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051" y="767644"/>
            <a:ext cx="5368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n-US" b="1" dirty="0" smtClean="0"/>
              <a:t>AP2.1 Extension </a:t>
            </a:r>
            <a:r>
              <a:rPr lang="en-US" b="1" dirty="0"/>
              <a:t>of product portfolio for </a:t>
            </a:r>
            <a:r>
              <a:rPr lang="en-US" b="1" dirty="0" smtClean="0"/>
              <a:t>MTCA.4</a:t>
            </a:r>
            <a:endParaRPr lang="en-US" sz="1050" dirty="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work package </a:t>
            </a:r>
            <a:r>
              <a:rPr lang="en-US" dirty="0" smtClean="0"/>
              <a:t>AP2: </a:t>
            </a:r>
            <a:br>
              <a:rPr lang="en-US" dirty="0" smtClean="0"/>
            </a:br>
            <a:r>
              <a:rPr lang="en-US" dirty="0" smtClean="0"/>
              <a:t>Completion of the MTCA.4 for industry and institutes</a:t>
            </a:r>
            <a:endParaRPr lang="de-DE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0" y="1504615"/>
            <a:ext cx="261458" cy="26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82" y="2701816"/>
            <a:ext cx="904788" cy="38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 descr="x2timer_plus_RT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8" y="1477727"/>
            <a:ext cx="2151516" cy="154559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46962" y="2288668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X2TIMER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0420" y="2996209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RTM_TRIG1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322079" y="2301476"/>
            <a:ext cx="1347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 smtClean="0">
                <a:solidFill>
                  <a:srgbClr val="006600"/>
                </a:solidFill>
              </a:rPr>
              <a:t>Available</a:t>
            </a:r>
            <a:r>
              <a:rPr lang="de-DE" sz="1200" b="1" i="1" dirty="0" smtClean="0">
                <a:solidFill>
                  <a:srgbClr val="006600"/>
                </a:solidFill>
              </a:rPr>
              <a:t> N.A.T.</a:t>
            </a:r>
            <a:endParaRPr lang="de-DE" sz="1200" b="1" i="1" dirty="0">
              <a:solidFill>
                <a:srgbClr val="006600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49" y="2579826"/>
            <a:ext cx="354056" cy="42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407" y="1184507"/>
            <a:ext cx="2053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+mn-lt"/>
                <a:sym typeface="Wingdings" panose="05000000000000000000" pitchFamily="2" charset="2"/>
              </a:rPr>
              <a:t>p</a:t>
            </a:r>
            <a:r>
              <a:rPr lang="en-US" sz="1100" b="1" dirty="0" err="1" smtClean="0">
                <a:latin typeface="+mn-lt"/>
                <a:sym typeface="Wingdings" panose="05000000000000000000" pitchFamily="2" charset="2"/>
              </a:rPr>
              <a:t>s</a:t>
            </a:r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-timing distribution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75832" y="1574283"/>
            <a:ext cx="2751355" cy="1408915"/>
            <a:chOff x="3316936" y="1231498"/>
            <a:chExt cx="3676136" cy="18824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936" y="1231498"/>
              <a:ext cx="3676136" cy="188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379" y="1584776"/>
              <a:ext cx="1041920" cy="95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6132984" y="2339439"/>
              <a:ext cx="220315" cy="2439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890170" y="1184507"/>
            <a:ext cx="30145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RTM Shaper  -  AMC 32 </a:t>
            </a:r>
            <a:r>
              <a:rPr lang="en-US" sz="1100" b="1" dirty="0" err="1" smtClean="0">
                <a:latin typeface="+mn-lt"/>
                <a:sym typeface="Wingdings" panose="05000000000000000000" pitchFamily="2" charset="2"/>
              </a:rPr>
              <a:t>ch</a:t>
            </a:r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 ADC 12/14bit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58796" y="1184507"/>
            <a:ext cx="26088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High end FMC-carrier / 4ch 1.6GSPS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4100" name="Picture 4" descr="D:\HGF\Validierungsfonds\HVF_MTCA\AP2\AP2.1.3 (10MSPS_32CH)\TAMC53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13182" y="1601671"/>
            <a:ext cx="1363287" cy="11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438807" y="1490978"/>
            <a:ext cx="9013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TAMC532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890170" y="1490978"/>
            <a:ext cx="13230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TAMC532-TM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2432015" y="232435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 smtClean="0">
                <a:solidFill>
                  <a:srgbClr val="006600"/>
                </a:solidFill>
              </a:rPr>
              <a:t>Available</a:t>
            </a:r>
            <a:r>
              <a:rPr lang="de-DE" sz="1200" b="1" i="1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56" name="TextBox 55"/>
          <p:cNvSpPr txBox="1"/>
          <p:nvPr/>
        </p:nvSpPr>
        <p:spPr>
          <a:xfrm rot="16200000">
            <a:off x="5066297" y="2257794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 smtClean="0">
                <a:solidFill>
                  <a:srgbClr val="006600"/>
                </a:solidFill>
              </a:rPr>
              <a:t>Available</a:t>
            </a:r>
            <a:r>
              <a:rPr lang="de-DE" sz="1200" b="1" i="1" dirty="0" smtClean="0">
                <a:solidFill>
                  <a:srgbClr val="006600"/>
                </a:solidFill>
              </a:rPr>
              <a:t> Q1/15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2205" y="3377569"/>
            <a:ext cx="9156204" cy="2980068"/>
            <a:chOff x="-12205" y="3377569"/>
            <a:chExt cx="9156204" cy="2980068"/>
          </a:xfrm>
        </p:grpSpPr>
        <p:pic>
          <p:nvPicPr>
            <p:cNvPr id="24" name="Grafik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4" y="5030062"/>
              <a:ext cx="907741" cy="297416"/>
            </a:xfrm>
            <a:prstGeom prst="rect">
              <a:avLst/>
            </a:prstGeom>
          </p:spPr>
        </p:pic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7963" y="4437669"/>
              <a:ext cx="1406804" cy="34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8" descr="EicSys1HEfront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047" y="4273703"/>
              <a:ext cx="3116500" cy="101584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96658" y="3899271"/>
              <a:ext cx="237917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Market entry starter kit (1HE)</a:t>
              </a:r>
              <a:endParaRPr lang="en-US" sz="1100" b="1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74046" y="3865831"/>
              <a:ext cx="205314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High voltage AMC</a:t>
              </a:r>
              <a:endParaRPr lang="en-US" sz="1100" b="1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2205" y="3377569"/>
              <a:ext cx="7008650" cy="500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1">
                <a:buFont typeface="Wingdings" pitchFamily="2" charset="2"/>
                <a:buNone/>
                <a:defRPr/>
              </a:pPr>
              <a:r>
                <a:rPr lang="en-US" b="1" dirty="0" smtClean="0"/>
                <a:t>AP2.4 Evaluation </a:t>
              </a:r>
              <a:r>
                <a:rPr lang="en-US" b="1" dirty="0"/>
                <a:t>of MTCA.4 </a:t>
              </a:r>
              <a:r>
                <a:rPr lang="en-US" b="1" dirty="0" smtClean="0"/>
                <a:t>market </a:t>
              </a:r>
              <a:r>
                <a:rPr lang="en-US" sz="1200" dirty="0" smtClean="0">
                  <a:solidFill>
                    <a:srgbClr val="261748"/>
                  </a:solidFill>
                  <a:ea typeface="ＭＳ Ｐゴシック" pitchFamily="112" charset="-128"/>
                  <a:sym typeface="Wingdings" panose="05000000000000000000" pitchFamily="2" charset="2"/>
                </a:rPr>
                <a:t> </a:t>
              </a:r>
              <a:r>
                <a:rPr lang="en-US" sz="1200" dirty="0" smtClean="0">
                  <a:solidFill>
                    <a:srgbClr val="261748"/>
                  </a:solidFill>
                  <a:ea typeface="ＭＳ Ｐゴシック" pitchFamily="112" charset="-128"/>
                </a:rPr>
                <a:t>Optional </a:t>
              </a:r>
              <a:r>
                <a:rPr lang="en-US" sz="1200" dirty="0">
                  <a:solidFill>
                    <a:srgbClr val="261748"/>
                  </a:solidFill>
                  <a:ea typeface="ＭＳ Ｐゴシック" pitchFamily="112" charset="-128"/>
                </a:rPr>
                <a:t>industry order after </a:t>
              </a:r>
              <a:r>
                <a:rPr lang="en-US" sz="1200" dirty="0" smtClean="0">
                  <a:solidFill>
                    <a:srgbClr val="261748"/>
                  </a:solidFill>
                  <a:ea typeface="ＭＳ Ｐゴシック" pitchFamily="112" charset="-128"/>
                </a:rPr>
                <a:t>evaluation</a:t>
              </a:r>
              <a:endParaRPr lang="en-US" dirty="0">
                <a:solidFill>
                  <a:srgbClr val="261748"/>
                </a:solidFill>
                <a:ea typeface="ＭＳ Ｐゴシック" pitchFamily="112" charset="-128"/>
              </a:endParaRPr>
            </a:p>
            <a:p>
              <a:pPr lvl="2">
                <a:defRPr/>
              </a:pPr>
              <a:endParaRPr lang="en-US" sz="1050" dirty="0">
                <a:solidFill>
                  <a:srgbClr val="261748"/>
                </a:solidFill>
                <a:ea typeface="ＭＳ Ｐゴシック" pitchFamily="112" charset="-128"/>
              </a:endParaRPr>
            </a:p>
          </p:txBody>
        </p:sp>
        <p:pic>
          <p:nvPicPr>
            <p:cNvPr id="4102" name="Picture 6" descr="D:\HGF\Validierungsfonds\HVF_MTCA\AP2\AP2.4.3.2 HV AMC (CAEN-ELS)\jdbhachj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989" y="4288724"/>
              <a:ext cx="2291608" cy="17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420" y="5993777"/>
              <a:ext cx="1145672" cy="296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>
              <a:off x="3577470" y="4090341"/>
              <a:ext cx="90132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HV-Panda</a:t>
              </a:r>
              <a:endParaRPr lang="en-US" sz="1100" b="1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70896" y="3828731"/>
              <a:ext cx="2773103" cy="2292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Generic </a:t>
              </a:r>
              <a:r>
                <a:rPr lang="en-US" sz="1100" b="1" dirty="0" err="1" smtClean="0">
                  <a:latin typeface="+mn-lt"/>
                  <a:sym typeface="Wingdings" panose="05000000000000000000" pitchFamily="2" charset="2"/>
                </a:rPr>
                <a:t>linux</a:t>
              </a: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 driver for </a:t>
              </a:r>
              <a:r>
                <a:rPr lang="en-US" sz="1100" b="1" dirty="0" err="1" smtClean="0">
                  <a:latin typeface="+mn-lt"/>
                  <a:sym typeface="Wingdings" panose="05000000000000000000" pitchFamily="2" charset="2"/>
                </a:rPr>
                <a:t>MicroTCA</a:t>
              </a:r>
              <a:endParaRPr lang="en-US" sz="1100" b="1" dirty="0">
                <a:latin typeface="+mn-lt"/>
                <a:sym typeface="Wingdings" panose="05000000000000000000" pitchFamily="2" charset="2"/>
              </a:endParaRPr>
            </a:p>
            <a:p>
              <a:endParaRPr lang="en-US" sz="1100" b="1" dirty="0" smtClean="0">
                <a:latin typeface="+mn-lt"/>
                <a:sym typeface="Wingdings" panose="05000000000000000000" pitchFamily="2" charset="2"/>
              </a:endParaRPr>
            </a:p>
            <a:p>
              <a:r>
                <a:rPr lang="en-US" sz="1100" b="1" dirty="0" smtClean="0">
                  <a:solidFill>
                    <a:srgbClr val="00B050"/>
                  </a:solidFill>
                  <a:latin typeface="+mn-lt"/>
                  <a:sym typeface="Wingdings" panose="05000000000000000000" pitchFamily="2" charset="2"/>
                </a:rPr>
                <a:t>Open source !</a:t>
              </a:r>
            </a:p>
            <a:p>
              <a:endParaRPr lang="en-US" sz="1100" b="1" dirty="0" smtClean="0">
                <a:latin typeface="+mn-lt"/>
                <a:sym typeface="Wingdings" panose="05000000000000000000" pitchFamily="2" charset="2"/>
              </a:endParaRPr>
            </a:p>
            <a:p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Topics:</a:t>
              </a:r>
            </a:p>
            <a:p>
              <a:endParaRPr lang="en-US" sz="1100" b="1" dirty="0" smtClean="0">
                <a:latin typeface="+mn-lt"/>
                <a:sym typeface="Wingdings" panose="05000000000000000000" pitchFamily="2" charset="2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Linux kernel driver &amp; libraries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Efficient DMA transfer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100" b="1" dirty="0" err="1" smtClean="0">
                  <a:latin typeface="+mn-lt"/>
                  <a:sym typeface="Wingdings" panose="05000000000000000000" pitchFamily="2" charset="2"/>
                </a:rPr>
                <a:t>Hotplug</a:t>
              </a: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 capability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Set of test cases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Test suite for automated driver test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100" b="1" dirty="0" smtClean="0">
                  <a:latin typeface="+mn-lt"/>
                  <a:sym typeface="Wingdings" panose="05000000000000000000" pitchFamily="2" charset="2"/>
                </a:rPr>
                <a:t>Redesign of API implementation</a:t>
              </a:r>
            </a:p>
            <a:p>
              <a:endParaRPr lang="en-US" sz="1100" b="1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2797892" y="5143574"/>
              <a:ext cx="132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err="1" smtClean="0">
                  <a:solidFill>
                    <a:srgbClr val="006600"/>
                  </a:solidFill>
                </a:rPr>
                <a:t>Available</a:t>
              </a:r>
              <a:r>
                <a:rPr lang="de-DE" sz="1200" b="1" i="1" dirty="0" smtClean="0">
                  <a:solidFill>
                    <a:srgbClr val="006600"/>
                  </a:solidFill>
                </a:rPr>
                <a:t> Q1/15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97756" y="5151044"/>
              <a:ext cx="132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err="1" smtClean="0">
                  <a:solidFill>
                    <a:srgbClr val="006600"/>
                  </a:solidFill>
                </a:rPr>
                <a:t>Available</a:t>
              </a:r>
              <a:r>
                <a:rPr lang="de-DE" sz="1200" b="1" i="1" dirty="0" smtClean="0">
                  <a:solidFill>
                    <a:srgbClr val="006600"/>
                  </a:solidFill>
                </a:rPr>
                <a:t> Q1/15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494647" y="5926750"/>
              <a:ext cx="2262679" cy="430887"/>
              <a:chOff x="6435463" y="5890778"/>
              <a:chExt cx="2262679" cy="430887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6665213" y="5890778"/>
                <a:ext cx="2032929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8000"/>
                    </a:solidFill>
                  </a:rPr>
                  <a:t>Several talks scheduled</a:t>
                </a:r>
              </a:p>
              <a:p>
                <a:r>
                  <a:rPr lang="en-US" sz="1100" b="1" dirty="0" err="1" smtClean="0">
                    <a:solidFill>
                      <a:srgbClr val="008000"/>
                    </a:solidFill>
                  </a:rPr>
                  <a:t>Petrosyan</a:t>
                </a:r>
                <a:r>
                  <a:rPr lang="en-US" sz="1100" b="1" dirty="0" smtClean="0">
                    <a:solidFill>
                      <a:srgbClr val="008000"/>
                    </a:solidFill>
                  </a:rPr>
                  <a:t>/</a:t>
                </a:r>
                <a:r>
                  <a:rPr lang="en-US" sz="1100" b="1" dirty="0" err="1" smtClean="0">
                    <a:solidFill>
                      <a:srgbClr val="008000"/>
                    </a:solidFill>
                  </a:rPr>
                  <a:t>Killenberg</a:t>
                </a:r>
                <a:r>
                  <a:rPr lang="en-US" sz="1100" b="1" dirty="0" smtClean="0">
                    <a:solidFill>
                      <a:srgbClr val="008000"/>
                    </a:solidFill>
                  </a:rPr>
                  <a:t>/</a:t>
                </a:r>
                <a:r>
                  <a:rPr lang="en-US" sz="1100" b="1" dirty="0" err="1" smtClean="0">
                    <a:solidFill>
                      <a:srgbClr val="008000"/>
                    </a:solidFill>
                  </a:rPr>
                  <a:t>Mehle</a:t>
                </a:r>
                <a:endParaRPr lang="en-US" sz="11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 bwMode="auto">
              <a:xfrm>
                <a:off x="6435463" y="5946698"/>
                <a:ext cx="277895" cy="149770"/>
              </a:xfrm>
              <a:prstGeom prst="rightArrow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33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D:\HGF\Validierungsfonds\HVF_MTCA\AP2\AP2.2.4 (Abschirmung Schroff)\Cove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1" y="2679381"/>
            <a:ext cx="1814670" cy="19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051" y="767644"/>
            <a:ext cx="7139371" cy="2000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None/>
              <a:defRPr/>
            </a:pPr>
            <a:r>
              <a:rPr lang="en-US" b="1" dirty="0" smtClean="0"/>
              <a:t>AP2.2 EMI </a:t>
            </a:r>
            <a:r>
              <a:rPr lang="en-US" b="1" dirty="0"/>
              <a:t>optimization and classification of MTCA.4 components</a:t>
            </a:r>
          </a:p>
          <a:p>
            <a:pPr marL="1257300" lvl="2" indent="-342900">
              <a:buFont typeface="+mj-lt"/>
              <a:buAutoNum type="arabicPeriod"/>
              <a:defRPr/>
            </a:pPr>
            <a:endParaRPr lang="en-US" sz="500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EMI </a:t>
            </a: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test board development				</a:t>
            </a:r>
            <a:endParaRPr lang="en-US" sz="1200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EMI </a:t>
            </a: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current distribution in MTCA.4 crate			</a:t>
            </a: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Optimization of crate-contact transitions 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  <a:sym typeface="Wingdings" panose="05000000000000000000" pitchFamily="2" charset="2"/>
              </a:rPr>
              <a:t> complicated &lt;&lt; m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  <a:sym typeface="Symbol"/>
              </a:rPr>
              <a:t></a:t>
            </a:r>
            <a:endParaRPr lang="en-US" sz="1200" dirty="0" smtClean="0">
              <a:solidFill>
                <a:srgbClr val="261748"/>
              </a:solidFill>
              <a:ea typeface="ＭＳ Ｐゴシック" pitchFamily="112" charset="-128"/>
              <a:sym typeface="Wingdings" panose="05000000000000000000" pitchFamily="2" charset="2"/>
            </a:endParaRP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Shields </a:t>
            </a: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for AMC/RTM boards				</a:t>
            </a: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EMI 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Bypass-concept		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  <a:sym typeface="Wingdings" panose="05000000000000000000" pitchFamily="2" charset="2"/>
              </a:rPr>
              <a:t> less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 benefit 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  <a:sym typeface="Symbol"/>
              </a:rPr>
              <a:t>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 local Isolation </a:t>
            </a:r>
            <a:endParaRPr lang="en-US" sz="1200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Vibration studies and vibration reduction</a:t>
            </a: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EMI classification of AMC and RTM boards commercially 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available</a:t>
            </a:r>
            <a:endParaRPr lang="en-US" sz="1200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257300" lvl="2" indent="-342900">
              <a:buFont typeface="+mj-lt"/>
              <a:buAutoNum type="arabicPeriod"/>
              <a:defRPr/>
            </a:pPr>
            <a:r>
              <a:rPr lang="en-US" sz="1200" dirty="0">
                <a:solidFill>
                  <a:srgbClr val="261748"/>
                </a:solidFill>
                <a:ea typeface="ＭＳ Ｐゴシック" pitchFamily="112" charset="-128"/>
              </a:rPr>
              <a:t>AMC Backplane/connector/board development towards </a:t>
            </a:r>
            <a:r>
              <a:rPr lang="en-US" sz="1200" dirty="0" smtClean="0">
                <a:solidFill>
                  <a:srgbClr val="261748"/>
                </a:solidFill>
                <a:ea typeface="ＭＳ Ｐゴシック" pitchFamily="112" charset="-128"/>
              </a:rPr>
              <a:t>10Gbit/sec</a:t>
            </a:r>
          </a:p>
          <a:p>
            <a:pPr lvl="2">
              <a:defRPr/>
            </a:pPr>
            <a:r>
              <a:rPr lang="en-US" sz="700" dirty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endParaRPr lang="en-US" sz="500" dirty="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work package </a:t>
            </a:r>
            <a:r>
              <a:rPr lang="en-US" dirty="0" smtClean="0"/>
              <a:t>AP2: </a:t>
            </a:r>
            <a:br>
              <a:rPr lang="en-US" dirty="0" smtClean="0"/>
            </a:br>
            <a:r>
              <a:rPr lang="en-US" dirty="0" smtClean="0"/>
              <a:t>Completion of the MTCA.4 for industry and institutes</a:t>
            </a:r>
            <a:endParaRPr lang="de-DE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5" t="16348" r="12251" b="8768"/>
          <a:stretch>
            <a:fillRect/>
          </a:stretch>
        </p:blipFill>
        <p:spPr bwMode="auto">
          <a:xfrm>
            <a:off x="491040" y="4634125"/>
            <a:ext cx="1859069" cy="148751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1" y="4634125"/>
            <a:ext cx="643812" cy="24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11909" y="-836942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6487746" y="1130840"/>
            <a:ext cx="2483826" cy="261610"/>
            <a:chOff x="3890943" y="5625759"/>
            <a:chExt cx="2483826" cy="261610"/>
          </a:xfrm>
        </p:grpSpPr>
        <p:sp>
          <p:nvSpPr>
            <p:cNvPr id="34" name="TextBox 33"/>
            <p:cNvSpPr txBox="1"/>
            <p:nvPr/>
          </p:nvSpPr>
          <p:spPr>
            <a:xfrm>
              <a:off x="4120693" y="5625759"/>
              <a:ext cx="215675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/>
                <a:t>Talk </a:t>
              </a:r>
              <a:r>
                <a:rPr lang="en-US" sz="1100" dirty="0"/>
                <a:t>T. </a:t>
              </a:r>
              <a:r>
                <a:rPr lang="en-US" sz="1100" dirty="0" err="1" smtClean="0"/>
                <a:t>Owczarek</a:t>
              </a:r>
              <a:r>
                <a:rPr lang="de-DE" sz="1100" b="1" dirty="0" smtClean="0"/>
                <a:t>, ISE/WUT</a:t>
              </a:r>
              <a:endParaRPr lang="de-DE" sz="1100" b="1" dirty="0"/>
            </a:p>
          </p:txBody>
        </p:sp>
        <p:sp>
          <p:nvSpPr>
            <p:cNvPr id="35" name="Right Arrow 34"/>
            <p:cNvSpPr/>
            <p:nvPr/>
          </p:nvSpPr>
          <p:spPr bwMode="auto">
            <a:xfrm>
              <a:off x="3890943" y="5681679"/>
              <a:ext cx="277895" cy="14977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6" name="Picture 28" descr="logo_is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620" y="5650983"/>
              <a:ext cx="337149" cy="211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21" name="TextBox 20"/>
          <p:cNvSpPr txBox="1"/>
          <p:nvPr/>
        </p:nvSpPr>
        <p:spPr>
          <a:xfrm>
            <a:off x="509126" y="101666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3728" y="1340346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sym typeface="Wingdings 2"/>
              </a:rPr>
              <a:t></a:t>
            </a:r>
            <a:endParaRPr lang="de-DE" sz="2800" b="1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7892" y="120024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7792" y="156639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5817" y="194631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5717" y="226487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5920" y="1710581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sym typeface="Wingdings 2"/>
              </a:rPr>
              <a:t></a:t>
            </a:r>
            <a:endParaRPr lang="de-DE" sz="28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3772" y="211250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ym typeface="Wingdings 2"/>
              </a:rPr>
              <a:t></a:t>
            </a:r>
            <a:endParaRPr lang="de-DE" sz="2400" b="1" dirty="0"/>
          </a:p>
        </p:txBody>
      </p:sp>
      <p:pic>
        <p:nvPicPr>
          <p:cNvPr id="5122" name="Picture 2" descr="N:\4all\public\HVF_MTCA\Industrie\_Logo_Industry partners\Schroff\logo_pentair_20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0" y="4125363"/>
            <a:ext cx="1231171" cy="3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Bild 2" descr="DAMC-EMI board view LoRe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81" y="1397942"/>
            <a:ext cx="2627915" cy="11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7301929" y="2574173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DAMC-EMI</a:t>
            </a:r>
            <a:endParaRPr lang="de-DE" sz="1100" b="1" dirty="0">
              <a:solidFill>
                <a:schemeClr val="bg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33" y="4890520"/>
            <a:ext cx="1271778" cy="47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593784" y="4884126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ym typeface="Wingdings 2"/>
              </a:rPr>
              <a:t></a:t>
            </a:r>
            <a:endParaRPr lang="de-DE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804321" y="5319435"/>
            <a:ext cx="2089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Requires for quantitative</a:t>
            </a:r>
          </a:p>
          <a:p>
            <a:r>
              <a:rPr lang="en-US" sz="1100" dirty="0"/>
              <a:t>m</a:t>
            </a:r>
            <a:r>
              <a:rPr lang="en-US" sz="1100" dirty="0" smtClean="0"/>
              <a:t>easurements &amp; classification</a:t>
            </a:r>
          </a:p>
          <a:p>
            <a:r>
              <a:rPr lang="en-US" sz="1100" dirty="0" smtClean="0"/>
              <a:t>specialized setup!</a:t>
            </a:r>
          </a:p>
          <a:p>
            <a:r>
              <a:rPr lang="en-US" sz="1100" dirty="0" smtClean="0"/>
              <a:t>Project launched: Q2/15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880333" y="6070193"/>
            <a:ext cx="1579800" cy="261610"/>
            <a:chOff x="6435463" y="5890778"/>
            <a:chExt cx="1579800" cy="261610"/>
          </a:xfrm>
        </p:grpSpPr>
        <p:sp>
          <p:nvSpPr>
            <p:cNvPr id="53" name="TextBox 52"/>
            <p:cNvSpPr txBox="1"/>
            <p:nvPr/>
          </p:nvSpPr>
          <p:spPr>
            <a:xfrm>
              <a:off x="6665213" y="5890778"/>
              <a:ext cx="135005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Talk H-H. </a:t>
              </a:r>
              <a:r>
                <a:rPr lang="en-US" sz="1100" b="1" dirty="0" err="1" smtClean="0">
                  <a:solidFill>
                    <a:srgbClr val="008000"/>
                  </a:solidFill>
                </a:rPr>
                <a:t>Ibowski</a:t>
              </a:r>
              <a:endParaRPr lang="en-US" sz="1100" b="1" dirty="0" smtClean="0">
                <a:solidFill>
                  <a:srgbClr val="008000"/>
                </a:solidFill>
              </a:endParaRPr>
            </a:p>
          </p:txBody>
        </p:sp>
        <p:sp>
          <p:nvSpPr>
            <p:cNvPr id="54" name="Right Arrow 53"/>
            <p:cNvSpPr/>
            <p:nvPr/>
          </p:nvSpPr>
          <p:spPr bwMode="auto">
            <a:xfrm>
              <a:off x="6435463" y="5946698"/>
              <a:ext cx="277895" cy="14977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95" y="3196858"/>
            <a:ext cx="230505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60" y="3724124"/>
            <a:ext cx="2389088" cy="65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804321" y="174135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555160" y="2835783"/>
            <a:ext cx="2053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Decoupling of digital/analog grounds by local isolation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551264" y="2805005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de-DE" sz="2400" b="1" dirty="0">
              <a:solidFill>
                <a:srgbClr val="00B050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5" y="2930892"/>
            <a:ext cx="2506246" cy="14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3072385" y="2740932"/>
            <a:ext cx="24140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MicroTCA.4 ground modelling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386776" y="2740932"/>
            <a:ext cx="6805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n-lt"/>
                <a:sym typeface="Wingdings" panose="05000000000000000000" pitchFamily="2" charset="2"/>
              </a:rPr>
              <a:t>Shields</a:t>
            </a:r>
            <a:endParaRPr lang="en-US" sz="1100" b="1" dirty="0"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39" y="2744444"/>
            <a:ext cx="505478" cy="2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70" y="2429669"/>
            <a:ext cx="325859" cy="18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5" y="4813971"/>
            <a:ext cx="2549654" cy="113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work package AP2: </a:t>
            </a:r>
            <a:br>
              <a:rPr lang="en-US" dirty="0"/>
            </a:br>
            <a:r>
              <a:rPr lang="en-US" dirty="0"/>
              <a:t>Completion of the MTCA.4 for industry and institutes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830" y="839640"/>
            <a:ext cx="8338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b="1" dirty="0" smtClean="0"/>
              <a:t>AP2: missing standards / critical items / open issues / misc. barriers…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89577" y="2383721"/>
            <a:ext cx="1384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MMC Template</a:t>
            </a:r>
            <a:endParaRPr lang="de-DE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" y="1492331"/>
            <a:ext cx="3559986" cy="1263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http://mtca.desy.de/sites/site_mtca/content/e174425/e199296/e213958/MMC4c_preview_e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18" y="5445388"/>
            <a:ext cx="1113002" cy="10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3994" y="1232458"/>
            <a:ext cx="2036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Zone 3 Recommendation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88" y="1480589"/>
            <a:ext cx="2967797" cy="158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42582" y="1271079"/>
            <a:ext cx="2492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MMC </a:t>
            </a:r>
            <a:r>
              <a:rPr lang="en-US" sz="11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Altium</a:t>
            </a: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designer templates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4631" y="3138724"/>
            <a:ext cx="2844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MMC Starter Kit (AMC/RTM) available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7990" y="5368263"/>
            <a:ext cx="1972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MMC code development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830" y="3186994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MTCA.4, open software framework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3435" y="2820612"/>
            <a:ext cx="1392248" cy="261610"/>
            <a:chOff x="6435463" y="5890778"/>
            <a:chExt cx="1392248" cy="261610"/>
          </a:xfrm>
        </p:grpSpPr>
        <p:sp>
          <p:nvSpPr>
            <p:cNvPr id="17" name="TextBox 16"/>
            <p:cNvSpPr txBox="1"/>
            <p:nvPr/>
          </p:nvSpPr>
          <p:spPr>
            <a:xfrm>
              <a:off x="6665213" y="5890778"/>
              <a:ext cx="116249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Talk F. Ludwig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6435463" y="5946698"/>
              <a:ext cx="277895" cy="14977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9" name="Picture 2" descr="D:\_Projects_\!Altium\uMMC_1.00_EvalKit_OLEK\FrontPanel\panel_tex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3446" y="3424225"/>
            <a:ext cx="205084" cy="1835668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3391" y="3571078"/>
            <a:ext cx="235233" cy="154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1882" y="3403484"/>
            <a:ext cx="2251582" cy="19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2" y="3582820"/>
            <a:ext cx="3099425" cy="18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8" y="1346634"/>
            <a:ext cx="505478" cy="2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8" y="3269529"/>
            <a:ext cx="505478" cy="2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07211" y="5457130"/>
            <a:ext cx="1579800" cy="261610"/>
            <a:chOff x="6435463" y="5890778"/>
            <a:chExt cx="1579800" cy="261610"/>
          </a:xfrm>
        </p:grpSpPr>
        <p:sp>
          <p:nvSpPr>
            <p:cNvPr id="26" name="TextBox 25"/>
            <p:cNvSpPr txBox="1"/>
            <p:nvPr/>
          </p:nvSpPr>
          <p:spPr>
            <a:xfrm>
              <a:off x="6665213" y="5890778"/>
              <a:ext cx="135005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Talk </a:t>
              </a:r>
              <a:r>
                <a:rPr lang="en-US" sz="1100" b="1" dirty="0" err="1" smtClean="0"/>
                <a:t>M.Killenberg</a:t>
              </a:r>
              <a:endParaRPr lang="en-US" sz="1100" b="1" dirty="0" smtClean="0"/>
            </a:p>
          </p:txBody>
        </p:sp>
        <p:sp>
          <p:nvSpPr>
            <p:cNvPr id="27" name="Right Arrow 26"/>
            <p:cNvSpPr/>
            <p:nvPr/>
          </p:nvSpPr>
          <p:spPr bwMode="auto">
            <a:xfrm>
              <a:off x="6435463" y="5946698"/>
              <a:ext cx="277895" cy="14977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75988" y="5653708"/>
            <a:ext cx="1361791" cy="261610"/>
            <a:chOff x="6435463" y="5890778"/>
            <a:chExt cx="1361791" cy="261610"/>
          </a:xfrm>
        </p:grpSpPr>
        <p:sp>
          <p:nvSpPr>
            <p:cNvPr id="29" name="TextBox 28"/>
            <p:cNvSpPr txBox="1"/>
            <p:nvPr/>
          </p:nvSpPr>
          <p:spPr>
            <a:xfrm>
              <a:off x="6665213" y="5890778"/>
              <a:ext cx="113204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Talk </a:t>
              </a:r>
              <a:r>
                <a:rPr lang="en-US" sz="1100" b="1" dirty="0" err="1" smtClean="0">
                  <a:solidFill>
                    <a:srgbClr val="008000"/>
                  </a:solidFill>
                </a:rPr>
                <a:t>M.Fenner</a:t>
              </a:r>
              <a:endParaRPr lang="en-US" sz="1100" b="1" dirty="0" smtClean="0">
                <a:solidFill>
                  <a:srgbClr val="008000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 bwMode="auto">
            <a:xfrm>
              <a:off x="6435463" y="5946698"/>
              <a:ext cx="277895" cy="149770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9868" y="5784513"/>
            <a:ext cx="1890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Interlock integration….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8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26610"/>
            <a:ext cx="8494633" cy="54630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MTCA.4 </a:t>
            </a:r>
            <a:r>
              <a:rPr lang="en-US" b="1" dirty="0"/>
              <a:t>support and consulting</a:t>
            </a:r>
          </a:p>
          <a:p>
            <a:pPr lvl="2">
              <a:defRPr/>
            </a:pP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FAQ</a:t>
            </a:r>
            <a:r>
              <a:rPr lang="en-US" sz="1400" dirty="0">
                <a:solidFill>
                  <a:srgbClr val="261748"/>
                </a:solidFill>
                <a:ea typeface="ＭＳ Ｐゴシック" pitchFamily="112" charset="-128"/>
              </a:rPr>
              <a:t>/</a:t>
            </a: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Hotline   </a:t>
            </a:r>
            <a:r>
              <a:rPr lang="en-US" sz="1400" dirty="0">
                <a:solidFill>
                  <a:srgbClr val="261748"/>
                </a:solidFill>
                <a:ea typeface="ＭＳ Ｐゴシック" pitchFamily="112" charset="-128"/>
              </a:rPr>
              <a:t>						</a:t>
            </a:r>
          </a:p>
          <a:p>
            <a:pPr lvl="2">
              <a:defRPr/>
            </a:pP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Direct support</a:t>
            </a:r>
          </a:p>
          <a:p>
            <a:pPr lvl="2">
              <a:defRPr/>
            </a:pP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Tutorial, every 2 month “hands on”</a:t>
            </a:r>
          </a:p>
          <a:p>
            <a:pPr lvl="2">
              <a:defRPr/>
            </a:pP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	6   in 2013</a:t>
            </a:r>
          </a:p>
          <a:p>
            <a:pPr lvl="2">
              <a:defRPr/>
            </a:pP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	8   in 2014 (4 advanced)</a:t>
            </a:r>
            <a:r>
              <a:rPr lang="en-US" dirty="0">
                <a:solidFill>
                  <a:srgbClr val="261748"/>
                </a:solidFill>
                <a:ea typeface="ＭＳ Ｐゴシック" pitchFamily="112" charset="-128"/>
              </a:rPr>
              <a:t>					</a:t>
            </a:r>
          </a:p>
          <a:p>
            <a:pPr lvl="1">
              <a:buFont typeface="Wingdings" pitchFamily="2" charset="2"/>
              <a:buNone/>
              <a:defRPr/>
            </a:pPr>
            <a:endParaRPr lang="en-US" sz="16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MicroTCA.4 Introductory guide</a:t>
            </a:r>
          </a:p>
          <a:p>
            <a:pPr marL="1257300" lvl="2" indent="-342900">
              <a:defRPr/>
            </a:pP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Booklet published by DESY/NAT	: Q1/15</a:t>
            </a:r>
            <a:endParaRPr lang="en-US" sz="1200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800100" lvl="1" indent="-342900">
              <a:defRPr/>
            </a:pPr>
            <a:endParaRPr lang="en-US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800100" lvl="1" indent="-342900">
              <a:defRPr/>
            </a:pPr>
            <a:endParaRPr lang="en-US" b="1" dirty="0"/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 smtClean="0"/>
              <a:t>Products </a:t>
            </a:r>
            <a:r>
              <a:rPr lang="en-US" b="1" dirty="0"/>
              <a:t>marketing &amp; information 	</a:t>
            </a:r>
            <a:r>
              <a:rPr lang="en-US" b="1" dirty="0">
                <a:solidFill>
                  <a:srgbClr val="261748"/>
                </a:solidFill>
                <a:ea typeface="ＭＳ Ｐゴシック" pitchFamily="112" charset="-128"/>
              </a:rPr>
              <a:t>		</a:t>
            </a:r>
            <a:endParaRPr lang="en-US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800100" lvl="1" indent="-342900">
              <a:defRPr/>
            </a:pPr>
            <a:r>
              <a:rPr lang="en-US" dirty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r>
              <a:rPr lang="en-US" dirty="0" smtClean="0">
                <a:solidFill>
                  <a:srgbClr val="261748"/>
                </a:solidFill>
                <a:ea typeface="ＭＳ Ｐゴシック" pitchFamily="112" charset="-128"/>
              </a:rPr>
              <a:t>  </a:t>
            </a: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3 MTCA.4 </a:t>
            </a:r>
            <a:r>
              <a:rPr lang="en-US" sz="1400" dirty="0">
                <a:solidFill>
                  <a:srgbClr val="261748"/>
                </a:solidFill>
                <a:ea typeface="ＭＳ Ｐゴシック" pitchFamily="112" charset="-128"/>
              </a:rPr>
              <a:t>workshops </a:t>
            </a: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(2012/2013/2014)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Marketing </a:t>
            </a:r>
            <a:r>
              <a:rPr lang="en-US" sz="1400" dirty="0">
                <a:solidFill>
                  <a:srgbClr val="261748"/>
                </a:solidFill>
                <a:ea typeface="ＭＳ Ｐゴシック" pitchFamily="112" charset="-128"/>
              </a:rPr>
              <a:t>on industrial exhibitions/ Face-to-face meetings</a:t>
            </a:r>
            <a:endParaRPr lang="en-US" sz="1400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lvl="1"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28 (+11) </a:t>
            </a:r>
            <a:r>
              <a:rPr lang="en-US" sz="1400" b="1" dirty="0">
                <a:solidFill>
                  <a:srgbClr val="FF0000"/>
                </a:solidFill>
                <a:ea typeface="ＭＳ Ｐゴシック" pitchFamily="112" charset="-128"/>
              </a:rPr>
              <a:t>in 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2013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0000"/>
                </a:solidFill>
                <a:ea typeface="ＭＳ Ｐゴシック" pitchFamily="112" charset="-128"/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16 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(+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16) </a:t>
            </a:r>
            <a:r>
              <a:rPr lang="en-US" sz="1400" b="1" dirty="0" smtClean="0">
                <a:solidFill>
                  <a:srgbClr val="FF0000"/>
                </a:solidFill>
                <a:ea typeface="ＭＳ Ｐゴシック" pitchFamily="112" charset="-128"/>
              </a:rPr>
              <a:t>in 2014</a:t>
            </a:r>
            <a:endParaRPr lang="en-US" sz="1400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lvl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261748"/>
                </a:solidFill>
                <a:ea typeface="ＭＳ Ｐゴシック" pitchFamily="112" charset="-128"/>
              </a:rPr>
              <a:t>	</a:t>
            </a:r>
            <a:r>
              <a:rPr lang="en-US" sz="1400" dirty="0" smtClean="0">
                <a:solidFill>
                  <a:srgbClr val="261748"/>
                </a:solidFill>
                <a:ea typeface="ＭＳ Ｐゴシック" pitchFamily="112" charset="-128"/>
              </a:rPr>
              <a:t>Webpage	</a:t>
            </a:r>
            <a:endParaRPr lang="en-US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261748"/>
                </a:solidFill>
                <a:ea typeface="ＭＳ Ｐゴシック" pitchFamily="112" charset="-128"/>
              </a:rPr>
              <a:t> </a:t>
            </a:r>
            <a:r>
              <a:rPr lang="en-US" b="1" dirty="0" smtClean="0">
                <a:solidFill>
                  <a:srgbClr val="261748"/>
                </a:solidFill>
                <a:ea typeface="ＭＳ Ｐゴシック" pitchFamily="112" charset="-128"/>
              </a:rPr>
              <a:t>Interoperability / Integration</a:t>
            </a:r>
            <a:endParaRPr lang="en-US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 dirty="0" smtClean="0"/>
              <a:t>AIW24 Pentair, </a:t>
            </a:r>
            <a:r>
              <a:rPr lang="en-US" sz="1400" dirty="0" err="1" smtClean="0"/>
              <a:t>Straubenheim</a:t>
            </a:r>
            <a:r>
              <a:rPr lang="en-US" sz="1400" dirty="0" smtClean="0"/>
              <a:t>  @ Nov 2013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 b="1" i="1" dirty="0" smtClean="0"/>
              <a:t>AIW25 DESY, Hamburg           </a:t>
            </a:r>
            <a:r>
              <a:rPr lang="en-US" sz="1400" dirty="0" smtClean="0"/>
              <a:t>@ </a:t>
            </a:r>
            <a:r>
              <a:rPr lang="en-US" sz="1400" dirty="0"/>
              <a:t>Apr </a:t>
            </a:r>
            <a:r>
              <a:rPr lang="en-US" sz="1400" dirty="0" smtClean="0"/>
              <a:t>2014</a:t>
            </a:r>
            <a:endParaRPr lang="en-US" sz="1050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AIW26 </a:t>
            </a:r>
            <a:r>
              <a:rPr lang="en-US" sz="1400" dirty="0" err="1" smtClean="0"/>
              <a:t>Vadatech</a:t>
            </a:r>
            <a:r>
              <a:rPr lang="en-US" sz="1400" dirty="0" smtClean="0"/>
              <a:t>, Henderson   @ </a:t>
            </a:r>
            <a:r>
              <a:rPr lang="en-US" sz="1400" dirty="0"/>
              <a:t>Oct </a:t>
            </a:r>
            <a:r>
              <a:rPr lang="en-US" sz="1400" dirty="0" smtClean="0"/>
              <a:t>2014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b="1" i="1" dirty="0" smtClean="0"/>
              <a:t>Integration WS, DESY </a:t>
            </a:r>
            <a:r>
              <a:rPr lang="en-US" sz="1400" b="1" i="1" dirty="0"/>
              <a:t> </a:t>
            </a:r>
            <a:r>
              <a:rPr lang="en-US" sz="1400" b="1" i="1" dirty="0" smtClean="0"/>
              <a:t>          </a:t>
            </a:r>
            <a:r>
              <a:rPr lang="en-US" sz="1400" dirty="0" smtClean="0"/>
              <a:t>@ Dec 2014</a:t>
            </a:r>
            <a:endParaRPr lang="en-US" sz="1400" dirty="0"/>
          </a:p>
          <a:p>
            <a:pPr lvl="1">
              <a:defRPr/>
            </a:pPr>
            <a:endParaRPr lang="en-US" sz="1600" dirty="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 HVF Project “MTCA.4 for Industry” 2012 -2014</a:t>
            </a:r>
            <a:endParaRPr lang="de-DE" dirty="0"/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4528895" y="957562"/>
            <a:ext cx="28394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dirty="0"/>
              <a:t>MTCA </a:t>
            </a:r>
            <a:r>
              <a:rPr lang="de-DE" sz="1000" dirty="0" smtClean="0"/>
              <a:t>Tutorials at  DESY (05/2013)</a:t>
            </a:r>
          </a:p>
          <a:p>
            <a:r>
              <a:rPr lang="de-DE" sz="1000" dirty="0"/>
              <a:t>	 </a:t>
            </a:r>
            <a:r>
              <a:rPr lang="de-DE" sz="1000" dirty="0" smtClean="0"/>
              <a:t>    </a:t>
            </a:r>
            <a:r>
              <a:rPr lang="de-DE" sz="1000" b="1" dirty="0" smtClean="0"/>
              <a:t>&amp; Shanghai (09/2014)</a:t>
            </a:r>
          </a:p>
        </p:txBody>
      </p:sp>
      <p:pic>
        <p:nvPicPr>
          <p:cNvPr id="5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67" y="1186908"/>
            <a:ext cx="1014301" cy="946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9218" y="4499852"/>
            <a:ext cx="3595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Webpage </a:t>
            </a:r>
            <a:r>
              <a:rPr lang="en-US" b="1" dirty="0"/>
              <a:t>URL  </a:t>
            </a:r>
            <a:r>
              <a:rPr lang="en-US" b="1" dirty="0">
                <a:hlinkClick r:id="rId4"/>
              </a:rPr>
              <a:t>http://mtca.desy.de</a:t>
            </a:r>
            <a:r>
              <a:rPr lang="en-US" b="1" dirty="0" smtClean="0">
                <a:hlinkClick r:id="rId4"/>
              </a:rPr>
              <a:t>/</a:t>
            </a:r>
            <a:endParaRPr lang="de-DE" b="1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17" y="4838406"/>
            <a:ext cx="3991855" cy="201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05" y="3242316"/>
            <a:ext cx="1379101" cy="9206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73" y="984842"/>
            <a:ext cx="1611191" cy="1075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5"/>
          <p:cNvSpPr txBox="1">
            <a:spLocks noChangeArrowheads="1"/>
          </p:cNvSpPr>
          <p:nvPr/>
        </p:nvSpPr>
        <p:spPr bwMode="auto">
          <a:xfrm>
            <a:off x="7289177" y="2010724"/>
            <a:ext cx="13724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dirty="0" smtClean="0"/>
              <a:t>IPAC 2013 Shanghai</a:t>
            </a:r>
          </a:p>
        </p:txBody>
      </p:sp>
      <p:sp>
        <p:nvSpPr>
          <p:cNvPr id="18" name="Textfeld 5"/>
          <p:cNvSpPr txBox="1">
            <a:spLocks noChangeArrowheads="1"/>
          </p:cNvSpPr>
          <p:nvPr/>
        </p:nvSpPr>
        <p:spPr bwMode="auto">
          <a:xfrm>
            <a:off x="5915006" y="2854604"/>
            <a:ext cx="14590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dirty="0" smtClean="0"/>
              <a:t>Embeddedworld 2013 </a:t>
            </a:r>
          </a:p>
          <a:p>
            <a:r>
              <a:rPr lang="de-DE" sz="1000" dirty="0" smtClean="0"/>
              <a:t>Nürnberg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73" y="2215238"/>
            <a:ext cx="1646144" cy="8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5"/>
          <p:cNvSpPr txBox="1">
            <a:spLocks noChangeArrowheads="1"/>
          </p:cNvSpPr>
          <p:nvPr/>
        </p:nvSpPr>
        <p:spPr bwMode="auto">
          <a:xfrm>
            <a:off x="7285248" y="2988181"/>
            <a:ext cx="14318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000" dirty="0" smtClean="0"/>
              <a:t>TWEPP 2013 Perugia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8" y="3217673"/>
            <a:ext cx="1293296" cy="9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5"/>
          <p:cNvSpPr txBox="1">
            <a:spLocks noChangeArrowheads="1"/>
          </p:cNvSpPr>
          <p:nvPr/>
        </p:nvSpPr>
        <p:spPr bwMode="auto">
          <a:xfrm>
            <a:off x="7592649" y="4138394"/>
            <a:ext cx="1418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dirty="0" smtClean="0"/>
              <a:t>European Microwave </a:t>
            </a:r>
          </a:p>
          <a:p>
            <a:r>
              <a:rPr lang="en-US" sz="1000" dirty="0" smtClean="0"/>
              <a:t>Week2013</a:t>
            </a:r>
            <a:endParaRPr lang="de-DE" sz="1000" dirty="0" smtClean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6" y="5291213"/>
            <a:ext cx="484075" cy="27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Brace 8"/>
          <p:cNvSpPr/>
          <p:nvPr/>
        </p:nvSpPr>
        <p:spPr bwMode="auto">
          <a:xfrm flipH="1">
            <a:off x="912193" y="5144493"/>
            <a:ext cx="145333" cy="62020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Picture 2" descr="D:\Project\China\SINAP\Training\IMG_2813.JP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78" y="1357672"/>
            <a:ext cx="1512970" cy="100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67" y="2403128"/>
            <a:ext cx="1014301" cy="15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 </a:t>
            </a:r>
            <a:r>
              <a:rPr lang="en-US" dirty="0" err="1" smtClean="0"/>
              <a:t>MicroTCA@DESY</a:t>
            </a:r>
            <a:r>
              <a:rPr lang="en-US" dirty="0" smtClean="0"/>
              <a:t> 2015+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36" y="861843"/>
            <a:ext cx="884326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sz="2400" dirty="0" smtClean="0">
                <a:ea typeface="ＭＳ Ｐゴシック" pitchFamily="112" charset="-128"/>
              </a:rPr>
              <a:t>DESY Directorate recently approved founding of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sz="2400" b="1" dirty="0" smtClean="0">
                <a:ea typeface="ＭＳ Ｐゴシック" pitchFamily="112" charset="-128"/>
              </a:rPr>
              <a:t>      </a:t>
            </a:r>
            <a:r>
              <a:rPr lang="en-US" sz="2800" b="1" i="1" dirty="0" smtClean="0">
                <a:ea typeface="ＭＳ Ｐゴシック" pitchFamily="112" charset="-128"/>
              </a:rPr>
              <a:t>“</a:t>
            </a:r>
            <a:r>
              <a:rPr lang="en-US" sz="2800" b="1" i="1" dirty="0" err="1" smtClean="0">
                <a:ea typeface="ＭＳ Ｐゴシック" pitchFamily="112" charset="-128"/>
              </a:rPr>
              <a:t>MicroTCA</a:t>
            </a:r>
            <a:r>
              <a:rPr lang="en-US" sz="2800" b="1" i="1" dirty="0" smtClean="0">
                <a:ea typeface="ＭＳ Ｐゴシック" pitchFamily="112" charset="-128"/>
              </a:rPr>
              <a:t> Innovatio</a:t>
            </a:r>
            <a:r>
              <a:rPr lang="en-US" sz="2800" b="1" i="1" dirty="0" smtClean="0">
                <a:ea typeface="ＭＳ Ｐゴシック" pitchFamily="112" charset="-128"/>
              </a:rPr>
              <a:t>n Laboratory” @ DESY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sz="2000" b="1" dirty="0" smtClean="0">
                <a:solidFill>
                  <a:srgbClr val="FFC000"/>
                </a:solidFill>
                <a:ea typeface="ＭＳ Ｐゴシック" pitchFamily="112" charset="-128"/>
              </a:rPr>
              <a:t>Activities: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>
                <a:ea typeface="ＭＳ Ｐゴシック" pitchFamily="112" charset="-128"/>
              </a:rPr>
              <a:t>Future enlarge </a:t>
            </a:r>
            <a:r>
              <a:rPr lang="en-US" sz="1800" dirty="0" err="1" smtClean="0">
                <a:ea typeface="ＭＳ Ｐゴシック" pitchFamily="112" charset="-128"/>
              </a:rPr>
              <a:t>MicroTCA</a:t>
            </a:r>
            <a:r>
              <a:rPr lang="en-US" sz="1800" dirty="0" smtClean="0">
                <a:ea typeface="ＭＳ Ｐゴシック" pitchFamily="112" charset="-128"/>
              </a:rPr>
              <a:t> product portfolio through licensing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>
                <a:ea typeface="ＭＳ Ｐゴシック" pitchFamily="112" charset="-128"/>
              </a:rPr>
              <a:t>Continuation PICMG efforts (HW/SW)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>
                <a:ea typeface="ＭＳ Ｐゴシック" pitchFamily="112" charset="-128"/>
              </a:rPr>
              <a:t>Marketing / support / consultancy (somewhat reduced)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Clr>
                <a:srgbClr val="F8B323"/>
              </a:buClr>
              <a:buFont typeface="Symbol" panose="05050102010706020507" pitchFamily="18" charset="2"/>
              <a:buChar char="-"/>
              <a:defRPr/>
            </a:pPr>
            <a:r>
              <a:rPr lang="en-US" dirty="0" smtClean="0">
                <a:ea typeface="ＭＳ Ｐゴシック" pitchFamily="112" charset="-128"/>
              </a:rPr>
              <a:t>Annual MTCA.4 Workshop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Clr>
                <a:srgbClr val="F8B323"/>
              </a:buClr>
              <a:buFont typeface="Symbol" panose="05050102010706020507" pitchFamily="18" charset="2"/>
              <a:buChar char="-"/>
              <a:defRPr/>
            </a:pPr>
            <a:r>
              <a:rPr lang="en-US" dirty="0" smtClean="0">
                <a:ea typeface="ＭＳ Ｐゴシック" pitchFamily="112" charset="-128"/>
              </a:rPr>
              <a:t>Trainings &amp; Tutorials  ~ 4-6/a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Clr>
                <a:srgbClr val="F8B323"/>
              </a:buClr>
              <a:buFont typeface="Symbol" panose="05050102010706020507" pitchFamily="18" charset="2"/>
              <a:buChar char="-"/>
              <a:defRPr/>
            </a:pPr>
            <a:r>
              <a:rPr lang="en-US" dirty="0" smtClean="0">
                <a:ea typeface="ＭＳ Ｐゴシック" pitchFamily="112" charset="-128"/>
              </a:rPr>
              <a:t>Marketing on industrial exhibitions/ science conferences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Clr>
                <a:srgbClr val="F8B323"/>
              </a:buClr>
              <a:buFont typeface="Symbol" panose="05050102010706020507" pitchFamily="18" charset="2"/>
              <a:buChar char="-"/>
              <a:defRPr/>
            </a:pPr>
            <a:r>
              <a:rPr lang="en-US" dirty="0" smtClean="0">
                <a:ea typeface="ＭＳ Ｐゴシック" pitchFamily="112" charset="-128"/>
              </a:rPr>
              <a:t>Interoperability / Integration Workshop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>
                <a:ea typeface="ＭＳ Ｐゴシック" pitchFamily="112" charset="-128"/>
              </a:rPr>
              <a:t>Further &amp; forward developments (EMI/Analog/Digital)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>
                <a:ea typeface="ＭＳ Ｐゴシック" pitchFamily="112" charset="-128"/>
              </a:rPr>
              <a:t>Contact point: Internally and external, e.g. </a:t>
            </a:r>
            <a:r>
              <a:rPr lang="en-US" sz="1800" dirty="0" err="1" smtClean="0">
                <a:ea typeface="ＭＳ Ｐゴシック" pitchFamily="112" charset="-128"/>
              </a:rPr>
              <a:t>MicroTCA</a:t>
            </a:r>
            <a:r>
              <a:rPr lang="en-US" sz="1800" dirty="0" smtClean="0">
                <a:ea typeface="ＭＳ Ｐゴシック" pitchFamily="112" charset="-128"/>
              </a:rPr>
              <a:t> cooperation Network!     </a:t>
            </a:r>
            <a:endParaRPr lang="en-US" sz="1800" dirty="0"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2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 </a:t>
            </a:r>
            <a:r>
              <a:rPr lang="en-US" dirty="0" err="1" smtClean="0"/>
              <a:t>MicroTCA@DESY</a:t>
            </a:r>
            <a:r>
              <a:rPr lang="en-US" dirty="0" smtClean="0"/>
              <a:t> 2015+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36" y="861843"/>
            <a:ext cx="884326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sz="2400" dirty="0" smtClean="0">
                <a:ea typeface="ＭＳ Ｐゴシック" pitchFamily="112" charset="-128"/>
              </a:rPr>
              <a:t>Clearly the most relevant contributions …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endParaRPr lang="en-US" sz="2400" dirty="0" smtClean="0">
              <a:ea typeface="ＭＳ Ｐゴシック" pitchFamily="112" charset="-128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endParaRPr lang="en-US" sz="2400" dirty="0">
              <a:ea typeface="ＭＳ Ｐゴシック" pitchFamily="112" charset="-128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endParaRPr lang="en-US" sz="2400" dirty="0" smtClean="0">
              <a:ea typeface="ＭＳ Ｐゴシック" pitchFamily="112" charset="-128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endParaRPr lang="en-US" sz="2400" dirty="0">
              <a:ea typeface="ＭＳ Ｐゴシック" pitchFamily="112" charset="-128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sz="2400" dirty="0" smtClean="0">
                <a:ea typeface="ＭＳ Ｐゴシック" pitchFamily="112" charset="-128"/>
              </a:rPr>
              <a:t>European X-Ray Free Electron Laser: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endParaRPr lang="en-US" sz="2400" dirty="0">
              <a:ea typeface="ＭＳ Ｐゴシック" pitchFamily="112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2" y="2166235"/>
            <a:ext cx="5439943" cy="12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668746" y="1521927"/>
            <a:ext cx="3654220" cy="1917484"/>
            <a:chOff x="5484536" y="1786355"/>
            <a:chExt cx="3654220" cy="1917484"/>
          </a:xfrm>
        </p:grpSpPr>
        <p:sp>
          <p:nvSpPr>
            <p:cNvPr id="9" name="TextBox 8"/>
            <p:cNvSpPr txBox="1"/>
            <p:nvPr/>
          </p:nvSpPr>
          <p:spPr>
            <a:xfrm>
              <a:off x="5484536" y="1786355"/>
              <a:ext cx="2677336" cy="338554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2014 </a:t>
              </a:r>
              <a:r>
                <a:rPr lang="en-US" b="1" dirty="0" smtClean="0"/>
                <a:t>FLASH II ~ </a:t>
              </a:r>
              <a:r>
                <a:rPr lang="en-US" b="1" dirty="0" smtClean="0">
                  <a:solidFill>
                    <a:srgbClr val="0070C0"/>
                  </a:solidFill>
                </a:rPr>
                <a:t>20 crates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rot="483152">
              <a:off x="6133163" y="3055897"/>
              <a:ext cx="3005593" cy="647942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1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1" y="1691204"/>
            <a:ext cx="824865" cy="52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95" y="2166235"/>
            <a:ext cx="293799" cy="1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N:\4all\public\MSK_Projekte\FLASH\ACC1p\Setup_Pictures\120112\IMG_07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62" y="2675664"/>
            <a:ext cx="195610" cy="1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7081" y="1446418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RF controls</a:t>
            </a:r>
            <a:endParaRPr lang="de-DE" sz="14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255278" y="2259738"/>
            <a:ext cx="0" cy="2031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435059" y="2946163"/>
            <a:ext cx="2619628" cy="338554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2013 FLASH </a:t>
            </a:r>
            <a:r>
              <a:rPr lang="en-US" b="1" dirty="0" smtClean="0"/>
              <a:t>I </a:t>
            </a:r>
            <a:r>
              <a:rPr lang="en-US" b="1" dirty="0" smtClean="0"/>
              <a:t>~ </a:t>
            </a:r>
            <a:r>
              <a:rPr lang="en-US" b="1" dirty="0" smtClean="0">
                <a:solidFill>
                  <a:srgbClr val="0070C0"/>
                </a:solidFill>
              </a:rPr>
              <a:t>10 </a:t>
            </a:r>
            <a:r>
              <a:rPr lang="en-US" b="1" dirty="0" smtClean="0">
                <a:solidFill>
                  <a:srgbClr val="0070C0"/>
                </a:solidFill>
              </a:rPr>
              <a:t>crates</a:t>
            </a:r>
            <a:endParaRPr lang="de-DE" b="1" dirty="0">
              <a:solidFill>
                <a:srgbClr val="0070C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920509" y="2298405"/>
            <a:ext cx="2745026" cy="986312"/>
            <a:chOff x="5920509" y="2298405"/>
            <a:chExt cx="2745026" cy="986312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 flipH="1">
              <a:off x="5920509" y="2662336"/>
              <a:ext cx="899391" cy="62238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34"/>
            <p:cNvSpPr txBox="1"/>
            <p:nvPr/>
          </p:nvSpPr>
          <p:spPr>
            <a:xfrm>
              <a:off x="6707114" y="2298405"/>
              <a:ext cx="1958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>
                  <a:solidFill>
                    <a:srgbClr val="FF0000"/>
                  </a:solidFill>
                </a:rPr>
                <a:t>We</a:t>
              </a:r>
              <a:r>
                <a:rPr lang="de-DE" sz="2400" dirty="0" smtClean="0">
                  <a:solidFill>
                    <a:srgbClr val="FF0000"/>
                  </a:solidFill>
                </a:rPr>
                <a:t> </a:t>
              </a:r>
              <a:r>
                <a:rPr lang="de-DE" sz="2400" dirty="0" err="1" smtClean="0">
                  <a:solidFill>
                    <a:srgbClr val="FF0000"/>
                  </a:solidFill>
                </a:rPr>
                <a:t>are</a:t>
              </a:r>
              <a:r>
                <a:rPr lang="de-DE" sz="2400" dirty="0" smtClean="0">
                  <a:solidFill>
                    <a:srgbClr val="FF0000"/>
                  </a:solidFill>
                </a:rPr>
                <a:t> </a:t>
              </a:r>
              <a:r>
                <a:rPr lang="de-DE" sz="2400" dirty="0" err="1" smtClean="0">
                  <a:solidFill>
                    <a:srgbClr val="FF0000"/>
                  </a:solidFill>
                </a:rPr>
                <a:t>here</a:t>
              </a:r>
              <a:r>
                <a:rPr lang="de-DE" sz="2400" dirty="0" smtClean="0">
                  <a:solidFill>
                    <a:srgbClr val="FF0000"/>
                  </a:solidFill>
                </a:rPr>
                <a:t>!</a:t>
              </a:r>
              <a:endParaRPr lang="de-DE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2926" y="4077269"/>
            <a:ext cx="6742224" cy="2123408"/>
            <a:chOff x="211026" y="4077269"/>
            <a:chExt cx="6742224" cy="2123408"/>
          </a:xfrm>
        </p:grpSpPr>
        <p:grpSp>
          <p:nvGrpSpPr>
            <p:cNvPr id="17" name="Group 16"/>
            <p:cNvGrpSpPr/>
            <p:nvPr/>
          </p:nvGrpSpPr>
          <p:grpSpPr>
            <a:xfrm>
              <a:off x="320396" y="4077269"/>
              <a:ext cx="6632854" cy="1995956"/>
              <a:chOff x="1654483" y="4272392"/>
              <a:chExt cx="6934200" cy="2165233"/>
            </a:xfrm>
          </p:grpSpPr>
          <p:grpSp>
            <p:nvGrpSpPr>
              <p:cNvPr id="18" name="Group 4"/>
              <p:cNvGrpSpPr>
                <a:grpSpLocks/>
              </p:cNvGrpSpPr>
              <p:nvPr/>
            </p:nvGrpSpPr>
            <p:grpSpPr bwMode="auto">
              <a:xfrm>
                <a:off x="1654483" y="4475475"/>
                <a:ext cx="6934200" cy="1962150"/>
                <a:chOff x="0" y="0"/>
                <a:chExt cx="5538" cy="2100"/>
              </a:xfrm>
            </p:grpSpPr>
            <p:pic>
              <p:nvPicPr>
                <p:cNvPr id="20" name="Picture 5" descr="http://www.desy.de/xfel-beam/data/beam/beam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538" cy="21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Rectangle 18">
                  <a:hlinkClick r:id="rId8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4" y="1242"/>
                  <a:ext cx="744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2" name="Rectangle 17">
                  <a:hlinkClick r:id="rId9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732"/>
                  <a:ext cx="702" cy="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3" name="Rectangle 16">
                  <a:hlinkClick r:id="rId10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0" y="972"/>
                  <a:ext cx="390" cy="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4" name="Rectangle 15">
                  <a:hlinkClick r:id="rId11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" y="678"/>
                  <a:ext cx="708" cy="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5" name="Rectangle 14">
                  <a:hlinkClick r:id="rId12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" y="444"/>
                  <a:ext cx="294" cy="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6" name="Rectangle 13">
                  <a:hlinkClick r:id="rId13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2" y="876"/>
                  <a:ext cx="732" cy="1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7" name="Rectangle 12">
                  <a:hlinkClick r:id="rId13"/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0" y="1566"/>
                  <a:ext cx="738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8" name="Freeform 11">
                  <a:hlinkClick r:id="rId13"/>
                </p:cNvPr>
                <p:cNvSpPr>
                  <a:spLocks/>
                </p:cNvSpPr>
                <p:nvPr/>
              </p:nvSpPr>
              <p:spPr bwMode="auto">
                <a:xfrm>
                  <a:off x="3540" y="162"/>
                  <a:ext cx="1524" cy="1266"/>
                </a:xfrm>
                <a:custGeom>
                  <a:avLst/>
                  <a:gdLst>
                    <a:gd name="T0" fmla="*/ 12 w 1524"/>
                    <a:gd name="T1" fmla="*/ 918 h 1266"/>
                    <a:gd name="T2" fmla="*/ 222 w 1524"/>
                    <a:gd name="T3" fmla="*/ 852 h 1266"/>
                    <a:gd name="T4" fmla="*/ 294 w 1524"/>
                    <a:gd name="T5" fmla="*/ 858 h 1266"/>
                    <a:gd name="T6" fmla="*/ 426 w 1524"/>
                    <a:gd name="T7" fmla="*/ 936 h 1266"/>
                    <a:gd name="T8" fmla="*/ 462 w 1524"/>
                    <a:gd name="T9" fmla="*/ 912 h 1266"/>
                    <a:gd name="T10" fmla="*/ 522 w 1524"/>
                    <a:gd name="T11" fmla="*/ 918 h 1266"/>
                    <a:gd name="T12" fmla="*/ 570 w 1524"/>
                    <a:gd name="T13" fmla="*/ 924 h 1266"/>
                    <a:gd name="T14" fmla="*/ 660 w 1524"/>
                    <a:gd name="T15" fmla="*/ 966 h 1266"/>
                    <a:gd name="T16" fmla="*/ 714 w 1524"/>
                    <a:gd name="T17" fmla="*/ 954 h 1266"/>
                    <a:gd name="T18" fmla="*/ 720 w 1524"/>
                    <a:gd name="T19" fmla="*/ 960 h 1266"/>
                    <a:gd name="T20" fmla="*/ 810 w 1524"/>
                    <a:gd name="T21" fmla="*/ 918 h 1266"/>
                    <a:gd name="T22" fmla="*/ 852 w 1524"/>
                    <a:gd name="T23" fmla="*/ 1008 h 1266"/>
                    <a:gd name="T24" fmla="*/ 960 w 1524"/>
                    <a:gd name="T25" fmla="*/ 972 h 1266"/>
                    <a:gd name="T26" fmla="*/ 972 w 1524"/>
                    <a:gd name="T27" fmla="*/ 1038 h 1266"/>
                    <a:gd name="T28" fmla="*/ 1026 w 1524"/>
                    <a:gd name="T29" fmla="*/ 1050 h 1266"/>
                    <a:gd name="T30" fmla="*/ 1062 w 1524"/>
                    <a:gd name="T31" fmla="*/ 1056 h 1266"/>
                    <a:gd name="T32" fmla="*/ 1170 w 1524"/>
                    <a:gd name="T33" fmla="*/ 1104 h 1266"/>
                    <a:gd name="T34" fmla="*/ 1206 w 1524"/>
                    <a:gd name="T35" fmla="*/ 1086 h 1266"/>
                    <a:gd name="T36" fmla="*/ 1236 w 1524"/>
                    <a:gd name="T37" fmla="*/ 1080 h 1266"/>
                    <a:gd name="T38" fmla="*/ 1326 w 1524"/>
                    <a:gd name="T39" fmla="*/ 1038 h 1266"/>
                    <a:gd name="T40" fmla="*/ 1386 w 1524"/>
                    <a:gd name="T41" fmla="*/ 1104 h 1266"/>
                    <a:gd name="T42" fmla="*/ 1524 w 1524"/>
                    <a:gd name="T43" fmla="*/ 1050 h 1266"/>
                    <a:gd name="T44" fmla="*/ 1488 w 1524"/>
                    <a:gd name="T45" fmla="*/ 1104 h 1266"/>
                    <a:gd name="T46" fmla="*/ 1506 w 1524"/>
                    <a:gd name="T47" fmla="*/ 1224 h 1266"/>
                    <a:gd name="T48" fmla="*/ 1392 w 1524"/>
                    <a:gd name="T49" fmla="*/ 1266 h 1266"/>
                    <a:gd name="T50" fmla="*/ 1386 w 1524"/>
                    <a:gd name="T51" fmla="*/ 1200 h 1266"/>
                    <a:gd name="T52" fmla="*/ 1260 w 1524"/>
                    <a:gd name="T53" fmla="*/ 1254 h 1266"/>
                    <a:gd name="T54" fmla="*/ 1248 w 1524"/>
                    <a:gd name="T55" fmla="*/ 1170 h 1266"/>
                    <a:gd name="T56" fmla="*/ 1200 w 1524"/>
                    <a:gd name="T57" fmla="*/ 1176 h 1266"/>
                    <a:gd name="T58" fmla="*/ 1140 w 1524"/>
                    <a:gd name="T59" fmla="*/ 1194 h 1266"/>
                    <a:gd name="T60" fmla="*/ 1038 w 1524"/>
                    <a:gd name="T61" fmla="*/ 1158 h 1266"/>
                    <a:gd name="T62" fmla="*/ 996 w 1524"/>
                    <a:gd name="T63" fmla="*/ 1170 h 1266"/>
                    <a:gd name="T64" fmla="*/ 978 w 1524"/>
                    <a:gd name="T65" fmla="*/ 1152 h 1266"/>
                    <a:gd name="T66" fmla="*/ 942 w 1524"/>
                    <a:gd name="T67" fmla="*/ 1140 h 1266"/>
                    <a:gd name="T68" fmla="*/ 834 w 1524"/>
                    <a:gd name="T69" fmla="*/ 1182 h 1266"/>
                    <a:gd name="T70" fmla="*/ 792 w 1524"/>
                    <a:gd name="T71" fmla="*/ 1158 h 1266"/>
                    <a:gd name="T72" fmla="*/ 738 w 1524"/>
                    <a:gd name="T73" fmla="*/ 1146 h 1266"/>
                    <a:gd name="T74" fmla="*/ 714 w 1524"/>
                    <a:gd name="T75" fmla="*/ 1074 h 1266"/>
                    <a:gd name="T76" fmla="*/ 696 w 1524"/>
                    <a:gd name="T77" fmla="*/ 1020 h 1266"/>
                    <a:gd name="T78" fmla="*/ 654 w 1524"/>
                    <a:gd name="T79" fmla="*/ 1056 h 1266"/>
                    <a:gd name="T80" fmla="*/ 540 w 1524"/>
                    <a:gd name="T81" fmla="*/ 1020 h 1266"/>
                    <a:gd name="T82" fmla="*/ 498 w 1524"/>
                    <a:gd name="T83" fmla="*/ 1026 h 1266"/>
                    <a:gd name="T84" fmla="*/ 486 w 1524"/>
                    <a:gd name="T85" fmla="*/ 996 h 1266"/>
                    <a:gd name="T86" fmla="*/ 426 w 1524"/>
                    <a:gd name="T87" fmla="*/ 1008 h 1266"/>
                    <a:gd name="T88" fmla="*/ 360 w 1524"/>
                    <a:gd name="T89" fmla="*/ 1080 h 1266"/>
                    <a:gd name="T90" fmla="*/ 246 w 1524"/>
                    <a:gd name="T91" fmla="*/ 1020 h 1266"/>
                    <a:gd name="T92" fmla="*/ 84 w 1524"/>
                    <a:gd name="T93" fmla="*/ 1044 h 1266"/>
                    <a:gd name="T94" fmla="*/ 0 w 1524"/>
                    <a:gd name="T95" fmla="*/ 960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24" h="1266">
                      <a:moveTo>
                        <a:pt x="6" y="960"/>
                      </a:moveTo>
                      <a:lnTo>
                        <a:pt x="12" y="918"/>
                      </a:lnTo>
                      <a:lnTo>
                        <a:pt x="78" y="846"/>
                      </a:lnTo>
                      <a:lnTo>
                        <a:pt x="222" y="852"/>
                      </a:lnTo>
                      <a:lnTo>
                        <a:pt x="222" y="918"/>
                      </a:lnTo>
                      <a:lnTo>
                        <a:pt x="294" y="858"/>
                      </a:lnTo>
                      <a:lnTo>
                        <a:pt x="432" y="858"/>
                      </a:lnTo>
                      <a:lnTo>
                        <a:pt x="426" y="936"/>
                      </a:lnTo>
                      <a:lnTo>
                        <a:pt x="444" y="948"/>
                      </a:lnTo>
                      <a:lnTo>
                        <a:pt x="462" y="912"/>
                      </a:lnTo>
                      <a:lnTo>
                        <a:pt x="504" y="954"/>
                      </a:lnTo>
                      <a:lnTo>
                        <a:pt x="522" y="918"/>
                      </a:lnTo>
                      <a:lnTo>
                        <a:pt x="552" y="930"/>
                      </a:lnTo>
                      <a:lnTo>
                        <a:pt x="570" y="924"/>
                      </a:lnTo>
                      <a:lnTo>
                        <a:pt x="636" y="936"/>
                      </a:lnTo>
                      <a:lnTo>
                        <a:pt x="660" y="966"/>
                      </a:lnTo>
                      <a:lnTo>
                        <a:pt x="696" y="942"/>
                      </a:lnTo>
                      <a:lnTo>
                        <a:pt x="714" y="954"/>
                      </a:lnTo>
                      <a:lnTo>
                        <a:pt x="714" y="960"/>
                      </a:lnTo>
                      <a:lnTo>
                        <a:pt x="720" y="960"/>
                      </a:lnTo>
                      <a:lnTo>
                        <a:pt x="750" y="972"/>
                      </a:lnTo>
                      <a:lnTo>
                        <a:pt x="810" y="918"/>
                      </a:lnTo>
                      <a:lnTo>
                        <a:pt x="858" y="936"/>
                      </a:lnTo>
                      <a:lnTo>
                        <a:pt x="852" y="1008"/>
                      </a:lnTo>
                      <a:lnTo>
                        <a:pt x="906" y="954"/>
                      </a:lnTo>
                      <a:lnTo>
                        <a:pt x="960" y="972"/>
                      </a:lnTo>
                      <a:lnTo>
                        <a:pt x="954" y="1056"/>
                      </a:lnTo>
                      <a:lnTo>
                        <a:pt x="972" y="1038"/>
                      </a:lnTo>
                      <a:lnTo>
                        <a:pt x="1020" y="1074"/>
                      </a:lnTo>
                      <a:lnTo>
                        <a:pt x="1026" y="1050"/>
                      </a:lnTo>
                      <a:lnTo>
                        <a:pt x="1050" y="1074"/>
                      </a:lnTo>
                      <a:lnTo>
                        <a:pt x="1062" y="1056"/>
                      </a:lnTo>
                      <a:lnTo>
                        <a:pt x="1146" y="1080"/>
                      </a:lnTo>
                      <a:lnTo>
                        <a:pt x="1170" y="1104"/>
                      </a:lnTo>
                      <a:lnTo>
                        <a:pt x="1176" y="1086"/>
                      </a:lnTo>
                      <a:lnTo>
                        <a:pt x="1206" y="1086"/>
                      </a:lnTo>
                      <a:lnTo>
                        <a:pt x="1206" y="1116"/>
                      </a:lnTo>
                      <a:lnTo>
                        <a:pt x="1236" y="1080"/>
                      </a:lnTo>
                      <a:lnTo>
                        <a:pt x="1260" y="1110"/>
                      </a:lnTo>
                      <a:lnTo>
                        <a:pt x="1326" y="1038"/>
                      </a:lnTo>
                      <a:lnTo>
                        <a:pt x="1386" y="1038"/>
                      </a:lnTo>
                      <a:lnTo>
                        <a:pt x="1386" y="1104"/>
                      </a:lnTo>
                      <a:lnTo>
                        <a:pt x="1464" y="1044"/>
                      </a:lnTo>
                      <a:lnTo>
                        <a:pt x="1524" y="1050"/>
                      </a:lnTo>
                      <a:lnTo>
                        <a:pt x="1518" y="1098"/>
                      </a:lnTo>
                      <a:lnTo>
                        <a:pt x="1488" y="1104"/>
                      </a:lnTo>
                      <a:lnTo>
                        <a:pt x="1458" y="1176"/>
                      </a:lnTo>
                      <a:lnTo>
                        <a:pt x="1506" y="1224"/>
                      </a:lnTo>
                      <a:lnTo>
                        <a:pt x="1464" y="1260"/>
                      </a:lnTo>
                      <a:lnTo>
                        <a:pt x="1392" y="1266"/>
                      </a:lnTo>
                      <a:lnTo>
                        <a:pt x="1392" y="1176"/>
                      </a:lnTo>
                      <a:lnTo>
                        <a:pt x="1386" y="1200"/>
                      </a:lnTo>
                      <a:lnTo>
                        <a:pt x="1320" y="1260"/>
                      </a:lnTo>
                      <a:lnTo>
                        <a:pt x="1260" y="1254"/>
                      </a:lnTo>
                      <a:lnTo>
                        <a:pt x="1260" y="1164"/>
                      </a:lnTo>
                      <a:lnTo>
                        <a:pt x="1248" y="1170"/>
                      </a:lnTo>
                      <a:lnTo>
                        <a:pt x="1236" y="0"/>
                      </a:lnTo>
                      <a:lnTo>
                        <a:pt x="1200" y="1176"/>
                      </a:lnTo>
                      <a:lnTo>
                        <a:pt x="1164" y="1176"/>
                      </a:lnTo>
                      <a:lnTo>
                        <a:pt x="1140" y="1194"/>
                      </a:lnTo>
                      <a:lnTo>
                        <a:pt x="1068" y="1176"/>
                      </a:lnTo>
                      <a:lnTo>
                        <a:pt x="1038" y="1158"/>
                      </a:lnTo>
                      <a:lnTo>
                        <a:pt x="1038" y="1164"/>
                      </a:lnTo>
                      <a:lnTo>
                        <a:pt x="996" y="1170"/>
                      </a:lnTo>
                      <a:lnTo>
                        <a:pt x="990" y="1128"/>
                      </a:lnTo>
                      <a:lnTo>
                        <a:pt x="978" y="1152"/>
                      </a:lnTo>
                      <a:lnTo>
                        <a:pt x="954" y="1140"/>
                      </a:lnTo>
                      <a:lnTo>
                        <a:pt x="942" y="1140"/>
                      </a:lnTo>
                      <a:lnTo>
                        <a:pt x="894" y="1188"/>
                      </a:lnTo>
                      <a:lnTo>
                        <a:pt x="834" y="1182"/>
                      </a:lnTo>
                      <a:lnTo>
                        <a:pt x="834" y="1104"/>
                      </a:lnTo>
                      <a:lnTo>
                        <a:pt x="792" y="1158"/>
                      </a:lnTo>
                      <a:lnTo>
                        <a:pt x="762" y="1158"/>
                      </a:lnTo>
                      <a:lnTo>
                        <a:pt x="738" y="1146"/>
                      </a:lnTo>
                      <a:lnTo>
                        <a:pt x="726" y="1056"/>
                      </a:lnTo>
                      <a:lnTo>
                        <a:pt x="714" y="1074"/>
                      </a:lnTo>
                      <a:lnTo>
                        <a:pt x="684" y="1050"/>
                      </a:lnTo>
                      <a:lnTo>
                        <a:pt x="696" y="1020"/>
                      </a:lnTo>
                      <a:lnTo>
                        <a:pt x="678" y="1020"/>
                      </a:lnTo>
                      <a:lnTo>
                        <a:pt x="654" y="1056"/>
                      </a:lnTo>
                      <a:lnTo>
                        <a:pt x="564" y="1038"/>
                      </a:lnTo>
                      <a:lnTo>
                        <a:pt x="540" y="1020"/>
                      </a:lnTo>
                      <a:lnTo>
                        <a:pt x="534" y="1038"/>
                      </a:lnTo>
                      <a:lnTo>
                        <a:pt x="498" y="1026"/>
                      </a:lnTo>
                      <a:lnTo>
                        <a:pt x="498" y="996"/>
                      </a:lnTo>
                      <a:lnTo>
                        <a:pt x="486" y="996"/>
                      </a:lnTo>
                      <a:lnTo>
                        <a:pt x="462" y="1032"/>
                      </a:lnTo>
                      <a:lnTo>
                        <a:pt x="426" y="1008"/>
                      </a:lnTo>
                      <a:lnTo>
                        <a:pt x="432" y="1020"/>
                      </a:lnTo>
                      <a:lnTo>
                        <a:pt x="360" y="1080"/>
                      </a:lnTo>
                      <a:lnTo>
                        <a:pt x="258" y="1086"/>
                      </a:lnTo>
                      <a:lnTo>
                        <a:pt x="246" y="1020"/>
                      </a:lnTo>
                      <a:lnTo>
                        <a:pt x="156" y="996"/>
                      </a:lnTo>
                      <a:lnTo>
                        <a:pt x="84" y="1044"/>
                      </a:lnTo>
                      <a:lnTo>
                        <a:pt x="90" y="972"/>
                      </a:lnTo>
                      <a:lnTo>
                        <a:pt x="0" y="960"/>
                      </a:lnTo>
                      <a:lnTo>
                        <a:pt x="6" y="96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29" name="Freeform 10">
                  <a:hlinkClick r:id="rId13"/>
                </p:cNvPr>
                <p:cNvSpPr>
                  <a:spLocks/>
                </p:cNvSpPr>
                <p:nvPr/>
              </p:nvSpPr>
              <p:spPr bwMode="auto">
                <a:xfrm>
                  <a:off x="3444" y="1110"/>
                  <a:ext cx="888" cy="540"/>
                </a:xfrm>
                <a:custGeom>
                  <a:avLst/>
                  <a:gdLst>
                    <a:gd name="T0" fmla="*/ 84 w 888"/>
                    <a:gd name="T1" fmla="*/ 0 h 540"/>
                    <a:gd name="T2" fmla="*/ 6 w 888"/>
                    <a:gd name="T3" fmla="*/ 60 h 540"/>
                    <a:gd name="T4" fmla="*/ 0 w 888"/>
                    <a:gd name="T5" fmla="*/ 216 h 540"/>
                    <a:gd name="T6" fmla="*/ 114 w 888"/>
                    <a:gd name="T7" fmla="*/ 246 h 540"/>
                    <a:gd name="T8" fmla="*/ 168 w 888"/>
                    <a:gd name="T9" fmla="*/ 192 h 540"/>
                    <a:gd name="T10" fmla="*/ 168 w 888"/>
                    <a:gd name="T11" fmla="*/ 264 h 540"/>
                    <a:gd name="T12" fmla="*/ 276 w 888"/>
                    <a:gd name="T13" fmla="*/ 300 h 540"/>
                    <a:gd name="T14" fmla="*/ 342 w 888"/>
                    <a:gd name="T15" fmla="*/ 240 h 540"/>
                    <a:gd name="T16" fmla="*/ 378 w 888"/>
                    <a:gd name="T17" fmla="*/ 264 h 540"/>
                    <a:gd name="T18" fmla="*/ 390 w 888"/>
                    <a:gd name="T19" fmla="*/ 222 h 540"/>
                    <a:gd name="T20" fmla="*/ 390 w 888"/>
                    <a:gd name="T21" fmla="*/ 270 h 540"/>
                    <a:gd name="T22" fmla="*/ 420 w 888"/>
                    <a:gd name="T23" fmla="*/ 270 h 540"/>
                    <a:gd name="T24" fmla="*/ 426 w 888"/>
                    <a:gd name="T25" fmla="*/ 264 h 540"/>
                    <a:gd name="T26" fmla="*/ 450 w 888"/>
                    <a:gd name="T27" fmla="*/ 282 h 540"/>
                    <a:gd name="T28" fmla="*/ 486 w 888"/>
                    <a:gd name="T29" fmla="*/ 294 h 540"/>
                    <a:gd name="T30" fmla="*/ 498 w 888"/>
                    <a:gd name="T31" fmla="*/ 312 h 540"/>
                    <a:gd name="T32" fmla="*/ 504 w 888"/>
                    <a:gd name="T33" fmla="*/ 312 h 540"/>
                    <a:gd name="T34" fmla="*/ 546 w 888"/>
                    <a:gd name="T35" fmla="*/ 282 h 540"/>
                    <a:gd name="T36" fmla="*/ 540 w 888"/>
                    <a:gd name="T37" fmla="*/ 306 h 540"/>
                    <a:gd name="T38" fmla="*/ 582 w 888"/>
                    <a:gd name="T39" fmla="*/ 348 h 540"/>
                    <a:gd name="T40" fmla="*/ 588 w 888"/>
                    <a:gd name="T41" fmla="*/ 348 h 540"/>
                    <a:gd name="T42" fmla="*/ 582 w 888"/>
                    <a:gd name="T43" fmla="*/ 426 h 540"/>
                    <a:gd name="T44" fmla="*/ 672 w 888"/>
                    <a:gd name="T45" fmla="*/ 468 h 540"/>
                    <a:gd name="T46" fmla="*/ 720 w 888"/>
                    <a:gd name="T47" fmla="*/ 420 h 540"/>
                    <a:gd name="T48" fmla="*/ 720 w 888"/>
                    <a:gd name="T49" fmla="*/ 498 h 540"/>
                    <a:gd name="T50" fmla="*/ 810 w 888"/>
                    <a:gd name="T51" fmla="*/ 540 h 540"/>
                    <a:gd name="T52" fmla="*/ 858 w 888"/>
                    <a:gd name="T53" fmla="*/ 504 h 540"/>
                    <a:gd name="T54" fmla="*/ 870 w 888"/>
                    <a:gd name="T55" fmla="*/ 498 h 540"/>
                    <a:gd name="T56" fmla="*/ 870 w 888"/>
                    <a:gd name="T57" fmla="*/ 408 h 540"/>
                    <a:gd name="T58" fmla="*/ 888 w 888"/>
                    <a:gd name="T59" fmla="*/ 390 h 540"/>
                    <a:gd name="T60" fmla="*/ 882 w 888"/>
                    <a:gd name="T61" fmla="*/ 324 h 540"/>
                    <a:gd name="T62" fmla="*/ 792 w 888"/>
                    <a:gd name="T63" fmla="*/ 276 h 540"/>
                    <a:gd name="T64" fmla="*/ 750 w 888"/>
                    <a:gd name="T65" fmla="*/ 318 h 540"/>
                    <a:gd name="T66" fmla="*/ 750 w 888"/>
                    <a:gd name="T67" fmla="*/ 240 h 540"/>
                    <a:gd name="T68" fmla="*/ 666 w 888"/>
                    <a:gd name="T69" fmla="*/ 198 h 540"/>
                    <a:gd name="T70" fmla="*/ 600 w 888"/>
                    <a:gd name="T71" fmla="*/ 246 h 540"/>
                    <a:gd name="T72" fmla="*/ 576 w 888"/>
                    <a:gd name="T73" fmla="*/ 228 h 540"/>
                    <a:gd name="T74" fmla="*/ 576 w 888"/>
                    <a:gd name="T75" fmla="*/ 204 h 540"/>
                    <a:gd name="T76" fmla="*/ 558 w 888"/>
                    <a:gd name="T77" fmla="*/ 204 h 540"/>
                    <a:gd name="T78" fmla="*/ 540 w 888"/>
                    <a:gd name="T79" fmla="*/ 216 h 540"/>
                    <a:gd name="T80" fmla="*/ 510 w 888"/>
                    <a:gd name="T81" fmla="*/ 192 h 540"/>
                    <a:gd name="T82" fmla="*/ 492 w 888"/>
                    <a:gd name="T83" fmla="*/ 192 h 540"/>
                    <a:gd name="T84" fmla="*/ 468 w 888"/>
                    <a:gd name="T85" fmla="*/ 162 h 540"/>
                    <a:gd name="T86" fmla="*/ 450 w 888"/>
                    <a:gd name="T87" fmla="*/ 174 h 540"/>
                    <a:gd name="T88" fmla="*/ 420 w 888"/>
                    <a:gd name="T89" fmla="*/ 162 h 540"/>
                    <a:gd name="T90" fmla="*/ 408 w 888"/>
                    <a:gd name="T91" fmla="*/ 174 h 540"/>
                    <a:gd name="T92" fmla="*/ 372 w 888"/>
                    <a:gd name="T93" fmla="*/ 138 h 540"/>
                    <a:gd name="T94" fmla="*/ 354 w 888"/>
                    <a:gd name="T95" fmla="*/ 174 h 540"/>
                    <a:gd name="T96" fmla="*/ 342 w 888"/>
                    <a:gd name="T97" fmla="*/ 72 h 540"/>
                    <a:gd name="T98" fmla="*/ 246 w 888"/>
                    <a:gd name="T99" fmla="*/ 48 h 540"/>
                    <a:gd name="T100" fmla="*/ 180 w 888"/>
                    <a:gd name="T101" fmla="*/ 102 h 540"/>
                    <a:gd name="T102" fmla="*/ 192 w 888"/>
                    <a:gd name="T103" fmla="*/ 24 h 540"/>
                    <a:gd name="T104" fmla="*/ 72 w 888"/>
                    <a:gd name="T105" fmla="*/ 6 h 540"/>
                    <a:gd name="T106" fmla="*/ 84 w 888"/>
                    <a:gd name="T107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88" h="540">
                      <a:moveTo>
                        <a:pt x="84" y="0"/>
                      </a:moveTo>
                      <a:lnTo>
                        <a:pt x="6" y="60"/>
                      </a:lnTo>
                      <a:lnTo>
                        <a:pt x="0" y="216"/>
                      </a:lnTo>
                      <a:lnTo>
                        <a:pt x="114" y="246"/>
                      </a:lnTo>
                      <a:lnTo>
                        <a:pt x="168" y="192"/>
                      </a:lnTo>
                      <a:lnTo>
                        <a:pt x="168" y="264"/>
                      </a:lnTo>
                      <a:lnTo>
                        <a:pt x="276" y="300"/>
                      </a:lnTo>
                      <a:lnTo>
                        <a:pt x="342" y="240"/>
                      </a:lnTo>
                      <a:lnTo>
                        <a:pt x="378" y="264"/>
                      </a:lnTo>
                      <a:lnTo>
                        <a:pt x="390" y="222"/>
                      </a:lnTo>
                      <a:lnTo>
                        <a:pt x="390" y="270"/>
                      </a:lnTo>
                      <a:lnTo>
                        <a:pt x="420" y="270"/>
                      </a:lnTo>
                      <a:lnTo>
                        <a:pt x="426" y="264"/>
                      </a:lnTo>
                      <a:lnTo>
                        <a:pt x="450" y="282"/>
                      </a:lnTo>
                      <a:lnTo>
                        <a:pt x="486" y="294"/>
                      </a:lnTo>
                      <a:lnTo>
                        <a:pt x="498" y="312"/>
                      </a:lnTo>
                      <a:lnTo>
                        <a:pt x="504" y="312"/>
                      </a:lnTo>
                      <a:lnTo>
                        <a:pt x="546" y="282"/>
                      </a:lnTo>
                      <a:lnTo>
                        <a:pt x="540" y="306"/>
                      </a:lnTo>
                      <a:lnTo>
                        <a:pt x="582" y="348"/>
                      </a:lnTo>
                      <a:lnTo>
                        <a:pt x="588" y="348"/>
                      </a:lnTo>
                      <a:lnTo>
                        <a:pt x="582" y="426"/>
                      </a:lnTo>
                      <a:lnTo>
                        <a:pt x="672" y="468"/>
                      </a:lnTo>
                      <a:lnTo>
                        <a:pt x="720" y="420"/>
                      </a:lnTo>
                      <a:lnTo>
                        <a:pt x="720" y="498"/>
                      </a:lnTo>
                      <a:lnTo>
                        <a:pt x="810" y="540"/>
                      </a:lnTo>
                      <a:lnTo>
                        <a:pt x="858" y="504"/>
                      </a:lnTo>
                      <a:lnTo>
                        <a:pt x="870" y="498"/>
                      </a:lnTo>
                      <a:lnTo>
                        <a:pt x="870" y="408"/>
                      </a:lnTo>
                      <a:lnTo>
                        <a:pt x="888" y="390"/>
                      </a:lnTo>
                      <a:lnTo>
                        <a:pt x="882" y="324"/>
                      </a:lnTo>
                      <a:lnTo>
                        <a:pt x="792" y="276"/>
                      </a:lnTo>
                      <a:lnTo>
                        <a:pt x="750" y="318"/>
                      </a:lnTo>
                      <a:lnTo>
                        <a:pt x="750" y="240"/>
                      </a:lnTo>
                      <a:lnTo>
                        <a:pt x="666" y="198"/>
                      </a:lnTo>
                      <a:lnTo>
                        <a:pt x="600" y="246"/>
                      </a:lnTo>
                      <a:lnTo>
                        <a:pt x="576" y="228"/>
                      </a:lnTo>
                      <a:lnTo>
                        <a:pt x="576" y="204"/>
                      </a:lnTo>
                      <a:lnTo>
                        <a:pt x="558" y="204"/>
                      </a:lnTo>
                      <a:lnTo>
                        <a:pt x="540" y="216"/>
                      </a:lnTo>
                      <a:lnTo>
                        <a:pt x="510" y="192"/>
                      </a:lnTo>
                      <a:lnTo>
                        <a:pt x="492" y="192"/>
                      </a:lnTo>
                      <a:lnTo>
                        <a:pt x="468" y="162"/>
                      </a:lnTo>
                      <a:lnTo>
                        <a:pt x="450" y="174"/>
                      </a:lnTo>
                      <a:lnTo>
                        <a:pt x="420" y="162"/>
                      </a:lnTo>
                      <a:lnTo>
                        <a:pt x="408" y="174"/>
                      </a:lnTo>
                      <a:lnTo>
                        <a:pt x="372" y="138"/>
                      </a:lnTo>
                      <a:lnTo>
                        <a:pt x="354" y="174"/>
                      </a:lnTo>
                      <a:lnTo>
                        <a:pt x="342" y="72"/>
                      </a:lnTo>
                      <a:lnTo>
                        <a:pt x="246" y="48"/>
                      </a:lnTo>
                      <a:lnTo>
                        <a:pt x="180" y="102"/>
                      </a:lnTo>
                      <a:lnTo>
                        <a:pt x="192" y="24"/>
                      </a:lnTo>
                      <a:lnTo>
                        <a:pt x="72" y="6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0" name="Freeform 9">
                  <a:hlinkClick r:id="rId9"/>
                </p:cNvPr>
                <p:cNvSpPr>
                  <a:spLocks/>
                </p:cNvSpPr>
                <p:nvPr/>
              </p:nvSpPr>
              <p:spPr bwMode="auto">
                <a:xfrm>
                  <a:off x="2232" y="720"/>
                  <a:ext cx="654" cy="372"/>
                </a:xfrm>
                <a:custGeom>
                  <a:avLst/>
                  <a:gdLst>
                    <a:gd name="T0" fmla="*/ 36 w 654"/>
                    <a:gd name="T1" fmla="*/ 0 h 372"/>
                    <a:gd name="T2" fmla="*/ 0 w 654"/>
                    <a:gd name="T3" fmla="*/ 78 h 372"/>
                    <a:gd name="T4" fmla="*/ 0 w 654"/>
                    <a:gd name="T5" fmla="*/ 96 h 372"/>
                    <a:gd name="T6" fmla="*/ 60 w 654"/>
                    <a:gd name="T7" fmla="*/ 126 h 372"/>
                    <a:gd name="T8" fmla="*/ 66 w 654"/>
                    <a:gd name="T9" fmla="*/ 120 h 372"/>
                    <a:gd name="T10" fmla="*/ 72 w 654"/>
                    <a:gd name="T11" fmla="*/ 120 h 372"/>
                    <a:gd name="T12" fmla="*/ 96 w 654"/>
                    <a:gd name="T13" fmla="*/ 144 h 372"/>
                    <a:gd name="T14" fmla="*/ 114 w 654"/>
                    <a:gd name="T15" fmla="*/ 132 h 372"/>
                    <a:gd name="T16" fmla="*/ 126 w 654"/>
                    <a:gd name="T17" fmla="*/ 150 h 372"/>
                    <a:gd name="T18" fmla="*/ 126 w 654"/>
                    <a:gd name="T19" fmla="*/ 156 h 372"/>
                    <a:gd name="T20" fmla="*/ 156 w 654"/>
                    <a:gd name="T21" fmla="*/ 150 h 372"/>
                    <a:gd name="T22" fmla="*/ 156 w 654"/>
                    <a:gd name="T23" fmla="*/ 162 h 372"/>
                    <a:gd name="T24" fmla="*/ 180 w 654"/>
                    <a:gd name="T25" fmla="*/ 168 h 372"/>
                    <a:gd name="T26" fmla="*/ 222 w 654"/>
                    <a:gd name="T27" fmla="*/ 186 h 372"/>
                    <a:gd name="T28" fmla="*/ 222 w 654"/>
                    <a:gd name="T29" fmla="*/ 198 h 372"/>
                    <a:gd name="T30" fmla="*/ 258 w 654"/>
                    <a:gd name="T31" fmla="*/ 204 h 372"/>
                    <a:gd name="T32" fmla="*/ 312 w 654"/>
                    <a:gd name="T33" fmla="*/ 240 h 372"/>
                    <a:gd name="T34" fmla="*/ 312 w 654"/>
                    <a:gd name="T35" fmla="*/ 258 h 372"/>
                    <a:gd name="T36" fmla="*/ 342 w 654"/>
                    <a:gd name="T37" fmla="*/ 258 h 372"/>
                    <a:gd name="T38" fmla="*/ 360 w 654"/>
                    <a:gd name="T39" fmla="*/ 276 h 372"/>
                    <a:gd name="T40" fmla="*/ 372 w 654"/>
                    <a:gd name="T41" fmla="*/ 294 h 372"/>
                    <a:gd name="T42" fmla="*/ 408 w 654"/>
                    <a:gd name="T43" fmla="*/ 306 h 372"/>
                    <a:gd name="T44" fmla="*/ 438 w 654"/>
                    <a:gd name="T45" fmla="*/ 306 h 372"/>
                    <a:gd name="T46" fmla="*/ 462 w 654"/>
                    <a:gd name="T47" fmla="*/ 324 h 372"/>
                    <a:gd name="T48" fmla="*/ 480 w 654"/>
                    <a:gd name="T49" fmla="*/ 336 h 372"/>
                    <a:gd name="T50" fmla="*/ 510 w 654"/>
                    <a:gd name="T51" fmla="*/ 342 h 372"/>
                    <a:gd name="T52" fmla="*/ 522 w 654"/>
                    <a:gd name="T53" fmla="*/ 324 h 372"/>
                    <a:gd name="T54" fmla="*/ 546 w 654"/>
                    <a:gd name="T55" fmla="*/ 354 h 372"/>
                    <a:gd name="T56" fmla="*/ 618 w 654"/>
                    <a:gd name="T57" fmla="*/ 372 h 372"/>
                    <a:gd name="T58" fmla="*/ 654 w 654"/>
                    <a:gd name="T59" fmla="*/ 282 h 372"/>
                    <a:gd name="T60" fmla="*/ 612 w 654"/>
                    <a:gd name="T61" fmla="*/ 252 h 372"/>
                    <a:gd name="T62" fmla="*/ 576 w 654"/>
                    <a:gd name="T63" fmla="*/ 240 h 372"/>
                    <a:gd name="T64" fmla="*/ 540 w 654"/>
                    <a:gd name="T65" fmla="*/ 240 h 372"/>
                    <a:gd name="T66" fmla="*/ 516 w 654"/>
                    <a:gd name="T67" fmla="*/ 222 h 372"/>
                    <a:gd name="T68" fmla="*/ 486 w 654"/>
                    <a:gd name="T69" fmla="*/ 216 h 372"/>
                    <a:gd name="T70" fmla="*/ 486 w 654"/>
                    <a:gd name="T71" fmla="*/ 204 h 372"/>
                    <a:gd name="T72" fmla="*/ 462 w 654"/>
                    <a:gd name="T73" fmla="*/ 204 h 372"/>
                    <a:gd name="T74" fmla="*/ 426 w 654"/>
                    <a:gd name="T75" fmla="*/ 192 h 372"/>
                    <a:gd name="T76" fmla="*/ 390 w 654"/>
                    <a:gd name="T77" fmla="*/ 174 h 372"/>
                    <a:gd name="T78" fmla="*/ 390 w 654"/>
                    <a:gd name="T79" fmla="*/ 156 h 372"/>
                    <a:gd name="T80" fmla="*/ 354 w 654"/>
                    <a:gd name="T81" fmla="*/ 162 h 372"/>
                    <a:gd name="T82" fmla="*/ 312 w 654"/>
                    <a:gd name="T83" fmla="*/ 120 h 372"/>
                    <a:gd name="T84" fmla="*/ 306 w 654"/>
                    <a:gd name="T85" fmla="*/ 102 h 372"/>
                    <a:gd name="T86" fmla="*/ 288 w 654"/>
                    <a:gd name="T87" fmla="*/ 96 h 372"/>
                    <a:gd name="T88" fmla="*/ 270 w 654"/>
                    <a:gd name="T89" fmla="*/ 108 h 372"/>
                    <a:gd name="T90" fmla="*/ 252 w 654"/>
                    <a:gd name="T91" fmla="*/ 84 h 372"/>
                    <a:gd name="T92" fmla="*/ 234 w 654"/>
                    <a:gd name="T93" fmla="*/ 84 h 372"/>
                    <a:gd name="T94" fmla="*/ 234 w 654"/>
                    <a:gd name="T95" fmla="*/ 60 h 372"/>
                    <a:gd name="T96" fmla="*/ 198 w 654"/>
                    <a:gd name="T97" fmla="*/ 54 h 372"/>
                    <a:gd name="T98" fmla="*/ 174 w 654"/>
                    <a:gd name="T99" fmla="*/ 48 h 372"/>
                    <a:gd name="T100" fmla="*/ 156 w 654"/>
                    <a:gd name="T101" fmla="*/ 36 h 372"/>
                    <a:gd name="T102" fmla="*/ 144 w 654"/>
                    <a:gd name="T103" fmla="*/ 42 h 372"/>
                    <a:gd name="T104" fmla="*/ 138 w 654"/>
                    <a:gd name="T105" fmla="*/ 30 h 372"/>
                    <a:gd name="T106" fmla="*/ 114 w 654"/>
                    <a:gd name="T107" fmla="*/ 18 h 372"/>
                    <a:gd name="T108" fmla="*/ 90 w 654"/>
                    <a:gd name="T109" fmla="*/ 30 h 372"/>
                    <a:gd name="T110" fmla="*/ 66 w 654"/>
                    <a:gd name="T111" fmla="*/ 0 h 372"/>
                    <a:gd name="T112" fmla="*/ 36 w 654"/>
                    <a:gd name="T113" fmla="*/ 0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4" h="372">
                      <a:moveTo>
                        <a:pt x="36" y="0"/>
                      </a:moveTo>
                      <a:lnTo>
                        <a:pt x="0" y="78"/>
                      </a:lnTo>
                      <a:lnTo>
                        <a:pt x="0" y="96"/>
                      </a:lnTo>
                      <a:lnTo>
                        <a:pt x="60" y="126"/>
                      </a:lnTo>
                      <a:lnTo>
                        <a:pt x="66" y="120"/>
                      </a:lnTo>
                      <a:lnTo>
                        <a:pt x="72" y="120"/>
                      </a:lnTo>
                      <a:lnTo>
                        <a:pt x="96" y="144"/>
                      </a:lnTo>
                      <a:lnTo>
                        <a:pt x="114" y="132"/>
                      </a:lnTo>
                      <a:lnTo>
                        <a:pt x="126" y="150"/>
                      </a:lnTo>
                      <a:lnTo>
                        <a:pt x="126" y="156"/>
                      </a:lnTo>
                      <a:lnTo>
                        <a:pt x="156" y="150"/>
                      </a:lnTo>
                      <a:lnTo>
                        <a:pt x="156" y="162"/>
                      </a:lnTo>
                      <a:lnTo>
                        <a:pt x="180" y="168"/>
                      </a:lnTo>
                      <a:lnTo>
                        <a:pt x="222" y="186"/>
                      </a:lnTo>
                      <a:lnTo>
                        <a:pt x="222" y="198"/>
                      </a:lnTo>
                      <a:lnTo>
                        <a:pt x="258" y="204"/>
                      </a:lnTo>
                      <a:lnTo>
                        <a:pt x="312" y="240"/>
                      </a:lnTo>
                      <a:lnTo>
                        <a:pt x="312" y="258"/>
                      </a:lnTo>
                      <a:lnTo>
                        <a:pt x="342" y="258"/>
                      </a:lnTo>
                      <a:lnTo>
                        <a:pt x="360" y="276"/>
                      </a:lnTo>
                      <a:lnTo>
                        <a:pt x="372" y="294"/>
                      </a:lnTo>
                      <a:lnTo>
                        <a:pt x="408" y="306"/>
                      </a:lnTo>
                      <a:lnTo>
                        <a:pt x="438" y="306"/>
                      </a:lnTo>
                      <a:lnTo>
                        <a:pt x="462" y="324"/>
                      </a:lnTo>
                      <a:lnTo>
                        <a:pt x="480" y="336"/>
                      </a:lnTo>
                      <a:lnTo>
                        <a:pt x="510" y="342"/>
                      </a:lnTo>
                      <a:lnTo>
                        <a:pt x="522" y="324"/>
                      </a:lnTo>
                      <a:lnTo>
                        <a:pt x="546" y="354"/>
                      </a:lnTo>
                      <a:lnTo>
                        <a:pt x="618" y="372"/>
                      </a:lnTo>
                      <a:lnTo>
                        <a:pt x="654" y="282"/>
                      </a:lnTo>
                      <a:lnTo>
                        <a:pt x="612" y="252"/>
                      </a:lnTo>
                      <a:lnTo>
                        <a:pt x="576" y="240"/>
                      </a:lnTo>
                      <a:lnTo>
                        <a:pt x="540" y="240"/>
                      </a:lnTo>
                      <a:lnTo>
                        <a:pt x="516" y="222"/>
                      </a:lnTo>
                      <a:lnTo>
                        <a:pt x="486" y="216"/>
                      </a:lnTo>
                      <a:lnTo>
                        <a:pt x="486" y="204"/>
                      </a:lnTo>
                      <a:lnTo>
                        <a:pt x="462" y="204"/>
                      </a:lnTo>
                      <a:lnTo>
                        <a:pt x="426" y="192"/>
                      </a:lnTo>
                      <a:lnTo>
                        <a:pt x="390" y="174"/>
                      </a:lnTo>
                      <a:lnTo>
                        <a:pt x="390" y="156"/>
                      </a:lnTo>
                      <a:lnTo>
                        <a:pt x="354" y="162"/>
                      </a:lnTo>
                      <a:lnTo>
                        <a:pt x="312" y="120"/>
                      </a:lnTo>
                      <a:lnTo>
                        <a:pt x="306" y="102"/>
                      </a:lnTo>
                      <a:lnTo>
                        <a:pt x="288" y="96"/>
                      </a:lnTo>
                      <a:lnTo>
                        <a:pt x="270" y="108"/>
                      </a:lnTo>
                      <a:lnTo>
                        <a:pt x="252" y="84"/>
                      </a:lnTo>
                      <a:lnTo>
                        <a:pt x="234" y="84"/>
                      </a:lnTo>
                      <a:lnTo>
                        <a:pt x="234" y="60"/>
                      </a:lnTo>
                      <a:lnTo>
                        <a:pt x="198" y="54"/>
                      </a:lnTo>
                      <a:lnTo>
                        <a:pt x="174" y="48"/>
                      </a:lnTo>
                      <a:lnTo>
                        <a:pt x="156" y="36"/>
                      </a:lnTo>
                      <a:lnTo>
                        <a:pt x="144" y="42"/>
                      </a:lnTo>
                      <a:lnTo>
                        <a:pt x="138" y="30"/>
                      </a:lnTo>
                      <a:lnTo>
                        <a:pt x="114" y="18"/>
                      </a:lnTo>
                      <a:lnTo>
                        <a:pt x="90" y="30"/>
                      </a:lnTo>
                      <a:lnTo>
                        <a:pt x="6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1" name="Freeform 8">
                  <a:hlinkClick r:id="rId10"/>
                </p:cNvPr>
                <p:cNvSpPr>
                  <a:spLocks/>
                </p:cNvSpPr>
                <p:nvPr/>
              </p:nvSpPr>
              <p:spPr bwMode="auto">
                <a:xfrm>
                  <a:off x="1908" y="522"/>
                  <a:ext cx="432" cy="342"/>
                </a:xfrm>
                <a:custGeom>
                  <a:avLst/>
                  <a:gdLst>
                    <a:gd name="T0" fmla="*/ 0 w 432"/>
                    <a:gd name="T1" fmla="*/ 198 h 342"/>
                    <a:gd name="T2" fmla="*/ 18 w 432"/>
                    <a:gd name="T3" fmla="*/ 252 h 342"/>
                    <a:gd name="T4" fmla="*/ 150 w 432"/>
                    <a:gd name="T5" fmla="*/ 282 h 342"/>
                    <a:gd name="T6" fmla="*/ 180 w 432"/>
                    <a:gd name="T7" fmla="*/ 282 h 342"/>
                    <a:gd name="T8" fmla="*/ 198 w 432"/>
                    <a:gd name="T9" fmla="*/ 306 h 342"/>
                    <a:gd name="T10" fmla="*/ 330 w 432"/>
                    <a:gd name="T11" fmla="*/ 342 h 342"/>
                    <a:gd name="T12" fmla="*/ 360 w 432"/>
                    <a:gd name="T13" fmla="*/ 318 h 342"/>
                    <a:gd name="T14" fmla="*/ 324 w 432"/>
                    <a:gd name="T15" fmla="*/ 294 h 342"/>
                    <a:gd name="T16" fmla="*/ 360 w 432"/>
                    <a:gd name="T17" fmla="*/ 198 h 342"/>
                    <a:gd name="T18" fmla="*/ 408 w 432"/>
                    <a:gd name="T19" fmla="*/ 222 h 342"/>
                    <a:gd name="T20" fmla="*/ 432 w 432"/>
                    <a:gd name="T21" fmla="*/ 168 h 342"/>
                    <a:gd name="T22" fmla="*/ 414 w 432"/>
                    <a:gd name="T23" fmla="*/ 90 h 342"/>
                    <a:gd name="T24" fmla="*/ 282 w 432"/>
                    <a:gd name="T25" fmla="*/ 48 h 342"/>
                    <a:gd name="T26" fmla="*/ 246 w 432"/>
                    <a:gd name="T27" fmla="*/ 66 h 342"/>
                    <a:gd name="T28" fmla="*/ 228 w 432"/>
                    <a:gd name="T29" fmla="*/ 36 h 342"/>
                    <a:gd name="T30" fmla="*/ 108 w 432"/>
                    <a:gd name="T31" fmla="*/ 0 h 342"/>
                    <a:gd name="T32" fmla="*/ 66 w 432"/>
                    <a:gd name="T33" fmla="*/ 36 h 342"/>
                    <a:gd name="T34" fmla="*/ 30 w 432"/>
                    <a:gd name="T35" fmla="*/ 108 h 342"/>
                    <a:gd name="T36" fmla="*/ 0 w 432"/>
                    <a:gd name="T37" fmla="*/ 198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2" h="342">
                      <a:moveTo>
                        <a:pt x="0" y="198"/>
                      </a:moveTo>
                      <a:lnTo>
                        <a:pt x="18" y="252"/>
                      </a:lnTo>
                      <a:lnTo>
                        <a:pt x="150" y="282"/>
                      </a:lnTo>
                      <a:lnTo>
                        <a:pt x="180" y="282"/>
                      </a:lnTo>
                      <a:lnTo>
                        <a:pt x="198" y="306"/>
                      </a:lnTo>
                      <a:lnTo>
                        <a:pt x="330" y="342"/>
                      </a:lnTo>
                      <a:lnTo>
                        <a:pt x="360" y="318"/>
                      </a:lnTo>
                      <a:lnTo>
                        <a:pt x="324" y="294"/>
                      </a:lnTo>
                      <a:lnTo>
                        <a:pt x="360" y="198"/>
                      </a:lnTo>
                      <a:lnTo>
                        <a:pt x="408" y="222"/>
                      </a:lnTo>
                      <a:lnTo>
                        <a:pt x="432" y="168"/>
                      </a:lnTo>
                      <a:lnTo>
                        <a:pt x="414" y="90"/>
                      </a:lnTo>
                      <a:lnTo>
                        <a:pt x="282" y="48"/>
                      </a:lnTo>
                      <a:lnTo>
                        <a:pt x="246" y="66"/>
                      </a:lnTo>
                      <a:lnTo>
                        <a:pt x="228" y="36"/>
                      </a:lnTo>
                      <a:lnTo>
                        <a:pt x="108" y="0"/>
                      </a:lnTo>
                      <a:lnTo>
                        <a:pt x="66" y="36"/>
                      </a:lnTo>
                      <a:lnTo>
                        <a:pt x="30" y="108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2" name="Freeform 7">
                  <a:hlinkClick r:id="rId11"/>
                </p:cNvPr>
                <p:cNvSpPr>
                  <a:spLocks/>
                </p:cNvSpPr>
                <p:nvPr/>
              </p:nvSpPr>
              <p:spPr bwMode="auto">
                <a:xfrm>
                  <a:off x="456" y="186"/>
                  <a:ext cx="1476" cy="552"/>
                </a:xfrm>
                <a:custGeom>
                  <a:avLst/>
                  <a:gdLst>
                    <a:gd name="T0" fmla="*/ 30 w 1476"/>
                    <a:gd name="T1" fmla="*/ 36 h 552"/>
                    <a:gd name="T2" fmla="*/ 0 w 1476"/>
                    <a:gd name="T3" fmla="*/ 108 h 552"/>
                    <a:gd name="T4" fmla="*/ 18 w 1476"/>
                    <a:gd name="T5" fmla="*/ 138 h 552"/>
                    <a:gd name="T6" fmla="*/ 18 w 1476"/>
                    <a:gd name="T7" fmla="*/ 132 h 552"/>
                    <a:gd name="T8" fmla="*/ 30 w 1476"/>
                    <a:gd name="T9" fmla="*/ 138 h 552"/>
                    <a:gd name="T10" fmla="*/ 30 w 1476"/>
                    <a:gd name="T11" fmla="*/ 174 h 552"/>
                    <a:gd name="T12" fmla="*/ 72 w 1476"/>
                    <a:gd name="T13" fmla="*/ 132 h 552"/>
                    <a:gd name="T14" fmla="*/ 90 w 1476"/>
                    <a:gd name="T15" fmla="*/ 132 h 552"/>
                    <a:gd name="T16" fmla="*/ 102 w 1476"/>
                    <a:gd name="T17" fmla="*/ 168 h 552"/>
                    <a:gd name="T18" fmla="*/ 108 w 1476"/>
                    <a:gd name="T19" fmla="*/ 150 h 552"/>
                    <a:gd name="T20" fmla="*/ 138 w 1476"/>
                    <a:gd name="T21" fmla="*/ 174 h 552"/>
                    <a:gd name="T22" fmla="*/ 222 w 1476"/>
                    <a:gd name="T23" fmla="*/ 192 h 552"/>
                    <a:gd name="T24" fmla="*/ 228 w 1476"/>
                    <a:gd name="T25" fmla="*/ 186 h 552"/>
                    <a:gd name="T26" fmla="*/ 264 w 1476"/>
                    <a:gd name="T27" fmla="*/ 210 h 552"/>
                    <a:gd name="T28" fmla="*/ 306 w 1476"/>
                    <a:gd name="T29" fmla="*/ 216 h 552"/>
                    <a:gd name="T30" fmla="*/ 330 w 1476"/>
                    <a:gd name="T31" fmla="*/ 258 h 552"/>
                    <a:gd name="T32" fmla="*/ 1008 w 1476"/>
                    <a:gd name="T33" fmla="*/ 456 h 552"/>
                    <a:gd name="T34" fmla="*/ 1038 w 1476"/>
                    <a:gd name="T35" fmla="*/ 426 h 552"/>
                    <a:gd name="T36" fmla="*/ 1074 w 1476"/>
                    <a:gd name="T37" fmla="*/ 462 h 552"/>
                    <a:gd name="T38" fmla="*/ 1104 w 1476"/>
                    <a:gd name="T39" fmla="*/ 426 h 552"/>
                    <a:gd name="T40" fmla="*/ 1128 w 1476"/>
                    <a:gd name="T41" fmla="*/ 426 h 552"/>
                    <a:gd name="T42" fmla="*/ 1128 w 1476"/>
                    <a:gd name="T43" fmla="*/ 450 h 552"/>
                    <a:gd name="T44" fmla="*/ 1152 w 1476"/>
                    <a:gd name="T45" fmla="*/ 450 h 552"/>
                    <a:gd name="T46" fmla="*/ 1170 w 1476"/>
                    <a:gd name="T47" fmla="*/ 474 h 552"/>
                    <a:gd name="T48" fmla="*/ 1464 w 1476"/>
                    <a:gd name="T49" fmla="*/ 552 h 552"/>
                    <a:gd name="T50" fmla="*/ 1452 w 1476"/>
                    <a:gd name="T51" fmla="*/ 522 h 552"/>
                    <a:gd name="T52" fmla="*/ 1476 w 1476"/>
                    <a:gd name="T53" fmla="*/ 438 h 552"/>
                    <a:gd name="T54" fmla="*/ 1164 w 1476"/>
                    <a:gd name="T55" fmla="*/ 348 h 552"/>
                    <a:gd name="T56" fmla="*/ 1146 w 1476"/>
                    <a:gd name="T57" fmla="*/ 390 h 552"/>
                    <a:gd name="T58" fmla="*/ 1134 w 1476"/>
                    <a:gd name="T59" fmla="*/ 348 h 552"/>
                    <a:gd name="T60" fmla="*/ 1110 w 1476"/>
                    <a:gd name="T61" fmla="*/ 372 h 552"/>
                    <a:gd name="T62" fmla="*/ 1110 w 1476"/>
                    <a:gd name="T63" fmla="*/ 330 h 552"/>
                    <a:gd name="T64" fmla="*/ 1092 w 1476"/>
                    <a:gd name="T65" fmla="*/ 330 h 552"/>
                    <a:gd name="T66" fmla="*/ 1110 w 1476"/>
                    <a:gd name="T67" fmla="*/ 282 h 552"/>
                    <a:gd name="T68" fmla="*/ 1098 w 1476"/>
                    <a:gd name="T69" fmla="*/ 210 h 552"/>
                    <a:gd name="T70" fmla="*/ 1068 w 1476"/>
                    <a:gd name="T71" fmla="*/ 198 h 552"/>
                    <a:gd name="T72" fmla="*/ 396 w 1476"/>
                    <a:gd name="T73" fmla="*/ 0 h 552"/>
                    <a:gd name="T74" fmla="*/ 330 w 1476"/>
                    <a:gd name="T75" fmla="*/ 108 h 552"/>
                    <a:gd name="T76" fmla="*/ 264 w 1476"/>
                    <a:gd name="T77" fmla="*/ 90 h 552"/>
                    <a:gd name="T78" fmla="*/ 246 w 1476"/>
                    <a:gd name="T79" fmla="*/ 96 h 552"/>
                    <a:gd name="T80" fmla="*/ 216 w 1476"/>
                    <a:gd name="T81" fmla="*/ 78 h 552"/>
                    <a:gd name="T82" fmla="*/ 132 w 1476"/>
                    <a:gd name="T83" fmla="*/ 60 h 552"/>
                    <a:gd name="T84" fmla="*/ 126 w 1476"/>
                    <a:gd name="T85" fmla="*/ 84 h 552"/>
                    <a:gd name="T86" fmla="*/ 108 w 1476"/>
                    <a:gd name="T87" fmla="*/ 102 h 552"/>
                    <a:gd name="T88" fmla="*/ 108 w 1476"/>
                    <a:gd name="T89" fmla="*/ 72 h 552"/>
                    <a:gd name="T90" fmla="*/ 84 w 1476"/>
                    <a:gd name="T91" fmla="*/ 72 h 552"/>
                    <a:gd name="T92" fmla="*/ 84 w 1476"/>
                    <a:gd name="T93" fmla="*/ 36 h 552"/>
                    <a:gd name="T94" fmla="*/ 60 w 1476"/>
                    <a:gd name="T95" fmla="*/ 42 h 552"/>
                    <a:gd name="T96" fmla="*/ 30 w 1476"/>
                    <a:gd name="T97" fmla="*/ 30 h 552"/>
                    <a:gd name="T98" fmla="*/ 30 w 1476"/>
                    <a:gd name="T99" fmla="*/ 36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476" h="552">
                      <a:moveTo>
                        <a:pt x="30" y="36"/>
                      </a:moveTo>
                      <a:lnTo>
                        <a:pt x="0" y="108"/>
                      </a:lnTo>
                      <a:lnTo>
                        <a:pt x="18" y="138"/>
                      </a:lnTo>
                      <a:lnTo>
                        <a:pt x="18" y="132"/>
                      </a:lnTo>
                      <a:lnTo>
                        <a:pt x="30" y="138"/>
                      </a:lnTo>
                      <a:lnTo>
                        <a:pt x="30" y="174"/>
                      </a:lnTo>
                      <a:lnTo>
                        <a:pt x="72" y="132"/>
                      </a:lnTo>
                      <a:lnTo>
                        <a:pt x="90" y="132"/>
                      </a:lnTo>
                      <a:lnTo>
                        <a:pt x="102" y="168"/>
                      </a:lnTo>
                      <a:lnTo>
                        <a:pt x="108" y="150"/>
                      </a:lnTo>
                      <a:lnTo>
                        <a:pt x="138" y="174"/>
                      </a:lnTo>
                      <a:lnTo>
                        <a:pt x="222" y="192"/>
                      </a:lnTo>
                      <a:lnTo>
                        <a:pt x="228" y="186"/>
                      </a:lnTo>
                      <a:lnTo>
                        <a:pt x="264" y="210"/>
                      </a:lnTo>
                      <a:lnTo>
                        <a:pt x="306" y="216"/>
                      </a:lnTo>
                      <a:lnTo>
                        <a:pt x="330" y="258"/>
                      </a:lnTo>
                      <a:lnTo>
                        <a:pt x="1008" y="456"/>
                      </a:lnTo>
                      <a:lnTo>
                        <a:pt x="1038" y="426"/>
                      </a:lnTo>
                      <a:lnTo>
                        <a:pt x="1074" y="462"/>
                      </a:lnTo>
                      <a:lnTo>
                        <a:pt x="1104" y="426"/>
                      </a:lnTo>
                      <a:lnTo>
                        <a:pt x="1128" y="426"/>
                      </a:lnTo>
                      <a:lnTo>
                        <a:pt x="1128" y="450"/>
                      </a:lnTo>
                      <a:lnTo>
                        <a:pt x="1152" y="450"/>
                      </a:lnTo>
                      <a:lnTo>
                        <a:pt x="1170" y="474"/>
                      </a:lnTo>
                      <a:lnTo>
                        <a:pt x="1464" y="552"/>
                      </a:lnTo>
                      <a:lnTo>
                        <a:pt x="1452" y="522"/>
                      </a:lnTo>
                      <a:lnTo>
                        <a:pt x="1476" y="438"/>
                      </a:lnTo>
                      <a:lnTo>
                        <a:pt x="1164" y="348"/>
                      </a:lnTo>
                      <a:lnTo>
                        <a:pt x="1146" y="390"/>
                      </a:lnTo>
                      <a:lnTo>
                        <a:pt x="1134" y="348"/>
                      </a:lnTo>
                      <a:lnTo>
                        <a:pt x="1110" y="372"/>
                      </a:lnTo>
                      <a:lnTo>
                        <a:pt x="1110" y="330"/>
                      </a:lnTo>
                      <a:lnTo>
                        <a:pt x="1092" y="330"/>
                      </a:lnTo>
                      <a:lnTo>
                        <a:pt x="1110" y="282"/>
                      </a:lnTo>
                      <a:lnTo>
                        <a:pt x="1098" y="210"/>
                      </a:lnTo>
                      <a:lnTo>
                        <a:pt x="1068" y="198"/>
                      </a:lnTo>
                      <a:lnTo>
                        <a:pt x="396" y="0"/>
                      </a:lnTo>
                      <a:lnTo>
                        <a:pt x="330" y="108"/>
                      </a:lnTo>
                      <a:lnTo>
                        <a:pt x="264" y="90"/>
                      </a:lnTo>
                      <a:lnTo>
                        <a:pt x="246" y="96"/>
                      </a:lnTo>
                      <a:lnTo>
                        <a:pt x="216" y="78"/>
                      </a:lnTo>
                      <a:lnTo>
                        <a:pt x="132" y="60"/>
                      </a:lnTo>
                      <a:lnTo>
                        <a:pt x="126" y="84"/>
                      </a:lnTo>
                      <a:lnTo>
                        <a:pt x="108" y="102"/>
                      </a:lnTo>
                      <a:lnTo>
                        <a:pt x="108" y="72"/>
                      </a:lnTo>
                      <a:lnTo>
                        <a:pt x="84" y="72"/>
                      </a:lnTo>
                      <a:lnTo>
                        <a:pt x="84" y="36"/>
                      </a:lnTo>
                      <a:lnTo>
                        <a:pt x="60" y="42"/>
                      </a:lnTo>
                      <a:lnTo>
                        <a:pt x="30" y="30"/>
                      </a:lnTo>
                      <a:lnTo>
                        <a:pt x="30" y="36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3" name="Freeform 6">
                  <a:hlinkClick r:id="rId12"/>
                </p:cNvPr>
                <p:cNvSpPr>
                  <a:spLocks/>
                </p:cNvSpPr>
                <p:nvPr/>
              </p:nvSpPr>
              <p:spPr bwMode="auto">
                <a:xfrm>
                  <a:off x="54" y="12"/>
                  <a:ext cx="498" cy="336"/>
                </a:xfrm>
                <a:custGeom>
                  <a:avLst/>
                  <a:gdLst>
                    <a:gd name="T0" fmla="*/ 462 w 498"/>
                    <a:gd name="T1" fmla="*/ 84 h 336"/>
                    <a:gd name="T2" fmla="*/ 168 w 498"/>
                    <a:gd name="T3" fmla="*/ 0 h 336"/>
                    <a:gd name="T4" fmla="*/ 114 w 498"/>
                    <a:gd name="T5" fmla="*/ 42 h 336"/>
                    <a:gd name="T6" fmla="*/ 72 w 498"/>
                    <a:gd name="T7" fmla="*/ 186 h 336"/>
                    <a:gd name="T8" fmla="*/ 78 w 498"/>
                    <a:gd name="T9" fmla="*/ 216 h 336"/>
                    <a:gd name="T10" fmla="*/ 0 w 498"/>
                    <a:gd name="T11" fmla="*/ 276 h 336"/>
                    <a:gd name="T12" fmla="*/ 6 w 498"/>
                    <a:gd name="T13" fmla="*/ 288 h 336"/>
                    <a:gd name="T14" fmla="*/ 84 w 498"/>
                    <a:gd name="T15" fmla="*/ 234 h 336"/>
                    <a:gd name="T16" fmla="*/ 114 w 498"/>
                    <a:gd name="T17" fmla="*/ 264 h 336"/>
                    <a:gd name="T18" fmla="*/ 390 w 498"/>
                    <a:gd name="T19" fmla="*/ 336 h 336"/>
                    <a:gd name="T20" fmla="*/ 414 w 498"/>
                    <a:gd name="T21" fmla="*/ 324 h 336"/>
                    <a:gd name="T22" fmla="*/ 390 w 498"/>
                    <a:gd name="T23" fmla="*/ 270 h 336"/>
                    <a:gd name="T24" fmla="*/ 438 w 498"/>
                    <a:gd name="T25" fmla="*/ 198 h 336"/>
                    <a:gd name="T26" fmla="*/ 462 w 498"/>
                    <a:gd name="T27" fmla="*/ 222 h 336"/>
                    <a:gd name="T28" fmla="*/ 486 w 498"/>
                    <a:gd name="T29" fmla="*/ 204 h 336"/>
                    <a:gd name="T30" fmla="*/ 498 w 498"/>
                    <a:gd name="T31" fmla="*/ 150 h 336"/>
                    <a:gd name="T32" fmla="*/ 474 w 498"/>
                    <a:gd name="T33" fmla="*/ 84 h 336"/>
                    <a:gd name="T34" fmla="*/ 462 w 498"/>
                    <a:gd name="T35" fmla="*/ 84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8" h="336">
                      <a:moveTo>
                        <a:pt x="462" y="84"/>
                      </a:moveTo>
                      <a:lnTo>
                        <a:pt x="168" y="0"/>
                      </a:lnTo>
                      <a:lnTo>
                        <a:pt x="114" y="42"/>
                      </a:lnTo>
                      <a:lnTo>
                        <a:pt x="72" y="186"/>
                      </a:lnTo>
                      <a:lnTo>
                        <a:pt x="78" y="216"/>
                      </a:lnTo>
                      <a:lnTo>
                        <a:pt x="0" y="276"/>
                      </a:lnTo>
                      <a:lnTo>
                        <a:pt x="6" y="288"/>
                      </a:lnTo>
                      <a:lnTo>
                        <a:pt x="84" y="234"/>
                      </a:lnTo>
                      <a:lnTo>
                        <a:pt x="114" y="264"/>
                      </a:lnTo>
                      <a:lnTo>
                        <a:pt x="390" y="336"/>
                      </a:lnTo>
                      <a:lnTo>
                        <a:pt x="414" y="324"/>
                      </a:lnTo>
                      <a:lnTo>
                        <a:pt x="390" y="270"/>
                      </a:lnTo>
                      <a:lnTo>
                        <a:pt x="438" y="198"/>
                      </a:lnTo>
                      <a:lnTo>
                        <a:pt x="462" y="222"/>
                      </a:lnTo>
                      <a:lnTo>
                        <a:pt x="486" y="204"/>
                      </a:lnTo>
                      <a:lnTo>
                        <a:pt x="498" y="150"/>
                      </a:lnTo>
                      <a:lnTo>
                        <a:pt x="474" y="84"/>
                      </a:lnTo>
                      <a:lnTo>
                        <a:pt x="462" y="84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2517364" y="4272392"/>
                <a:ext cx="3742819" cy="338554"/>
              </a:xfrm>
              <a:prstGeom prst="rect">
                <a:avLst/>
              </a:prstGeom>
              <a:solidFill>
                <a:srgbClr val="DDDDDD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2015/16 </a:t>
                </a:r>
                <a:r>
                  <a:rPr lang="en-US" b="1" dirty="0" smtClean="0"/>
                  <a:t>European XFEL ~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200 crates</a:t>
                </a:r>
                <a:endParaRPr lang="de-DE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11026" y="5483487"/>
              <a:ext cx="3509679" cy="33855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with</a:t>
              </a:r>
              <a:r>
                <a:rPr lang="de-DE" dirty="0" smtClean="0"/>
                <a:t> </a:t>
              </a:r>
              <a:r>
                <a:rPr lang="de-DE" b="1" dirty="0" smtClean="0">
                  <a:solidFill>
                    <a:srgbClr val="0070C0"/>
                  </a:solidFill>
                </a:rPr>
                <a:t>~4500 </a:t>
              </a:r>
              <a:r>
                <a:rPr lang="de-DE" b="1" dirty="0" err="1" smtClean="0">
                  <a:solidFill>
                    <a:srgbClr val="0070C0"/>
                  </a:solidFill>
                </a:rPr>
                <a:t>MicroTCA</a:t>
              </a:r>
              <a:r>
                <a:rPr lang="de-DE" b="1" dirty="0" smtClean="0">
                  <a:solidFill>
                    <a:srgbClr val="0070C0"/>
                  </a:solidFill>
                </a:rPr>
                <a:t> Components</a:t>
              </a:r>
              <a:endParaRPr lang="de-DE" b="1" dirty="0">
                <a:solidFill>
                  <a:srgbClr val="0070C0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>
              <a:off x="385072" y="6153150"/>
              <a:ext cx="656817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3232439" y="5862123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3.5 km</a:t>
              </a:r>
              <a:endParaRPr lang="de-DE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434795" y="3802461"/>
            <a:ext cx="3536546" cy="101566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… which will serve the community 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/>
              <a:t>Reference Implementation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BUT: </a:t>
            </a:r>
            <a:r>
              <a:rPr lang="en-US" dirty="0" smtClean="0"/>
              <a:t>which also will draw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8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2959" y="2775099"/>
            <a:ext cx="4729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Workshop organization</a:t>
            </a:r>
            <a:endParaRPr lang="de-DE" sz="32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4" name="Picture 10" descr="F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25" y="3660308"/>
            <a:ext cx="1176721" cy="165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2439" y="5320011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Katharina Fein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584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99" y="1779315"/>
            <a:ext cx="5190333" cy="4278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</a:t>
            </a:r>
            <a:r>
              <a:rPr lang="de-DE" dirty="0" err="1" smtClean="0"/>
              <a:t>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2451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Lunch</a:t>
            </a:r>
            <a:endParaRPr lang="en-GB" b="1" dirty="0"/>
          </a:p>
          <a:p>
            <a:r>
              <a:rPr lang="en-GB" dirty="0" smtClean="0"/>
              <a:t>Lunch will be served in FLASH II hall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Workshop Dinner</a:t>
            </a:r>
          </a:p>
          <a:p>
            <a:r>
              <a:rPr lang="en-GB" dirty="0" smtClean="0"/>
              <a:t>Wednesday, November 10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at 19:30</a:t>
            </a:r>
          </a:p>
          <a:p>
            <a:r>
              <a:rPr lang="en-GB" dirty="0" smtClean="0"/>
              <a:t>in building 9</a:t>
            </a:r>
            <a:endParaRPr lang="en-GB" dirty="0"/>
          </a:p>
          <a:p>
            <a:endParaRPr lang="en-GB" dirty="0" smtClean="0"/>
          </a:p>
          <a:p>
            <a:pPr>
              <a:buFont typeface="Wingdings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9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323528" y="980728"/>
            <a:ext cx="8466348" cy="507717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DESY tour</a:t>
            </a:r>
          </a:p>
          <a:p>
            <a:r>
              <a:rPr lang="en-GB" dirty="0"/>
              <a:t>Meeting point </a:t>
            </a: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GB" dirty="0"/>
              <a:t> in front of the registration desk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Takes about an hour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Guides you to FLASH facilities and AMTF hall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information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63" y="3328881"/>
            <a:ext cx="6027737" cy="257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4" name="Textplatzhalter 2"/>
          <p:cNvSpPr txBox="1">
            <a:spLocks/>
          </p:cNvSpPr>
          <p:nvPr/>
        </p:nvSpPr>
        <p:spPr bwMode="auto">
          <a:xfrm>
            <a:off x="323528" y="980728"/>
            <a:ext cx="8466348" cy="512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1" dirty="0" smtClean="0"/>
              <a:t>WLAN</a:t>
            </a:r>
            <a:endParaRPr lang="en-GB" b="1" dirty="0"/>
          </a:p>
          <a:p>
            <a:r>
              <a:rPr lang="de-DE" dirty="0" err="1" smtClean="0"/>
              <a:t>name</a:t>
            </a:r>
            <a:r>
              <a:rPr lang="de-DE" dirty="0" smtClean="0"/>
              <a:t> ”</a:t>
            </a:r>
            <a:r>
              <a:rPr lang="de-DE" b="1" dirty="0" smtClean="0"/>
              <a:t>MTCA-Workshop</a:t>
            </a:r>
            <a:r>
              <a:rPr lang="de-DE" dirty="0"/>
              <a:t>” 	</a:t>
            </a:r>
            <a:endParaRPr lang="en-GB" dirty="0" smtClean="0"/>
          </a:p>
          <a:p>
            <a:r>
              <a:rPr lang="en-GB" dirty="0" smtClean="0"/>
              <a:t>Password </a:t>
            </a:r>
            <a:r>
              <a:rPr lang="de-DE" b="1" dirty="0"/>
              <a:t>rkMwdT7n</a:t>
            </a:r>
            <a:r>
              <a:rPr lang="de-DE" b="1" dirty="0" smtClean="0"/>
              <a:t> </a:t>
            </a:r>
            <a:r>
              <a:rPr lang="de-DE" dirty="0"/>
              <a:t>	</a:t>
            </a:r>
            <a:endParaRPr lang="en-GB" dirty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Group </a:t>
            </a:r>
            <a:r>
              <a:rPr lang="en-GB" b="1" dirty="0"/>
              <a:t>photo</a:t>
            </a:r>
          </a:p>
          <a:p>
            <a:r>
              <a:rPr lang="en-GB" dirty="0"/>
              <a:t>Wednesday, November 10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</a:t>
            </a:r>
            <a:r>
              <a:rPr lang="en-GB" dirty="0"/>
              <a:t>12:00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Next Workshop:</a:t>
            </a:r>
          </a:p>
          <a:p>
            <a:pPr marL="0" indent="0">
              <a:buNone/>
            </a:pPr>
            <a:r>
              <a:rPr lang="en-GB" sz="1050" b="1" dirty="0" smtClean="0">
                <a:solidFill>
                  <a:srgbClr val="00B050"/>
                </a:solidFill>
              </a:rPr>
              <a:t>    </a:t>
            </a:r>
            <a:endParaRPr lang="en-GB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50"/>
                </a:solidFill>
              </a:rPr>
              <a:t> </a:t>
            </a:r>
            <a:r>
              <a:rPr lang="en-GB" b="1" dirty="0" smtClean="0">
                <a:solidFill>
                  <a:srgbClr val="00B050"/>
                </a:solidFill>
              </a:rPr>
              <a:t>     9/10 of Dec. 2015!</a:t>
            </a:r>
          </a:p>
          <a:p>
            <a:pPr marL="0" indent="0">
              <a:buFont typeface="Arial Black" pitchFamily="34" charset="0"/>
              <a:buNone/>
            </a:pPr>
            <a:endParaRPr lang="en-GB" dirty="0" smtClean="0"/>
          </a:p>
          <a:p>
            <a:pPr marL="0" indent="0">
              <a:buFont typeface="Arial Black" pitchFamily="34" charset="0"/>
              <a:buNone/>
            </a:pP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04" y="2971800"/>
            <a:ext cx="4715009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27512" y="5047012"/>
            <a:ext cx="2992582" cy="66501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Co-chair of this event…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737" y="883359"/>
            <a:ext cx="8843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400" dirty="0" smtClean="0"/>
              <a:t>Dieter </a:t>
            </a:r>
            <a:r>
              <a:rPr lang="en-US" sz="2400" dirty="0" err="1" smtClean="0"/>
              <a:t>Notz</a:t>
            </a:r>
            <a:r>
              <a:rPr lang="en-US" sz="2400" dirty="0" smtClean="0"/>
              <a:t>, 69, passed away unexpectedly…. </a:t>
            </a:r>
            <a:r>
              <a:rPr lang="en-US" sz="2000" b="1" dirty="0" smtClean="0">
                <a:ea typeface="ＭＳ Ｐゴシック" pitchFamily="112" charset="-128"/>
              </a:rPr>
              <a:t> </a:t>
            </a:r>
            <a:endParaRPr lang="en-US" sz="2400" dirty="0" smtClean="0"/>
          </a:p>
        </p:txBody>
      </p:sp>
      <p:pic>
        <p:nvPicPr>
          <p:cNvPr id="7" name="Picture 2" descr="N:\intern\TT Akten\FIN - Finanzen\2010-060 MSK LLRF-Technologie\Validierungsfond\Entscheidungsboardsitzung\Dieter Not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22178" r="18609"/>
          <a:stretch/>
        </p:blipFill>
        <p:spPr bwMode="auto">
          <a:xfrm>
            <a:off x="1117946" y="1474051"/>
            <a:ext cx="2356774" cy="318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48" y="1299123"/>
            <a:ext cx="2894150" cy="34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997" y="4658634"/>
            <a:ext cx="79079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provided us the main guidance and shaped this event … </a:t>
            </a:r>
          </a:p>
          <a:p>
            <a:r>
              <a:rPr lang="en-US" dirty="0" smtClean="0"/>
              <a:t>    and we sadly missed him in the course of the preparations for this year workshop. </a:t>
            </a:r>
          </a:p>
          <a:p>
            <a:endParaRPr lang="en-US" dirty="0" smtClean="0"/>
          </a:p>
          <a:p>
            <a:r>
              <a:rPr lang="en-US" dirty="0" smtClean="0"/>
              <a:t>Email from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Notz</a:t>
            </a:r>
            <a:r>
              <a:rPr lang="en-US" dirty="0" smtClean="0"/>
              <a:t>: </a:t>
            </a:r>
            <a:endParaRPr lang="en-US" dirty="0" smtClean="0"/>
          </a:p>
          <a:p>
            <a:r>
              <a:rPr lang="en-US" dirty="0" smtClean="0"/>
              <a:t>		Best </a:t>
            </a:r>
            <a:r>
              <a:rPr lang="en-US" dirty="0" smtClean="0"/>
              <a:t>wish to you and your team for successful MTCA-workshop. </a:t>
            </a:r>
          </a:p>
          <a:p>
            <a:r>
              <a:rPr lang="en-US" dirty="0" smtClean="0"/>
              <a:t>		My </a:t>
            </a:r>
            <a:r>
              <a:rPr lang="en-US" dirty="0" smtClean="0"/>
              <a:t>husband would have deeply enjoyed to be present …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7149" y="1296543"/>
            <a:ext cx="61080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Wish you an informative</a:t>
            </a:r>
          </a:p>
          <a:p>
            <a:pPr algn="ctr"/>
            <a:r>
              <a:rPr lang="en-US" sz="4000" b="1" dirty="0"/>
              <a:t>a</a:t>
            </a:r>
            <a:r>
              <a:rPr lang="en-US" sz="4000" b="1" dirty="0" smtClean="0"/>
              <a:t>nd pleasant </a:t>
            </a:r>
            <a:endParaRPr lang="en-US" sz="4000" b="1" dirty="0"/>
          </a:p>
          <a:p>
            <a:pPr algn="ctr"/>
            <a:r>
              <a:rPr lang="en-US" sz="4000" b="1" dirty="0" smtClean="0"/>
              <a:t>3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MTCA Workshop</a:t>
            </a:r>
          </a:p>
          <a:p>
            <a:pPr algn="ctr"/>
            <a:endParaRPr lang="en-US" sz="4000" b="1" dirty="0" smtClean="0"/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Thanks for attention</a:t>
            </a:r>
            <a:endParaRPr lang="de-DE" sz="4000" b="1" dirty="0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45115" y="890317"/>
            <a:ext cx="4356381" cy="572423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Personal…/ </a:t>
            </a:r>
            <a:r>
              <a:rPr lang="de-DE" dirty="0" err="1" smtClean="0"/>
              <a:t>faces</a:t>
            </a:r>
            <a:r>
              <a:rPr lang="de-DE" dirty="0" smtClean="0"/>
              <a:t> … / HVF </a:t>
            </a:r>
            <a:r>
              <a:rPr lang="de-DE" dirty="0" err="1" smtClean="0"/>
              <a:t>team</a:t>
            </a:r>
            <a:r>
              <a:rPr lang="de-DE" dirty="0" smtClean="0"/>
              <a:t>…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70" y="1558121"/>
            <a:ext cx="1215983" cy="16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11" y="1558119"/>
            <a:ext cx="1269641" cy="168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056" y="1216996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62610" y="121699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Contracts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2615" y="1216996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Software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01003" y="1216996"/>
            <a:ext cx="1732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Tech. Marketing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713" y="3266659"/>
            <a:ext cx="1648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Thomas Walter</a:t>
            </a:r>
            <a:endParaRPr lang="de-DE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17962" y="3266659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Ilka</a:t>
            </a:r>
            <a:r>
              <a:rPr lang="en-US" b="1" dirty="0" smtClean="0"/>
              <a:t> </a:t>
            </a:r>
            <a:r>
              <a:rPr lang="en-US" b="1" dirty="0" err="1" smtClean="0"/>
              <a:t>Mahns</a:t>
            </a:r>
            <a:endParaRPr lang="de-DE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45115" y="3266659"/>
            <a:ext cx="1863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Martin </a:t>
            </a:r>
            <a:r>
              <a:rPr lang="en-US" b="1" dirty="0" err="1" smtClean="0"/>
              <a:t>Killenberg</a:t>
            </a:r>
            <a:endParaRPr lang="de-DE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58495" y="3266659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Annika </a:t>
            </a:r>
            <a:r>
              <a:rPr lang="en-US" b="1" dirty="0" err="1" smtClean="0"/>
              <a:t>Rosner</a:t>
            </a:r>
            <a:endParaRPr lang="de-DE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971083" y="4165766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Event/</a:t>
            </a:r>
            <a:r>
              <a:rPr lang="en-US" b="1" dirty="0" err="1" smtClean="0"/>
              <a:t>Markt</a:t>
            </a:r>
            <a:r>
              <a:rPr lang="en-US" b="1" dirty="0" smtClean="0"/>
              <a:t>.</a:t>
            </a:r>
          </a:p>
        </p:txBody>
      </p:sp>
      <p:pic>
        <p:nvPicPr>
          <p:cNvPr id="5130" name="Picture 10" descr="F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46" y="4490160"/>
            <a:ext cx="1176721" cy="165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849160" y="6149863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Katharina Fein</a:t>
            </a:r>
            <a:endParaRPr lang="de-DE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069754" y="4189516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4671" y="6164620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Michael </a:t>
            </a:r>
            <a:r>
              <a:rPr lang="en-US" b="1" dirty="0" err="1" smtClean="0"/>
              <a:t>Fenner</a:t>
            </a:r>
            <a:endParaRPr lang="en-US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58" y="4490160"/>
            <a:ext cx="1230797" cy="163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4" y="1558122"/>
            <a:ext cx="1157583" cy="168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49" y="1555550"/>
            <a:ext cx="1154374" cy="1692474"/>
          </a:xfrm>
          <a:prstGeom prst="rect">
            <a:avLst/>
          </a:prstGeom>
        </p:spPr>
      </p:pic>
      <p:pic>
        <p:nvPicPr>
          <p:cNvPr id="37" name="Picture 2" descr="Description: D:\Buffer\Bilder\F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91" y="4165766"/>
            <a:ext cx="68928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86" y="4147766"/>
            <a:ext cx="776833" cy="936000"/>
          </a:xfrm>
          <a:prstGeom prst="rect">
            <a:avLst/>
          </a:prstGeom>
        </p:spPr>
      </p:pic>
      <p:pic>
        <p:nvPicPr>
          <p:cNvPr id="40" name="Picture 2" descr="https://owa.desy.de/exchange/imalka/Inbox/Tabelle%20%2B%20Bild.EML/PeterG%C3%B6ttlicher.jpg/C58EA28C-18C0-4a97-9AF2-036E93DDAFB3/PeterG%C3%B6ttlicher.jpg?attach=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24" y="4165766"/>
            <a:ext cx="680399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8" y="4147014"/>
            <a:ext cx="737379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431" y="3799504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faces…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5078746" y="890317"/>
            <a:ext cx="2624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spring/summer 2013</a:t>
            </a:r>
            <a:endParaRPr lang="de-DE" dirty="0"/>
          </a:p>
        </p:txBody>
      </p:sp>
      <p:pic>
        <p:nvPicPr>
          <p:cNvPr id="43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98" b="81273"/>
          <a:stretch/>
        </p:blipFill>
        <p:spPr>
          <a:xfrm flipH="1">
            <a:off x="509228" y="5559890"/>
            <a:ext cx="417509" cy="487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633" y="5548899"/>
            <a:ext cx="409544" cy="476406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113" y="5560290"/>
            <a:ext cx="362628" cy="487400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242" y="5559409"/>
            <a:ext cx="360526" cy="47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"/>
          <p:cNvSpPr/>
          <p:nvPr/>
        </p:nvSpPr>
        <p:spPr>
          <a:xfrm flipH="1">
            <a:off x="4145474" y="4875541"/>
            <a:ext cx="45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mtClean="0"/>
              <a:t>.</a:t>
            </a:r>
            <a:endParaRPr lang="de-DE"/>
          </a:p>
        </p:txBody>
      </p:sp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6343" y="5569946"/>
            <a:ext cx="375634" cy="46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5727" y="5575114"/>
            <a:ext cx="349919" cy="46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4751" y="5578126"/>
            <a:ext cx="372695" cy="465869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9994" y="5559275"/>
            <a:ext cx="370155" cy="46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uppieren 54"/>
          <p:cNvGrpSpPr/>
          <p:nvPr/>
        </p:nvGrpSpPr>
        <p:grpSpPr>
          <a:xfrm>
            <a:off x="3481883" y="5615040"/>
            <a:ext cx="510121" cy="674064"/>
            <a:chOff x="8120794" y="4709305"/>
            <a:chExt cx="1124424" cy="1119805"/>
          </a:xfrm>
        </p:grpSpPr>
        <p:sp>
          <p:nvSpPr>
            <p:cNvPr id="54" name="Rectangle 43"/>
            <p:cNvSpPr/>
            <p:nvPr/>
          </p:nvSpPr>
          <p:spPr bwMode="auto">
            <a:xfrm>
              <a:off x="8120794" y="4709305"/>
              <a:ext cx="754040" cy="9317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ectangle 43"/>
            <p:cNvSpPr/>
            <p:nvPr/>
          </p:nvSpPr>
          <p:spPr bwMode="auto">
            <a:xfrm>
              <a:off x="8259932" y="4800484"/>
              <a:ext cx="754040" cy="9317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Rectangle 43"/>
            <p:cNvSpPr/>
            <p:nvPr/>
          </p:nvSpPr>
          <p:spPr bwMode="auto">
            <a:xfrm>
              <a:off x="8491178" y="4897353"/>
              <a:ext cx="754040" cy="9317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64073" y="5223314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Developers</a:t>
            </a:r>
            <a:endParaRPr lang="de-DE" dirty="0"/>
          </a:p>
        </p:txBody>
      </p:sp>
      <p:sp>
        <p:nvSpPr>
          <p:cNvPr id="60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11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47" y="3023567"/>
            <a:ext cx="4499230" cy="309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572" y="850378"/>
            <a:ext cx="8330012" cy="5281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261748"/>
                </a:solidFill>
                <a:ea typeface="ＭＳ Ｐゴシック" pitchFamily="112" charset="-128"/>
              </a:rPr>
              <a:t>What is the HGF validation </a:t>
            </a:r>
            <a:r>
              <a:rPr lang="en-US" sz="2400" b="1" dirty="0" smtClean="0">
                <a:solidFill>
                  <a:srgbClr val="261748"/>
                </a:solidFill>
                <a:ea typeface="ＭＳ Ｐゴシック" pitchFamily="112" charset="-128"/>
              </a:rPr>
              <a:t>fund</a:t>
            </a:r>
            <a:r>
              <a:rPr lang="en-US" sz="2400" b="1" dirty="0">
                <a:solidFill>
                  <a:srgbClr val="261748"/>
                </a:solidFill>
                <a:ea typeface="ＭＳ Ｐゴシック" pitchFamily="112" charset="-128"/>
              </a:rPr>
              <a:t>?</a:t>
            </a:r>
          </a:p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buFont typeface="Wingdings" pitchFamily="2" charset="2"/>
              <a:buNone/>
              <a:defRPr/>
            </a:pPr>
            <a:endParaRPr lang="en-US" sz="5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Finance instrument to support the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spin-off and technology transfer from scientific, technical </a:t>
            </a: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inventions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or </a:t>
            </a: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developments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from HGF centers to </a:t>
            </a: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the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industry and society</a:t>
            </a:r>
            <a:endParaRPr lang="en-US" sz="18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71450" indent="-1714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5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Validation: increase of value (material/immaterial) with direct application to society / industry </a:t>
            </a:r>
            <a:endParaRPr lang="en-US" sz="18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71450" indent="-1714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7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Ideally</a:t>
            </a: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: generate commercial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product  </a:t>
            </a:r>
            <a:endParaRPr lang="en-US" sz="18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71450" indent="-1714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6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71450" indent="-1714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10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defRPr/>
            </a:pPr>
            <a:r>
              <a:rPr lang="en-US" sz="2400" b="1" dirty="0" smtClean="0">
                <a:solidFill>
                  <a:srgbClr val="261748"/>
                </a:solidFill>
                <a:ea typeface="ＭＳ Ｐゴシック" pitchFamily="112" charset="-128"/>
              </a:rPr>
              <a:t>Boundaries:</a:t>
            </a: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Duration max. 2 years</a:t>
            </a:r>
          </a:p>
          <a:p>
            <a:pPr marL="171450" indent="-1714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7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Funding max</a:t>
            </a: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. 2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M€/</a:t>
            </a:r>
            <a:r>
              <a:rPr lang="en-US" sz="1800" b="1" dirty="0">
                <a:solidFill>
                  <a:srgbClr val="261748"/>
                </a:solidFill>
                <a:ea typeface="ＭＳ Ｐゴシック" pitchFamily="112" charset="-128"/>
              </a:rPr>
              <a:t>a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(50% by HGF)</a:t>
            </a:r>
          </a:p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defRPr/>
            </a:pPr>
            <a:endParaRPr lang="en-US" sz="8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112" charset="-128"/>
              </a:rPr>
              <a:t>Not extendable!</a:t>
            </a:r>
          </a:p>
          <a:p>
            <a:pPr marL="285750" indent="-2857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18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171450" indent="-17145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endParaRPr lang="en-US" sz="800" b="1" dirty="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Helmholtz association (HGF) validation-fund  (HVF)</a:t>
            </a:r>
            <a:endParaRPr lang="de-DE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36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</a:t>
            </a:r>
            <a:r>
              <a:rPr lang="en-US" dirty="0" err="1" smtClean="0"/>
              <a:t>MicroTCA@DESY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00737" y="883359"/>
            <a:ext cx="884326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112" charset="-128"/>
              </a:rPr>
              <a:t>Nov. 2005: Reliability Workshop in </a:t>
            </a:r>
            <a:r>
              <a:rPr lang="en-US" sz="2000" dirty="0" err="1" smtClean="0">
                <a:ea typeface="ＭＳ Ｐゴシック" pitchFamily="112" charset="-128"/>
              </a:rPr>
              <a:t>Grömitz</a:t>
            </a:r>
            <a:r>
              <a:rPr lang="en-US" sz="2000" dirty="0" smtClean="0">
                <a:ea typeface="ＭＳ Ｐゴシック" pitchFamily="112" charset="-128"/>
              </a:rPr>
              <a:t>, Germany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b="1" dirty="0" smtClean="0">
                <a:ea typeface="ＭＳ Ｐゴシック" pitchFamily="112" charset="-128"/>
              </a:rPr>
              <a:t>Joint </a:t>
            </a:r>
            <a:r>
              <a:rPr lang="en-US" b="1" dirty="0">
                <a:ea typeface="ＭＳ Ｐゴシック" pitchFamily="112" charset="-128"/>
              </a:rPr>
              <a:t>meeting with </a:t>
            </a:r>
            <a:r>
              <a:rPr lang="en-US" b="1" dirty="0" smtClean="0">
                <a:ea typeface="ＭＳ Ｐゴシック" pitchFamily="112" charset="-128"/>
              </a:rPr>
              <a:t>ILC </a:t>
            </a:r>
            <a:r>
              <a:rPr lang="en-US" sz="1400" b="1" dirty="0" smtClean="0">
                <a:ea typeface="ＭＳ Ｐゴシック" pitchFamily="112" charset="-128"/>
              </a:rPr>
              <a:t>(intern. linear collider, 33km, 500GeV)</a:t>
            </a:r>
            <a:endParaRPr lang="en-US" b="1" dirty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112" charset="-128"/>
              </a:rPr>
              <a:t>Dec. 2007: XFEL Crate-Standard Workshop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b="1" dirty="0">
                <a:ea typeface="ＭＳ Ｐゴシック" pitchFamily="112" charset="-128"/>
              </a:rPr>
              <a:t>MicroTCA and ATCA was defined to be used</a:t>
            </a: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112" charset="-128"/>
              </a:rPr>
              <a:t>Mar. 2009: First PICMG Meeting “</a:t>
            </a:r>
            <a:r>
              <a:rPr lang="en-US" sz="2000" dirty="0" err="1">
                <a:ea typeface="ＭＳ Ｐゴシック" pitchFamily="112" charset="-128"/>
              </a:rPr>
              <a:t>xTCA</a:t>
            </a:r>
            <a:r>
              <a:rPr lang="en-US" sz="2000" dirty="0">
                <a:ea typeface="ＭＳ Ｐゴシック" pitchFamily="112" charset="-128"/>
              </a:rPr>
              <a:t> for Physics”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b="1" dirty="0">
                <a:ea typeface="ＭＳ Ｐゴシック" pitchFamily="112" charset="-128"/>
              </a:rPr>
              <a:t>Hardware group: rear I/O and </a:t>
            </a:r>
            <a:r>
              <a:rPr lang="en-US" b="1" dirty="0" smtClean="0">
                <a:ea typeface="ＭＳ Ｐゴシック" pitchFamily="112" charset="-128"/>
              </a:rPr>
              <a:t>timing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b="1" dirty="0" smtClean="0">
                <a:ea typeface="ＭＳ Ｐゴシック" pitchFamily="112" charset="-128"/>
              </a:rPr>
              <a:t>Software </a:t>
            </a:r>
            <a:r>
              <a:rPr lang="en-US" b="1" dirty="0">
                <a:ea typeface="ＭＳ Ｐゴシック" pitchFamily="112" charset="-128"/>
              </a:rPr>
              <a:t>group: standardization of interfaces for FPGAs…</a:t>
            </a:r>
            <a:r>
              <a:rPr lang="en-US" b="1" dirty="0" err="1">
                <a:ea typeface="ＭＳ Ｐゴシック" pitchFamily="112" charset="-128"/>
              </a:rPr>
              <a:t>OPsys</a:t>
            </a:r>
            <a:endParaRPr lang="en-US" b="1" dirty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112" charset="-128"/>
              </a:rPr>
              <a:t>Oct. 2011: Official announcement of PICMG Specification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b="1" dirty="0">
                <a:ea typeface="ＭＳ Ｐゴシック" pitchFamily="112" charset="-128"/>
              </a:rPr>
              <a:t>“MTCA.4 Enhancements for Rear I/O and Precision Timing“</a:t>
            </a: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000" dirty="0">
                <a:ea typeface="ＭＳ Ｐゴシック" pitchFamily="112" charset="-128"/>
              </a:rPr>
              <a:t>Jul. 2012: Start of Helmholtz </a:t>
            </a:r>
            <a:r>
              <a:rPr lang="en-US" sz="2000" dirty="0" smtClean="0">
                <a:ea typeface="ＭＳ Ｐゴシック" pitchFamily="112" charset="-128"/>
              </a:rPr>
              <a:t>Validation Fund</a:t>
            </a:r>
            <a:endParaRPr lang="en-US" sz="2000" dirty="0">
              <a:ea typeface="ＭＳ Ｐゴシック" pitchFamily="112" charset="-128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b="1" dirty="0">
                <a:ea typeface="ＭＳ Ｐゴシック" pitchFamily="112" charset="-128"/>
              </a:rPr>
              <a:t>„MicroTCA.4 for Industry</a:t>
            </a:r>
            <a:r>
              <a:rPr lang="en-US" b="1" dirty="0" smtClean="0">
                <a:ea typeface="ＭＳ Ｐゴシック" pitchFamily="112" charset="-128"/>
              </a:rPr>
              <a:t>“</a:t>
            </a: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2000" dirty="0" smtClean="0">
                <a:ea typeface="ＭＳ Ｐゴシック" pitchFamily="112" charset="-128"/>
              </a:rPr>
              <a:t>Jan. 2014: Significant activities with HW/SW PICMG working groups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sz="2000" dirty="0">
                <a:ea typeface="ＭＳ Ｐゴシック" pitchFamily="112" charset="-128"/>
              </a:rPr>
              <a:t>	</a:t>
            </a:r>
            <a:r>
              <a:rPr lang="en-US" sz="2000" dirty="0" smtClean="0">
                <a:ea typeface="ＭＳ Ｐゴシック" pitchFamily="112" charset="-128"/>
              </a:rPr>
              <a:t>	</a:t>
            </a:r>
            <a:r>
              <a:rPr lang="en-US" sz="2000" dirty="0" smtClean="0">
                <a:solidFill>
                  <a:srgbClr val="008000"/>
                </a:solidFill>
                <a:ea typeface="ＭＳ Ｐゴシック" pitchFamily="112" charset="-128"/>
                <a:sym typeface="Wingdings" panose="05000000000000000000" pitchFamily="2" charset="2"/>
              </a:rPr>
              <a:t> Talk from Ray Larsen, SLAC</a:t>
            </a:r>
            <a:endParaRPr lang="en-US" sz="2000" dirty="0">
              <a:solidFill>
                <a:srgbClr val="008000"/>
              </a:solidFill>
              <a:ea typeface="ＭＳ Ｐゴシック" pitchFamily="112" charset="-128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96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Helmholtz validation-fund  (HVF</a:t>
            </a:r>
            <a:r>
              <a:rPr lang="en-US" dirty="0" smtClean="0"/>
              <a:t>) “MTCA for Industry”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23849" y="804723"/>
            <a:ext cx="8543925" cy="3016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400" b="1" dirty="0"/>
              <a:t>Main objectives of project: </a:t>
            </a:r>
            <a:r>
              <a:rPr lang="en-US" sz="2000" b="1" dirty="0"/>
              <a:t>	</a:t>
            </a:r>
            <a:endParaRPr lang="en-US" sz="1100" b="1" dirty="0"/>
          </a:p>
          <a:p>
            <a:pPr>
              <a:defRPr/>
            </a:pPr>
            <a:r>
              <a:rPr lang="en-US" sz="2000" dirty="0" smtClean="0"/>
              <a:t>Establish </a:t>
            </a:r>
            <a:r>
              <a:rPr lang="en-US" sz="2000" dirty="0"/>
              <a:t>MTCA.4 electron crate system 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1600" dirty="0"/>
              <a:t>In accelerator community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1600" dirty="0"/>
              <a:t>Industrial branches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1600" dirty="0"/>
              <a:t>Scientific </a:t>
            </a:r>
            <a:r>
              <a:rPr lang="en-US" sz="1600" dirty="0" smtClean="0"/>
              <a:t>community</a:t>
            </a:r>
            <a:endParaRPr lang="en-US" sz="1050" dirty="0"/>
          </a:p>
          <a:p>
            <a:pPr>
              <a:defRPr/>
            </a:pPr>
            <a:r>
              <a:rPr lang="en-US" sz="2000" dirty="0" smtClean="0"/>
              <a:t>by reducing the market entry barriers and foster MTCA.4 to industry </a:t>
            </a:r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r>
              <a:rPr lang="en-US" sz="2000" dirty="0" smtClean="0"/>
              <a:t>Business model:</a:t>
            </a:r>
            <a:endParaRPr lang="en-US" sz="2000" dirty="0"/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sz="1800" dirty="0"/>
              <a:t> </a:t>
            </a:r>
            <a:r>
              <a:rPr lang="en-US" sz="1600" dirty="0"/>
              <a:t>Marketing for the </a:t>
            </a:r>
            <a:r>
              <a:rPr lang="en-US" sz="1600" dirty="0" smtClean="0"/>
              <a:t>RF controls modules </a:t>
            </a:r>
            <a:r>
              <a:rPr lang="en-US" sz="1600" dirty="0"/>
              <a:t>via Company using DESY </a:t>
            </a:r>
            <a:r>
              <a:rPr lang="en-US" sz="1600" dirty="0" smtClean="0"/>
              <a:t>License</a:t>
            </a:r>
          </a:p>
          <a:p>
            <a:pPr>
              <a:defRPr/>
            </a:pPr>
            <a:endParaRPr lang="en-US" sz="900" dirty="0" smtClean="0"/>
          </a:p>
          <a:p>
            <a:pPr>
              <a:defRPr/>
            </a:pPr>
            <a:r>
              <a:rPr lang="en-US" sz="2000" dirty="0" smtClean="0"/>
              <a:t>Funding distribution: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61537" y="3367118"/>
            <a:ext cx="6536672" cy="3329698"/>
            <a:chOff x="861537" y="3367118"/>
            <a:chExt cx="6536672" cy="3329698"/>
          </a:xfrm>
        </p:grpSpPr>
        <p:grpSp>
          <p:nvGrpSpPr>
            <p:cNvPr id="4" name="Group 3"/>
            <p:cNvGrpSpPr/>
            <p:nvPr/>
          </p:nvGrpSpPr>
          <p:grpSpPr>
            <a:xfrm>
              <a:off x="861537" y="3820933"/>
              <a:ext cx="6536672" cy="2875883"/>
              <a:chOff x="2381861" y="4208526"/>
              <a:chExt cx="6564520" cy="2613849"/>
            </a:xfrm>
          </p:grpSpPr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1861" y="4208526"/>
                <a:ext cx="6564520" cy="26138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9250" y="6518325"/>
                <a:ext cx="821149" cy="184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009250" y="4441373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50%</a:t>
                </a:r>
                <a:endParaRPr lang="de-DE" sz="20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700022" y="5618810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3</a:t>
                </a:r>
                <a:r>
                  <a:rPr lang="en-US" sz="2000" b="1" dirty="0" smtClean="0"/>
                  <a:t>0%</a:t>
                </a:r>
                <a:endParaRPr lang="de-DE" sz="20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24789" y="5636783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/>
                  <a:t>20%</a:t>
                </a:r>
                <a:endParaRPr lang="de-DE" sz="1800" b="1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770044" y="3367118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4 Mio€</a:t>
              </a:r>
              <a:endParaRPr lang="de-DE" sz="2000" b="1" dirty="0"/>
            </a:p>
          </p:txBody>
        </p:sp>
      </p:grpSp>
      <p:sp>
        <p:nvSpPr>
          <p:cNvPr id="12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4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756649" cy="544512"/>
          </a:xfrm>
        </p:spPr>
        <p:txBody>
          <a:bodyPr/>
          <a:lstStyle/>
          <a:p>
            <a:r>
              <a:rPr lang="en-US" dirty="0" smtClean="0"/>
              <a:t>Work packages and program “MTCA.4 for Industry”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7" name="Textfeld 4"/>
          <p:cNvSpPr txBox="1"/>
          <p:nvPr/>
        </p:nvSpPr>
        <p:spPr>
          <a:xfrm>
            <a:off x="114792" y="770078"/>
            <a:ext cx="5085858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AP1: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Industrialize modules of the RF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control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  <a:endParaRPr lang="en-US" sz="1400" b="1" dirty="0" smtClean="0">
              <a:solidFill>
                <a:schemeClr val="accent1">
                  <a:lumMod val="75000"/>
                </a:schemeClr>
              </a:solidFill>
              <a:ea typeface="ＭＳ Ｐゴシック" pitchFamily="112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AP1.1 </a:t>
            </a: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Revision of existing </a:t>
            </a: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modules</a:t>
            </a:r>
            <a:endParaRPr lang="en-US" sz="1100" b="1" dirty="0" smtClean="0"/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1.1.1 Field Detection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uDWC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1.1.2 Controller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uTC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1.1.3 RF driver unit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uVM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1.1.4 Local RF-Generation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uLOG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AP1.2 Cost opt. for Single Cavities Applications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1.2.1 Field detector with RF driver 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uDWC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-VM)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1.2.2 High-end Digitizer (DAQ-LNC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05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AP1.3 Extending Portfolio in Frequency</a:t>
            </a:r>
          </a:p>
          <a:p>
            <a:pPr lvl="2"/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AP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1.3.1 Field detector with RF driver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uVM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, 0.35-6GHz)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1.3.2 Local RF-Generation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uLOG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, 0.35-6GHz)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1.3.3 RTM with local clock circuit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uCLK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-RTM, 10–350MHz)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1.3.4 Global clock generation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uCLK-eRTM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, 10-350MHz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AP1.4  </a:t>
            </a: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Supplementary systems for RF control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1.4.1 Multi-channel Direct RF-sampling (uDS800)</a:t>
            </a: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1.4.2 AMC carrier with motor/RTM with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Piezo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 driver (uFMC20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700" i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AP1.5  Introduction of RTM-RF Backplane</a:t>
            </a:r>
          </a:p>
          <a:p>
            <a:r>
              <a:rPr lang="en-US" sz="900" dirty="0" smtClean="0"/>
              <a:t>	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AP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1.5.1 Development of RTM-RF Backplane concept</a:t>
            </a:r>
          </a:p>
          <a:p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	AP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1.5.2 Crate integrated RF source (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uOSC_eRTM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en-US" sz="7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AP2: Completion of MTCA.4 for industry and institutions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AP2.1 Extension of product portfolio for MTCA.4</a:t>
            </a:r>
          </a:p>
          <a:p>
            <a:pPr marL="571500"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	AP2.1.1 Industrial production of timing module		</a:t>
            </a:r>
          </a:p>
          <a:p>
            <a:pPr marL="571500"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	AP2.1.2 2 GSPS, 4 channel , 12bit ADCs on RTM &amp; AMC </a:t>
            </a:r>
          </a:p>
          <a:p>
            <a:pPr marL="571500"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	AP2.1.3 32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ch.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, 40MSPS, AMC-RTM with analog shaping capability  	</a:t>
            </a:r>
          </a:p>
          <a:p>
            <a:pPr marL="571500"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	AP2.1.4 Management low noise power supplies	</a:t>
            </a:r>
          </a:p>
          <a:p>
            <a:pPr marL="0" lvl="2">
              <a:defRPr/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AP2.2 EMI optimization and classification of MTCA.4 components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AP2.2.1 EMI test board development			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AP2.2.2 EMI current distribution in MTCA.4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crate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AP2.2.3 Optimization of crate-contact transitions 		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AP2.2.4 Shields for AMC/RTM boards		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AP2.2.5 EMI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Bypass-concept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			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AP2.2.6 Vibration studies and vibration reduction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AP2.2.7 EMI classification of AMC and RTM boards commercially available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AP2.2.8 AMC Backplane/connector/board development towards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10Gbit/sec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lvl="2">
              <a:defRPr/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AP2.3 Application of MTCA.4 in industry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AP2.3.1 Integrated klystron life-time and LLRF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system</a:t>
            </a:r>
            <a:endParaRPr lang="en-US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0" lvl="1">
              <a:buFont typeface="Wingdings" pitchFamily="2" charset="2"/>
              <a:buNone/>
              <a:defRPr/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AP2.4 Evaluation of MTCA.4 market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AP2.4.1 Market evaluation for industry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AP2.4.2 Market evaluation for institutes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AP2.4.3 Optional industry order after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evaluation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lvl="1">
              <a:defRPr/>
            </a:pPr>
            <a:r>
              <a:rPr lang="en-US" sz="1100" b="1" dirty="0">
                <a:solidFill>
                  <a:srgbClr val="261748"/>
                </a:solidFill>
                <a:ea typeface="ＭＳ Ｐゴシック" pitchFamily="112" charset="-128"/>
              </a:rPr>
              <a:t>AP2.5 Integral test of MTCA.4 in large facility, availability, failure analysis </a:t>
            </a:r>
          </a:p>
          <a:p>
            <a:pPr lvl="2">
              <a:defRPr/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AP2.5.1 Inter-compatibility of boards/sub-systems, radiation, remote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controllability</a:t>
            </a:r>
            <a:endParaRPr lang="en-US" sz="8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feld 4"/>
          <p:cNvSpPr txBox="1"/>
          <p:nvPr/>
        </p:nvSpPr>
        <p:spPr>
          <a:xfrm>
            <a:off x="5157703" y="4674003"/>
            <a:ext cx="3492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AP3: Marketing &amp; Support</a:t>
            </a:r>
            <a:endParaRPr lang="en-US" sz="1400" b="1" dirty="0" smtClean="0">
              <a:solidFill>
                <a:schemeClr val="accent1">
                  <a:lumMod val="75000"/>
                </a:schemeClr>
              </a:solidFill>
              <a:ea typeface="ＭＳ Ｐゴシック" pitchFamily="112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AP3.1 Support and consultancy</a:t>
            </a:r>
            <a:endParaRPr lang="en-US" sz="1100" b="1" dirty="0" smtClean="0"/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3.1.1 Continues guidance and </a:t>
            </a:r>
            <a:r>
              <a:rPr lang="en-US" sz="700" i="1" dirty="0" err="1" smtClean="0">
                <a:solidFill>
                  <a:schemeClr val="bg1">
                    <a:lumMod val="50000"/>
                  </a:schemeClr>
                </a:solidFill>
              </a:rPr>
              <a:t>consultance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AP 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</a:rPr>
              <a:t>3.1.2 Tutorials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AP3.2 </a:t>
            </a:r>
            <a:r>
              <a:rPr lang="en-US" sz="1100" b="1" dirty="0" err="1" smtClean="0">
                <a:solidFill>
                  <a:srgbClr val="261748"/>
                </a:solidFill>
                <a:ea typeface="ＭＳ Ｐゴシック" pitchFamily="112" charset="-128"/>
              </a:rPr>
              <a:t>MicroTCA</a:t>
            </a: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 user guide</a:t>
            </a:r>
            <a:endParaRPr lang="en-US" sz="11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100" b="1" dirty="0" smtClean="0">
              <a:solidFill>
                <a:srgbClr val="261748"/>
              </a:solidFill>
              <a:ea typeface="ＭＳ Ｐゴシック" pitchFamily="112" charset="-12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AP3.3 Marketing and exhibitions</a:t>
            </a:r>
            <a:endParaRPr lang="en-US" sz="11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lvl="2"/>
            <a:endParaRPr lang="en-US" sz="7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61748"/>
                </a:solidFill>
                <a:ea typeface="ＭＳ Ｐゴシック" pitchFamily="112" charset="-128"/>
              </a:rPr>
              <a:t>AP3.4 MTCA.4 annual workshop</a:t>
            </a:r>
            <a:endParaRPr lang="en-US" sz="1100" b="1" dirty="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7703" y="903183"/>
            <a:ext cx="3943708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Almost 50 sub-projects to be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carried out and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&gt; 40 hardware developments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&gt; 30 new products on market          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57703" y="2472843"/>
            <a:ext cx="3938899" cy="2062103"/>
            <a:chOff x="5076975" y="1711433"/>
            <a:chExt cx="3938899" cy="2062103"/>
          </a:xfrm>
        </p:grpSpPr>
        <p:sp>
          <p:nvSpPr>
            <p:cNvPr id="25" name="TextBox 24"/>
            <p:cNvSpPr txBox="1"/>
            <p:nvPr/>
          </p:nvSpPr>
          <p:spPr>
            <a:xfrm>
              <a:off x="5076975" y="1711433"/>
              <a:ext cx="3938899" cy="20621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b="1" dirty="0" smtClean="0">
                <a:solidFill>
                  <a:srgbClr val="0070C0"/>
                </a:solidFill>
              </a:endParaRPr>
            </a:p>
            <a:p>
              <a:pPr marL="285750" indent="-285750">
                <a:buFont typeface="Wingdings"/>
                <a:buChar char="è"/>
              </a:pPr>
              <a:r>
                <a:rPr lang="en-US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Demanding &amp; challenging program </a:t>
              </a:r>
            </a:p>
            <a:p>
              <a:r>
                <a:rPr lang="en-US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	</a:t>
              </a:r>
              <a:r>
                <a:rPr lang="en-US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…also for DESY…</a:t>
              </a:r>
              <a:endParaRPr lang="en-US" b="1" dirty="0">
                <a:solidFill>
                  <a:srgbClr val="0070C0"/>
                </a:solidFill>
              </a:endParaRPr>
            </a:p>
            <a:p>
              <a:pPr marL="285750" indent="-285750">
                <a:buFont typeface="Wingdings"/>
                <a:buChar char="è"/>
              </a:pPr>
              <a:endParaRPr lang="en-US" b="1" dirty="0" smtClean="0">
                <a:solidFill>
                  <a:srgbClr val="0070C0"/>
                </a:solidFill>
                <a:sym typeface="Wingdings" panose="05000000000000000000" pitchFamily="2" charset="2"/>
              </a:endParaRPr>
            </a:p>
            <a:p>
              <a:pPr marL="285750" indent="-285750">
                <a:buFont typeface="Wingdings"/>
                <a:buChar char="è"/>
              </a:pPr>
              <a:r>
                <a:rPr lang="en-US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Industrial consortium essential</a:t>
              </a:r>
            </a:p>
            <a:p>
              <a:pPr marL="285750" indent="-285750">
                <a:buFont typeface="Wingdings"/>
                <a:buChar char="è"/>
              </a:pPr>
              <a:endParaRPr lang="en-US" b="1" dirty="0" smtClean="0">
                <a:solidFill>
                  <a:srgbClr val="0070C0"/>
                </a:solidFill>
                <a:sym typeface="Wingdings" panose="05000000000000000000" pitchFamily="2" charset="2"/>
              </a:endParaRPr>
            </a:p>
            <a:p>
              <a:pPr marL="285750" indent="-285750">
                <a:buFont typeface="Wingdings"/>
                <a:buChar char="è"/>
              </a:pPr>
              <a:r>
                <a:rPr lang="en-US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Collaborations:</a:t>
              </a:r>
            </a:p>
            <a:p>
              <a:r>
                <a:rPr lang="en-US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	</a:t>
              </a:r>
              <a:r>
                <a:rPr lang="en-US" b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  </a:t>
              </a:r>
              <a:endParaRPr lang="en-US" b="1" dirty="0">
                <a:solidFill>
                  <a:srgbClr val="0070C0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26" name="Picture 26" descr="TUL_DMCS_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614" y="3326301"/>
              <a:ext cx="280755" cy="26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8" descr="logo_i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424" y="3313097"/>
              <a:ext cx="473106" cy="296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26996" y="3310328"/>
              <a:ext cx="381961" cy="29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9" name="Picture 28" descr="logo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568" y="3313097"/>
              <a:ext cx="249458" cy="306351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9877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HVF Consortium was steadily growing …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2575" y="818405"/>
            <a:ext cx="8520113" cy="4792663"/>
          </a:xfrm>
        </p:spPr>
        <p:txBody>
          <a:bodyPr/>
          <a:lstStyle/>
          <a:p>
            <a:pPr eaLnBrk="1" hangingPunct="1"/>
            <a:r>
              <a:rPr lang="en-US" dirty="0" smtClean="0"/>
              <a:t>Status </a:t>
            </a:r>
            <a:r>
              <a:rPr lang="en-US" dirty="0" smtClean="0"/>
              <a:t>December </a:t>
            </a:r>
            <a:r>
              <a:rPr lang="en-US" dirty="0" smtClean="0"/>
              <a:t>2014 </a:t>
            </a:r>
          </a:p>
          <a:p>
            <a:pPr lvl="1" eaLnBrk="1" hangingPunct="1"/>
            <a:r>
              <a:rPr lang="en-US" sz="2000" b="1" dirty="0" smtClean="0"/>
              <a:t>Industry cooperation partners:</a:t>
            </a:r>
          </a:p>
        </p:txBody>
      </p:sp>
      <p:sp>
        <p:nvSpPr>
          <p:cNvPr id="2" name="Rechteck 1"/>
          <p:cNvSpPr/>
          <p:nvPr/>
        </p:nvSpPr>
        <p:spPr>
          <a:xfrm>
            <a:off x="1074420" y="1651238"/>
            <a:ext cx="7581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b="1" i="1" u="sng" dirty="0" smtClean="0"/>
              <a:t>Original HVF Consortium (7): </a:t>
            </a:r>
          </a:p>
          <a:p>
            <a:pPr>
              <a:defRPr/>
            </a:pPr>
            <a:endParaRPr lang="en-US" i="1" dirty="0" smtClean="0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53455" y="2132872"/>
            <a:ext cx="5052342" cy="899857"/>
            <a:chOff x="1443990" y="2132872"/>
            <a:chExt cx="5801391" cy="1033268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990" y="2178073"/>
              <a:ext cx="1054675" cy="402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237" y="2178073"/>
              <a:ext cx="761019" cy="761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6936" y="2132872"/>
              <a:ext cx="1061999" cy="388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288" y="2712044"/>
              <a:ext cx="1076647" cy="45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55" y="2191465"/>
              <a:ext cx="1464826" cy="329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Grafik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555" y="2772013"/>
              <a:ext cx="1394515" cy="230023"/>
            </a:xfrm>
            <a:prstGeom prst="rect">
              <a:avLst/>
            </a:prstGeom>
          </p:spPr>
        </p:pic>
      </p:grpSp>
      <p:pic>
        <p:nvPicPr>
          <p:cNvPr id="47" name="Picture 2" descr="N:\4all\public\HVF_MTCA\Industrie\_Logo_Industry partners\Schroff\logo_pentair_201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65" y="2634307"/>
            <a:ext cx="1333333" cy="3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4420" y="4684342"/>
            <a:ext cx="7581900" cy="1299315"/>
            <a:chOff x="1074420" y="4684342"/>
            <a:chExt cx="7581900" cy="1299315"/>
          </a:xfrm>
        </p:grpSpPr>
        <p:grpSp>
          <p:nvGrpSpPr>
            <p:cNvPr id="31" name="Group 30"/>
            <p:cNvGrpSpPr/>
            <p:nvPr/>
          </p:nvGrpSpPr>
          <p:grpSpPr>
            <a:xfrm>
              <a:off x="1136332" y="5360840"/>
              <a:ext cx="7307982" cy="622817"/>
              <a:chOff x="1217358" y="5241246"/>
              <a:chExt cx="8052780" cy="686292"/>
            </a:xfrm>
          </p:grpSpPr>
          <p:pic>
            <p:nvPicPr>
              <p:cNvPr id="32" name="Picture 1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358" y="5241246"/>
                <a:ext cx="823550" cy="686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3325" y="5363372"/>
                <a:ext cx="1265610" cy="331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0566" y="5286699"/>
                <a:ext cx="1291503" cy="491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8212" y="5297833"/>
                <a:ext cx="1621200" cy="4626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9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7687" y="5394472"/>
                <a:ext cx="629982" cy="4266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8330" y="5321031"/>
                <a:ext cx="911808" cy="416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8" name="Rechteck 1"/>
            <p:cNvSpPr/>
            <p:nvPr/>
          </p:nvSpPr>
          <p:spPr>
            <a:xfrm>
              <a:off x="1074420" y="4684342"/>
              <a:ext cx="75819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i="1" dirty="0" smtClean="0"/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b="1" i="1" u="sng" dirty="0" smtClean="0"/>
                <a:t>Not able to include due to budget &amp; personnel &amp; time </a:t>
              </a:r>
              <a:r>
                <a:rPr lang="en-US" b="1" i="1" u="sng" smtClean="0"/>
                <a:t>constrains (6): </a:t>
              </a:r>
              <a:endParaRPr lang="en-US" b="1" i="1" dirty="0" smtClean="0"/>
            </a:p>
            <a:p>
              <a:pPr marL="171450" indent="-171450">
                <a:buFont typeface="Arial" pitchFamily="34" charset="0"/>
                <a:buChar char="•"/>
                <a:defRPr/>
              </a:pPr>
              <a:endParaRPr lang="en-US" b="1" i="1" dirty="0" smtClean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2776" y="3116962"/>
            <a:ext cx="7581900" cy="1773314"/>
            <a:chOff x="1072776" y="3116962"/>
            <a:chExt cx="7581900" cy="1773314"/>
          </a:xfrm>
        </p:grpSpPr>
        <p:grpSp>
          <p:nvGrpSpPr>
            <p:cNvPr id="7" name="Group 6"/>
            <p:cNvGrpSpPr/>
            <p:nvPr/>
          </p:nvGrpSpPr>
          <p:grpSpPr>
            <a:xfrm>
              <a:off x="1253455" y="3787565"/>
              <a:ext cx="4963273" cy="1102711"/>
              <a:chOff x="1253455" y="3787565"/>
              <a:chExt cx="4963273" cy="110271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434" y="4367276"/>
                <a:ext cx="1370813" cy="35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1253455" y="3787565"/>
                <a:ext cx="4963273" cy="1102711"/>
                <a:chOff x="1229405" y="3693277"/>
                <a:chExt cx="4963273" cy="1102711"/>
              </a:xfrm>
            </p:grpSpPr>
            <p:pic>
              <p:nvPicPr>
                <p:cNvPr id="41" name="Picture 10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2981" y="3716993"/>
                  <a:ext cx="1579697" cy="3862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Picture 1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3305" y="4285162"/>
                  <a:ext cx="1350559" cy="3080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Grafik 5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58384" y="3702049"/>
                  <a:ext cx="1224403" cy="401170"/>
                </a:xfrm>
                <a:prstGeom prst="rect">
                  <a:avLst/>
                </a:prstGeom>
              </p:spPr>
            </p:pic>
            <p:pic>
              <p:nvPicPr>
                <p:cNvPr id="44" name="Grafik 3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9405" y="3693277"/>
                  <a:ext cx="1296443" cy="399838"/>
                </a:xfrm>
                <a:prstGeom prst="rect">
                  <a:avLst/>
                </a:prstGeom>
              </p:spPr>
            </p:pic>
            <p:pic>
              <p:nvPicPr>
                <p:cNvPr id="45" name="Picture 2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6015" y="4279051"/>
                  <a:ext cx="889488" cy="516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9" name="Rechteck 1"/>
            <p:cNvSpPr/>
            <p:nvPr/>
          </p:nvSpPr>
          <p:spPr>
            <a:xfrm>
              <a:off x="1072776" y="3116962"/>
              <a:ext cx="7581900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700" i="1" dirty="0" smtClean="0"/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b="1" i="1" u="sng" dirty="0" smtClean="0"/>
                <a:t>New Partners (6):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5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work package AP1: RF control systems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7" name="Textfeld 4"/>
          <p:cNvSpPr txBox="1"/>
          <p:nvPr/>
        </p:nvSpPr>
        <p:spPr>
          <a:xfrm>
            <a:off x="202136" y="812339"/>
            <a:ext cx="803000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AP1.1 Revision of existing </a:t>
            </a:r>
            <a:r>
              <a:rPr lang="en-US" b="1" dirty="0" smtClean="0"/>
              <a:t>RF modules</a:t>
            </a:r>
            <a:endParaRPr lang="en-US" b="1" dirty="0"/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/>
              <a:t>AP1.2 </a:t>
            </a:r>
            <a:r>
              <a:rPr lang="en-US" sz="1600" b="1" dirty="0"/>
              <a:t>Cost </a:t>
            </a:r>
            <a:r>
              <a:rPr lang="en-US" sz="1600" b="1" dirty="0" smtClean="0"/>
              <a:t>opt. </a:t>
            </a:r>
            <a:r>
              <a:rPr lang="en-US" sz="1600" b="1" dirty="0"/>
              <a:t>for Single Cavities Applications</a:t>
            </a:r>
          </a:p>
          <a:p>
            <a:pPr lvl="2"/>
            <a:endParaRPr lang="en-US" sz="1600" b="1" dirty="0" smtClean="0"/>
          </a:p>
          <a:p>
            <a:pPr lvl="2"/>
            <a:endParaRPr lang="en-US" b="1" dirty="0"/>
          </a:p>
          <a:p>
            <a:pPr lvl="2"/>
            <a:endParaRPr lang="en-US" sz="1600" b="1" dirty="0" smtClean="0"/>
          </a:p>
          <a:p>
            <a:pPr lvl="2"/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2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/>
              <a:t>AP1.3 </a:t>
            </a:r>
            <a:r>
              <a:rPr lang="en-US" sz="1600" b="1" dirty="0"/>
              <a:t>Extending Portfolio in Frequency</a:t>
            </a: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sz="1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16088" r="13689" b="13940"/>
          <a:stretch/>
        </p:blipFill>
        <p:spPr>
          <a:xfrm rot="16200000">
            <a:off x="2614358" y="985413"/>
            <a:ext cx="1163901" cy="1533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6319" y="2322135"/>
            <a:ext cx="1141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DRTM-DWC10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3375" y="2322135"/>
            <a:ext cx="1115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DAMC-TCK7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4514" y="2322135"/>
            <a:ext cx="13687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DeRTM-LOG1300</a:t>
            </a:r>
            <a:endParaRPr lang="de-DE" sz="1100" b="1" dirty="0">
              <a:solidFill>
                <a:schemeClr val="bg2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22" y="1181152"/>
            <a:ext cx="1344660" cy="116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4" y="1159139"/>
            <a:ext cx="1584396" cy="117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85" y="1116094"/>
            <a:ext cx="1621575" cy="126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48802" y="2322135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2"/>
                </a:solidFill>
              </a:rPr>
              <a:t>DRTM-VM2LF</a:t>
            </a:r>
            <a:endParaRPr lang="de-DE" sz="1200" b="1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84605" y="1654933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smtClean="0">
                <a:solidFill>
                  <a:srgbClr val="006600"/>
                </a:solidFill>
              </a:rPr>
              <a:t>Struck GmbH</a:t>
            </a:r>
            <a:endParaRPr lang="de-DE" sz="1200" b="1" i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862058" y="1608090"/>
            <a:ext cx="861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 smtClean="0">
                <a:solidFill>
                  <a:srgbClr val="006600"/>
                </a:solidFill>
              </a:rPr>
              <a:t>Vadatech</a:t>
            </a:r>
            <a:endParaRPr lang="de-DE" sz="1200" b="1" i="1" dirty="0">
              <a:solidFill>
                <a:srgbClr val="00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567902" y="159329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 smtClean="0">
                <a:solidFill>
                  <a:srgbClr val="006600"/>
                </a:solidFill>
              </a:rPr>
              <a:t>Dynamique</a:t>
            </a:r>
            <a:r>
              <a:rPr lang="de-DE" sz="1200" b="1" i="1" dirty="0" smtClean="0">
                <a:solidFill>
                  <a:srgbClr val="006600"/>
                </a:solidFill>
              </a:rPr>
              <a:t> </a:t>
            </a:r>
            <a:r>
              <a:rPr lang="de-DE" sz="1200" b="1" i="1" dirty="0" err="1" smtClean="0">
                <a:solidFill>
                  <a:srgbClr val="006600"/>
                </a:solidFill>
              </a:rPr>
              <a:t>Sarl</a:t>
            </a:r>
            <a:endParaRPr lang="de-DE" sz="1200" b="1" i="1" dirty="0">
              <a:solidFill>
                <a:srgbClr val="00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7507" y="5877704"/>
            <a:ext cx="1208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DRTM-VM2HF</a:t>
            </a:r>
            <a:endParaRPr lang="de-DE" sz="1100" b="1" dirty="0">
              <a:solidFill>
                <a:schemeClr val="bg2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646" y="4746711"/>
            <a:ext cx="1631144" cy="112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8432" y="3996679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2"/>
                </a:solidFill>
              </a:rPr>
              <a:t>DRTM-DWC8VM1</a:t>
            </a:r>
            <a:endParaRPr lang="de-DE" sz="1200" b="1" dirty="0">
              <a:solidFill>
                <a:schemeClr val="bg2"/>
              </a:solidFill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2" y="2853830"/>
            <a:ext cx="1466880" cy="111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 rot="16200000">
            <a:off x="-142542" y="3275234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smtClean="0">
                <a:solidFill>
                  <a:srgbClr val="006600"/>
                </a:solidFill>
              </a:rPr>
              <a:t>Struck GmbH</a:t>
            </a:r>
            <a:endParaRPr lang="de-DE" sz="1200" b="1" i="1" dirty="0">
              <a:solidFill>
                <a:srgbClr val="006600"/>
              </a:solidFill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10224" r="18623" b="14224"/>
          <a:stretch/>
        </p:blipFill>
        <p:spPr bwMode="auto">
          <a:xfrm rot="5400000">
            <a:off x="809342" y="4489086"/>
            <a:ext cx="1156003" cy="16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2791" y="5877704"/>
            <a:ext cx="137410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DRTM-DS8VM1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29965" y="5877704"/>
            <a:ext cx="1641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2"/>
                </a:solidFill>
              </a:rPr>
              <a:t>DRTM-DWC8VM1HF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43935" y="397822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2"/>
                </a:solidFill>
              </a:rPr>
              <a:t>SIS8325</a:t>
            </a:r>
            <a:endParaRPr lang="de-DE" sz="1200" b="1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87108" y="5877704"/>
            <a:ext cx="1190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 err="1" smtClean="0">
                <a:solidFill>
                  <a:schemeClr val="bg2"/>
                </a:solidFill>
              </a:rPr>
              <a:t>DeRTM</a:t>
            </a:r>
            <a:r>
              <a:rPr lang="de-DE" sz="1100" b="1" dirty="0" smtClean="0">
                <a:solidFill>
                  <a:schemeClr val="bg2"/>
                </a:solidFill>
              </a:rPr>
              <a:t>-CLK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328035" y="1621284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i="1" dirty="0" err="1" smtClean="0">
                <a:solidFill>
                  <a:srgbClr val="006600"/>
                </a:solidFill>
              </a:rPr>
              <a:t>Ready</a:t>
            </a:r>
            <a:r>
              <a:rPr lang="de-DE" sz="1100" b="1" i="1" dirty="0" smtClean="0">
                <a:solidFill>
                  <a:srgbClr val="006600"/>
                </a:solidFill>
              </a:rPr>
              <a:t> </a:t>
            </a:r>
            <a:r>
              <a:rPr lang="de-DE" sz="1100" b="1" i="1" dirty="0" err="1" smtClean="0">
                <a:solidFill>
                  <a:srgbClr val="006600"/>
                </a:solidFill>
              </a:rPr>
              <a:t>for</a:t>
            </a:r>
            <a:r>
              <a:rPr lang="de-DE" sz="1100" b="1" i="1" dirty="0" smtClean="0">
                <a:solidFill>
                  <a:srgbClr val="006600"/>
                </a:solidFill>
              </a:rPr>
              <a:t> </a:t>
            </a:r>
            <a:r>
              <a:rPr lang="de-DE" sz="1100" b="1" i="1" dirty="0" err="1" smtClean="0">
                <a:solidFill>
                  <a:srgbClr val="006600"/>
                </a:solidFill>
              </a:rPr>
              <a:t>licence</a:t>
            </a:r>
            <a:endParaRPr lang="de-DE" sz="1100" b="1" i="1" dirty="0">
              <a:solidFill>
                <a:srgbClr val="00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763634" y="5221073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i="1" dirty="0" err="1" smtClean="0">
                <a:solidFill>
                  <a:srgbClr val="006600"/>
                </a:solidFill>
              </a:rPr>
              <a:t>Ready</a:t>
            </a:r>
            <a:r>
              <a:rPr lang="de-DE" sz="1100" b="1" i="1" dirty="0" smtClean="0">
                <a:solidFill>
                  <a:srgbClr val="006600"/>
                </a:solidFill>
              </a:rPr>
              <a:t> </a:t>
            </a:r>
            <a:r>
              <a:rPr lang="de-DE" sz="1100" b="1" i="1" dirty="0" err="1" smtClean="0">
                <a:solidFill>
                  <a:srgbClr val="006600"/>
                </a:solidFill>
              </a:rPr>
              <a:t>for</a:t>
            </a:r>
            <a:r>
              <a:rPr lang="de-DE" sz="1100" b="1" i="1" dirty="0" smtClean="0">
                <a:solidFill>
                  <a:srgbClr val="006600"/>
                </a:solidFill>
              </a:rPr>
              <a:t> </a:t>
            </a:r>
            <a:r>
              <a:rPr lang="de-DE" sz="1100" b="1" i="1" dirty="0" err="1" smtClean="0">
                <a:solidFill>
                  <a:srgbClr val="006600"/>
                </a:solidFill>
              </a:rPr>
              <a:t>licence</a:t>
            </a:r>
            <a:endParaRPr lang="de-DE" sz="1100" b="1" i="1" dirty="0">
              <a:solidFill>
                <a:srgbClr val="00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143721" y="5176407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smtClean="0">
                <a:solidFill>
                  <a:srgbClr val="006600"/>
                </a:solidFill>
              </a:rPr>
              <a:t>Struck GmbH</a:t>
            </a:r>
            <a:endParaRPr lang="de-DE" sz="1200" b="1" i="1" dirty="0">
              <a:solidFill>
                <a:srgbClr val="00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839489" y="5219682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i="1" dirty="0" smtClean="0">
                <a:solidFill>
                  <a:srgbClr val="006600"/>
                </a:solidFill>
              </a:rPr>
              <a:t>Design </a:t>
            </a:r>
            <a:r>
              <a:rPr lang="de-DE" sz="1100" b="1" i="1" dirty="0" err="1" smtClean="0">
                <a:solidFill>
                  <a:srgbClr val="006600"/>
                </a:solidFill>
              </a:rPr>
              <a:t>ready</a:t>
            </a:r>
            <a:endParaRPr lang="de-DE" sz="1100" b="1" i="1" dirty="0">
              <a:solidFill>
                <a:srgbClr val="0066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3232" y="6186454"/>
            <a:ext cx="1640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 err="1" smtClean="0">
                <a:solidFill>
                  <a:schemeClr val="bg2"/>
                </a:solidFill>
              </a:rPr>
              <a:t>DeRTM</a:t>
            </a:r>
            <a:r>
              <a:rPr lang="de-DE" sz="1100" b="1" dirty="0" smtClean="0">
                <a:solidFill>
                  <a:schemeClr val="bg2"/>
                </a:solidFill>
              </a:rPr>
              <a:t>-LOGLF/HF</a:t>
            </a:r>
            <a:endParaRPr lang="de-DE" sz="1100" b="1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729262" y="5199641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i="1" dirty="0" smtClean="0">
                <a:solidFill>
                  <a:srgbClr val="006600"/>
                </a:solidFill>
              </a:rPr>
              <a:t>On </a:t>
            </a:r>
            <a:r>
              <a:rPr lang="de-DE" sz="1100" b="1" i="1" dirty="0" err="1" smtClean="0">
                <a:solidFill>
                  <a:srgbClr val="006600"/>
                </a:solidFill>
              </a:rPr>
              <a:t>demand</a:t>
            </a:r>
            <a:endParaRPr lang="de-DE" sz="1100" b="1" i="1" dirty="0">
              <a:solidFill>
                <a:srgbClr val="0066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6794293" y="5155754"/>
            <a:ext cx="1225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>
                <a:solidFill>
                  <a:srgbClr val="006600"/>
                </a:solidFill>
              </a:rPr>
              <a:t>Available Q1/15</a:t>
            </a:r>
            <a:endParaRPr lang="en-US" sz="1100" b="1" i="1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02" y="4746711"/>
            <a:ext cx="944756" cy="6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98" y="5501917"/>
            <a:ext cx="949329" cy="68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194566" y="4691450"/>
            <a:ext cx="1050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0.35-0.7GHz</a:t>
            </a:r>
            <a:endParaRPr lang="de-DE" sz="1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926742" y="5449292"/>
            <a:ext cx="1407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3-6GHz</a:t>
            </a:r>
            <a:endParaRPr lang="de-DE" sz="10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37" y="4767083"/>
            <a:ext cx="1488502" cy="111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5030760" y="2505011"/>
            <a:ext cx="829785" cy="261610"/>
            <a:chOff x="5030760" y="2505011"/>
            <a:chExt cx="829785" cy="261610"/>
          </a:xfrm>
        </p:grpSpPr>
        <p:sp>
          <p:nvSpPr>
            <p:cNvPr id="4" name="Right Arrow 3"/>
            <p:cNvSpPr/>
            <p:nvPr/>
          </p:nvSpPr>
          <p:spPr bwMode="auto">
            <a:xfrm>
              <a:off x="5030760" y="2560931"/>
              <a:ext cx="277895" cy="14977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84746" y="2505011"/>
              <a:ext cx="5757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err="1" smtClean="0">
                  <a:solidFill>
                    <a:srgbClr val="0070C0"/>
                  </a:solidFill>
                </a:rPr>
                <a:t>poster</a:t>
              </a:r>
              <a:endParaRPr lang="de-DE" sz="11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4" name="Right Arrow 43"/>
          <p:cNvSpPr/>
          <p:nvPr/>
        </p:nvSpPr>
        <p:spPr bwMode="auto">
          <a:xfrm>
            <a:off x="6601987" y="2560931"/>
            <a:ext cx="277895" cy="14977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55973" y="2505011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 smtClean="0">
                <a:solidFill>
                  <a:srgbClr val="0070C0"/>
                </a:solidFill>
              </a:rPr>
              <a:t>poster</a:t>
            </a:r>
            <a:endParaRPr lang="de-DE" sz="1100" dirty="0">
              <a:solidFill>
                <a:srgbClr val="0070C0"/>
              </a:solidFill>
            </a:endParaRPr>
          </a:p>
        </p:txBody>
      </p:sp>
      <p:sp>
        <p:nvSpPr>
          <p:cNvPr id="46" name="Right Arrow 45"/>
          <p:cNvSpPr/>
          <p:nvPr/>
        </p:nvSpPr>
        <p:spPr bwMode="auto">
          <a:xfrm>
            <a:off x="5780089" y="6134170"/>
            <a:ext cx="277895" cy="14977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34075" y="6078250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 smtClean="0">
                <a:solidFill>
                  <a:srgbClr val="0070C0"/>
                </a:solidFill>
              </a:rPr>
              <a:t>poster</a:t>
            </a:r>
            <a:endParaRPr lang="de-DE" sz="1100" dirty="0">
              <a:solidFill>
                <a:srgbClr val="0070C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13" y="2901330"/>
            <a:ext cx="1436861" cy="10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 rot="16200000">
            <a:off x="1785186" y="3297705"/>
            <a:ext cx="1225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>
                <a:solidFill>
                  <a:srgbClr val="006600"/>
                </a:solidFill>
              </a:rPr>
              <a:t>Available Q1/15</a:t>
            </a:r>
            <a:endParaRPr lang="en-US" sz="1100" b="1" i="1" dirty="0">
              <a:solidFill>
                <a:srgbClr val="0066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17606" y="3057609"/>
            <a:ext cx="12650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/>
              <a:t>250 MSPS/ 16bit</a:t>
            </a:r>
          </a:p>
          <a:p>
            <a:r>
              <a:rPr lang="de-DE" sz="1100" b="1" dirty="0" smtClean="0"/>
              <a:t>Follow </a:t>
            </a:r>
            <a:r>
              <a:rPr lang="de-DE" sz="1100" b="1" dirty="0" err="1" smtClean="0"/>
              <a:t>up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of</a:t>
            </a:r>
            <a:endParaRPr lang="de-DE" sz="1100" b="1" dirty="0" smtClean="0"/>
          </a:p>
          <a:p>
            <a:r>
              <a:rPr lang="de-DE" sz="1100" b="1" dirty="0" smtClean="0"/>
              <a:t>SIS8300L2</a:t>
            </a:r>
            <a:endParaRPr lang="de-DE" sz="1100" b="1" dirty="0"/>
          </a:p>
        </p:txBody>
      </p:sp>
      <p:pic>
        <p:nvPicPr>
          <p:cNvPr id="2054" name="Picture 6" descr="D:\HGF\Validierungsfonds\HVF_MTCA\AP1\AP1.3.1 (uVM 0.35-6GHz)\DWC8VM1HF\PCB_screenshot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06" y="4767083"/>
            <a:ext cx="1438288" cy="10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/>
          <p:cNvCxnSpPr/>
          <p:nvPr/>
        </p:nvCxnSpPr>
        <p:spPr bwMode="auto">
          <a:xfrm>
            <a:off x="1256913" y="4643767"/>
            <a:ext cx="6975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686319" y="4485101"/>
            <a:ext cx="5950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~ MHz</a:t>
            </a:r>
            <a:endParaRPr lang="de-DE" sz="1100" dirty="0"/>
          </a:p>
        </p:txBody>
      </p:sp>
      <p:sp>
        <p:nvSpPr>
          <p:cNvPr id="57" name="TextBox 56"/>
          <p:cNvSpPr txBox="1"/>
          <p:nvPr/>
        </p:nvSpPr>
        <p:spPr>
          <a:xfrm>
            <a:off x="8256750" y="4505473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6 GHz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5589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work package AP1: RF control systems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595" y="812339"/>
            <a:ext cx="9049856" cy="1870492"/>
            <a:chOff x="9595" y="812339"/>
            <a:chExt cx="9049856" cy="1870492"/>
          </a:xfrm>
        </p:grpSpPr>
        <p:sp>
          <p:nvSpPr>
            <p:cNvPr id="7" name="Textfeld 4"/>
            <p:cNvSpPr txBox="1"/>
            <p:nvPr/>
          </p:nvSpPr>
          <p:spPr>
            <a:xfrm>
              <a:off x="202136" y="812339"/>
              <a:ext cx="8030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b="1" dirty="0" smtClean="0"/>
                <a:t>AP1.4  </a:t>
              </a:r>
              <a:r>
                <a:rPr lang="en-US" sz="1600" b="1" dirty="0"/>
                <a:t>Supplementary systems for RF </a:t>
              </a:r>
              <a:r>
                <a:rPr lang="en-US" sz="1600" b="1" dirty="0" smtClean="0"/>
                <a:t>control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7977" y="2411956"/>
              <a:ext cx="13722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2"/>
                  </a:solidFill>
                </a:rPr>
                <a:t>DAMC-FMC20</a:t>
              </a:r>
              <a:endParaRPr lang="de-DE" sz="1100" b="1" dirty="0">
                <a:solidFill>
                  <a:schemeClr val="bg2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73386" y="1230563"/>
              <a:ext cx="1636923" cy="121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584" y="1189862"/>
              <a:ext cx="1521929" cy="117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671307" y="2411956"/>
              <a:ext cx="11481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2"/>
                  </a:solidFill>
                </a:rPr>
                <a:t>DRTM-PZT4</a:t>
              </a:r>
              <a:endParaRPr lang="de-DE" sz="1100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7117" y="2411956"/>
              <a:ext cx="12868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2"/>
                  </a:solidFill>
                </a:rPr>
                <a:t>DFMC-MD22</a:t>
              </a:r>
              <a:endParaRPr lang="de-DE" sz="1100" b="1" dirty="0">
                <a:solidFill>
                  <a:schemeClr val="bg2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8" t="28049" r="25119" b="40441"/>
            <a:stretch/>
          </p:blipFill>
          <p:spPr>
            <a:xfrm rot="16200000">
              <a:off x="2264405" y="1308538"/>
              <a:ext cx="864916" cy="10664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9" t="13889" r="15233" b="19166"/>
            <a:stretch/>
          </p:blipFill>
          <p:spPr>
            <a:xfrm rot="5400000">
              <a:off x="5781299" y="1035411"/>
              <a:ext cx="1174133" cy="151724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715036" y="2421221"/>
              <a:ext cx="1088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smtClean="0">
                  <a:solidFill>
                    <a:schemeClr val="bg2"/>
                  </a:solidFill>
                </a:rPr>
                <a:t>DAMC-DS800</a:t>
              </a:r>
              <a:endParaRPr lang="de-DE" sz="1100" b="1" dirty="0">
                <a:solidFill>
                  <a:schemeClr val="bg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-195910" y="1638117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err="1" smtClean="0">
                  <a:solidFill>
                    <a:srgbClr val="006600"/>
                  </a:solidFill>
                </a:rPr>
                <a:t>EicSys</a:t>
              </a:r>
              <a:endParaRPr lang="de-DE" sz="1200" b="1" i="1" dirty="0">
                <a:solidFill>
                  <a:srgbClr val="0066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681055" y="1638117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err="1" smtClean="0">
                  <a:solidFill>
                    <a:srgbClr val="006600"/>
                  </a:solidFill>
                </a:rPr>
                <a:t>EicSys</a:t>
              </a:r>
              <a:endParaRPr lang="de-DE" sz="1200" b="1" i="1" dirty="0">
                <a:solidFill>
                  <a:srgbClr val="0066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3044705" y="1638117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err="1" smtClean="0">
                  <a:solidFill>
                    <a:srgbClr val="006600"/>
                  </a:solidFill>
                </a:rPr>
                <a:t>EicSys</a:t>
              </a:r>
              <a:endParaRPr lang="de-DE" sz="1200" b="1" i="1" dirty="0">
                <a:solidFill>
                  <a:srgbClr val="0066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836703" y="1622258"/>
              <a:ext cx="1276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err="1" smtClean="0">
                  <a:solidFill>
                    <a:srgbClr val="006600"/>
                  </a:solidFill>
                </a:rPr>
                <a:t>Ready</a:t>
              </a:r>
              <a:r>
                <a:rPr lang="de-DE" sz="1200" b="1" i="1" dirty="0" smtClean="0">
                  <a:solidFill>
                    <a:srgbClr val="006600"/>
                  </a:solidFill>
                </a:rPr>
                <a:t> Q1/2015</a:t>
              </a:r>
              <a:endParaRPr lang="de-DE" sz="1200" b="1" i="1" dirty="0">
                <a:solidFill>
                  <a:srgbClr val="006600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V="1">
              <a:off x="7020113" y="1301813"/>
              <a:ext cx="473217" cy="3013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V="1">
              <a:off x="7031988" y="1742783"/>
              <a:ext cx="473217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7020112" y="1895186"/>
              <a:ext cx="485093" cy="29311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7481775" y="1040383"/>
              <a:ext cx="15776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2"/>
                  </a:solidFill>
                </a:rPr>
                <a:t>Multi-purpose feed </a:t>
              </a:r>
            </a:p>
            <a:p>
              <a:r>
                <a:rPr lang="en-US" sz="1100" b="1" dirty="0" smtClean="0">
                  <a:solidFill>
                    <a:schemeClr val="bg2"/>
                  </a:solidFill>
                </a:rPr>
                <a:t>through RTM (Q1/15)</a:t>
              </a:r>
              <a:endParaRPr lang="en-US" sz="1100" b="1" dirty="0">
                <a:solidFill>
                  <a:schemeClr val="bg2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96587" y="1578589"/>
              <a:ext cx="13131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2"/>
                  </a:solidFill>
                </a:rPr>
                <a:t>High order mode</a:t>
              </a:r>
            </a:p>
            <a:p>
              <a:r>
                <a:rPr lang="en-US" sz="1100" b="1" dirty="0" smtClean="0">
                  <a:solidFill>
                    <a:schemeClr val="bg2"/>
                  </a:solidFill>
                </a:rPr>
                <a:t>RTM (Q1/15)</a:t>
              </a:r>
              <a:endParaRPr lang="en-US" sz="1100" b="1" dirty="0">
                <a:solidFill>
                  <a:schemeClr val="bg2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96587" y="2105836"/>
              <a:ext cx="15616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2"/>
                  </a:solidFill>
                </a:rPr>
                <a:t>Femtosecond</a:t>
              </a:r>
            </a:p>
            <a:p>
              <a:r>
                <a:rPr lang="en-US" sz="1100" b="1" dirty="0" err="1" smtClean="0">
                  <a:solidFill>
                    <a:schemeClr val="bg2"/>
                  </a:solidFill>
                </a:rPr>
                <a:t>Synchr</a:t>
              </a:r>
              <a:r>
                <a:rPr lang="en-US" sz="1100" b="1" dirty="0" smtClean="0">
                  <a:solidFill>
                    <a:schemeClr val="bg2"/>
                  </a:solidFill>
                </a:rPr>
                <a:t>. RTM (Q3/15)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1389" y="2706221"/>
            <a:ext cx="6060101" cy="4050839"/>
            <a:chOff x="201389" y="2706221"/>
            <a:chExt cx="6060101" cy="4050839"/>
          </a:xfrm>
        </p:grpSpPr>
        <p:grpSp>
          <p:nvGrpSpPr>
            <p:cNvPr id="83" name="Group 82"/>
            <p:cNvGrpSpPr/>
            <p:nvPr/>
          </p:nvGrpSpPr>
          <p:grpSpPr>
            <a:xfrm>
              <a:off x="201389" y="2706221"/>
              <a:ext cx="6060101" cy="4050839"/>
              <a:chOff x="201389" y="2706221"/>
              <a:chExt cx="6060101" cy="4050839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01389" y="2706221"/>
                <a:ext cx="6060101" cy="4050839"/>
                <a:chOff x="201389" y="2706221"/>
                <a:chExt cx="6060101" cy="4050839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301" y="4319785"/>
                  <a:ext cx="437409" cy="386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2745249" y="4039316"/>
                  <a:ext cx="12682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err="1" smtClean="0">
                      <a:solidFill>
                        <a:schemeClr val="bg2"/>
                      </a:solidFill>
                    </a:rPr>
                    <a:t>Radiall</a:t>
                  </a:r>
                  <a:r>
                    <a:rPr lang="en-US" sz="900" b="1" dirty="0" smtClean="0">
                      <a:solidFill>
                        <a:schemeClr val="bg2"/>
                      </a:solidFill>
                    </a:rPr>
                    <a:t> </a:t>
                  </a:r>
                  <a:r>
                    <a:rPr lang="en-US" sz="900" b="1" dirty="0" err="1" smtClean="0">
                      <a:solidFill>
                        <a:schemeClr val="bg2"/>
                      </a:solidFill>
                    </a:rPr>
                    <a:t>Coaxipack</a:t>
                  </a:r>
                  <a:r>
                    <a:rPr lang="en-US" sz="900" b="1" dirty="0" smtClean="0">
                      <a:solidFill>
                        <a:schemeClr val="bg2"/>
                      </a:solidFill>
                    </a:rPr>
                    <a:t> 2</a:t>
                  </a:r>
                </a:p>
                <a:p>
                  <a:r>
                    <a:rPr lang="en-US" sz="900" b="1" dirty="0" smtClean="0">
                      <a:solidFill>
                        <a:schemeClr val="bg2"/>
                      </a:solidFill>
                    </a:rPr>
                    <a:t>upgrade</a:t>
                  </a:r>
                </a:p>
              </p:txBody>
            </p:sp>
            <p:pic>
              <p:nvPicPr>
                <p:cNvPr id="1028" name="Picture 4" descr="D:\HGF\Validierungsfonds\HVF_MTCA\AP1\AP1.5.1.1 (uRFB_concept)\BM\NAT-MCH-RTM-RF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8745" y="5078139"/>
                  <a:ext cx="1268004" cy="11891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7" name="Group 66"/>
                <p:cNvGrpSpPr/>
                <p:nvPr/>
              </p:nvGrpSpPr>
              <p:grpSpPr>
                <a:xfrm>
                  <a:off x="1610432" y="4473151"/>
                  <a:ext cx="2858015" cy="1160236"/>
                  <a:chOff x="1559057" y="4750599"/>
                  <a:chExt cx="2858015" cy="1160236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2987" b="95221" l="727" r="99637"/>
                            </a14:imgEffect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59057" y="4750599"/>
                    <a:ext cx="2858015" cy="108570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2298308" y="5649225"/>
                    <a:ext cx="1351652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100" b="1" i="1" dirty="0" err="1" smtClean="0">
                        <a:solidFill>
                          <a:srgbClr val="006600"/>
                        </a:solidFill>
                      </a:rPr>
                      <a:t>Ready</a:t>
                    </a:r>
                    <a:r>
                      <a:rPr lang="de-DE" sz="1100" b="1" i="1" dirty="0" smtClean="0">
                        <a:solidFill>
                          <a:srgbClr val="006600"/>
                        </a:solidFill>
                      </a:rPr>
                      <a:t> </a:t>
                    </a:r>
                    <a:r>
                      <a:rPr lang="de-DE" sz="1100" b="1" i="1" dirty="0" err="1" smtClean="0">
                        <a:solidFill>
                          <a:srgbClr val="006600"/>
                        </a:solidFill>
                      </a:rPr>
                      <a:t>for</a:t>
                    </a:r>
                    <a:r>
                      <a:rPr lang="de-DE" sz="1100" b="1" i="1" dirty="0" smtClean="0">
                        <a:solidFill>
                          <a:srgbClr val="006600"/>
                        </a:solidFill>
                      </a:rPr>
                      <a:t> </a:t>
                    </a:r>
                    <a:r>
                      <a:rPr lang="de-DE" sz="1100" b="1" i="1" dirty="0" err="1" smtClean="0">
                        <a:solidFill>
                          <a:srgbClr val="006600"/>
                        </a:solidFill>
                      </a:rPr>
                      <a:t>licence</a:t>
                    </a:r>
                    <a:endParaRPr lang="de-DE" sz="1100" b="1" i="1" dirty="0">
                      <a:solidFill>
                        <a:srgbClr val="006600"/>
                      </a:solidFill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 bwMode="auto">
                  <a:xfrm rot="180000">
                    <a:off x="3993778" y="4880004"/>
                    <a:ext cx="155339" cy="815359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 bwMode="auto">
                  <a:xfrm rot="180000">
                    <a:off x="3803332" y="5160740"/>
                    <a:ext cx="114432" cy="535503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54" name="Straight Arrow Connector 53"/>
                <p:cNvCxnSpPr>
                  <a:stCxn id="56" idx="3"/>
                  <a:endCxn id="1028" idx="1"/>
                </p:cNvCxnSpPr>
                <p:nvPr/>
              </p:nvCxnSpPr>
              <p:spPr bwMode="auto">
                <a:xfrm>
                  <a:off x="3969061" y="5154038"/>
                  <a:ext cx="659684" cy="518692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1029" name="Picture 5" descr="D:\HGF\Validierungsfonds\HVF_MTCA\AP1\AP1.5.1.1 (uRFB_concept)\PSC\NAT-RPM-PSC.jp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4061" y="3856473"/>
                  <a:ext cx="1200032" cy="10657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Straight Arrow Connector 56"/>
                <p:cNvCxnSpPr>
                  <a:stCxn id="49" idx="3"/>
                  <a:endCxn id="1029" idx="1"/>
                </p:cNvCxnSpPr>
                <p:nvPr/>
              </p:nvCxnSpPr>
              <p:spPr bwMode="auto">
                <a:xfrm flipV="1">
                  <a:off x="4200386" y="4389355"/>
                  <a:ext cx="433675" cy="624946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4" name="TextBox 63"/>
                <p:cNvSpPr txBox="1"/>
                <p:nvPr/>
              </p:nvSpPr>
              <p:spPr>
                <a:xfrm>
                  <a:off x="4561570" y="6216559"/>
                  <a:ext cx="148487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100" b="1" dirty="0" smtClean="0">
                      <a:solidFill>
                        <a:schemeClr val="bg2"/>
                      </a:solidFill>
                    </a:rPr>
                    <a:t>NAT-MCH-RTM-RF</a:t>
                  </a:r>
                  <a:endParaRPr lang="de-DE" sz="11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554289" y="4861874"/>
                  <a:ext cx="148487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100" b="1" dirty="0" smtClean="0">
                      <a:solidFill>
                        <a:schemeClr val="bg2"/>
                      </a:solidFill>
                    </a:rPr>
                    <a:t>NAT-RPM-PSC</a:t>
                  </a:r>
                  <a:endParaRPr lang="de-DE" sz="1100" b="1" dirty="0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385" y="4359705"/>
                  <a:ext cx="1191235" cy="936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1" name="Picture 7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327" y="5304307"/>
                  <a:ext cx="1230449" cy="981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Obraz 32"/>
                <p:cNvPicPr/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9632" y="5816526"/>
                  <a:ext cx="608831" cy="576652"/>
                </a:xfrm>
                <a:prstGeom prst="rect">
                  <a:avLst/>
                </a:prstGeom>
              </p:spPr>
            </p:pic>
            <p:pic>
              <p:nvPicPr>
                <p:cNvPr id="75" name="Obraz 1"/>
                <p:cNvPicPr/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2812" y="5819313"/>
                  <a:ext cx="646748" cy="573865"/>
                </a:xfrm>
                <a:prstGeom prst="rect">
                  <a:avLst/>
                </a:prstGeom>
              </p:spPr>
            </p:pic>
            <p:pic>
              <p:nvPicPr>
                <p:cNvPr id="76" name="Obraz 34"/>
                <p:cNvPicPr/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4061" y="5897844"/>
                  <a:ext cx="1080474" cy="495334"/>
                </a:xfrm>
                <a:prstGeom prst="rect">
                  <a:avLst/>
                </a:prstGeom>
              </p:spPr>
            </p:pic>
            <p:sp>
              <p:nvSpPr>
                <p:cNvPr id="68" name="Rectangle 67"/>
                <p:cNvSpPr/>
                <p:nvPr/>
              </p:nvSpPr>
              <p:spPr bwMode="auto">
                <a:xfrm>
                  <a:off x="1872812" y="6438905"/>
                  <a:ext cx="3197952" cy="31815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1910309" y="6412035"/>
                  <a:ext cx="2089555" cy="261610"/>
                  <a:chOff x="5030760" y="2505011"/>
                  <a:chExt cx="2089555" cy="261610"/>
                </a:xfrm>
                <a:solidFill>
                  <a:schemeClr val="bg1"/>
                </a:solidFill>
              </p:grpSpPr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5260510" y="2505011"/>
                    <a:ext cx="1859805" cy="26161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100" b="1" dirty="0" smtClean="0">
                        <a:solidFill>
                          <a:srgbClr val="008000"/>
                        </a:solidFill>
                      </a:rPr>
                      <a:t>Talk T. Lesniak, ISE/WUT</a:t>
                    </a:r>
                    <a:endParaRPr lang="de-DE" sz="1100" b="1" dirty="0">
                      <a:solidFill>
                        <a:srgbClr val="008000"/>
                      </a:solidFill>
                    </a:endParaRPr>
                  </a:p>
                </p:txBody>
              </p:sp>
              <p:sp>
                <p:nvSpPr>
                  <p:cNvPr id="81" name="Right Arrow 80"/>
                  <p:cNvSpPr/>
                  <p:nvPr/>
                </p:nvSpPr>
                <p:spPr bwMode="auto">
                  <a:xfrm>
                    <a:off x="5030760" y="2560931"/>
                    <a:ext cx="277895" cy="149770"/>
                  </a:xfrm>
                  <a:prstGeom prst="rightArrow">
                    <a:avLst/>
                  </a:prstGeom>
                  <a:solidFill>
                    <a:srgbClr val="00B050"/>
                  </a:solidFill>
                  <a:ln w="9525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pic>
              <p:nvPicPr>
                <p:cNvPr id="84" name="Picture 28" descr="logo_ise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1923" y="6435786"/>
                  <a:ext cx="337149" cy="2111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/>
              </p:spPr>
            </p:pic>
            <p:pic>
              <p:nvPicPr>
                <p:cNvPr id="85" name="Picture 2" descr="D:\Conferences\Workshops\2013-06 MIXDES13\Paper\MTCA.pn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5386" y="2794263"/>
                  <a:ext cx="1497408" cy="10175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8" name="Textfeld 4"/>
                <p:cNvSpPr txBox="1"/>
                <p:nvPr/>
              </p:nvSpPr>
              <p:spPr>
                <a:xfrm>
                  <a:off x="201389" y="2706221"/>
                  <a:ext cx="6060101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1600" b="1" dirty="0" smtClean="0"/>
                    <a:t>AP1.5  </a:t>
                  </a:r>
                  <a:r>
                    <a:rPr lang="en-US" sz="1600" b="1" dirty="0"/>
                    <a:t>Introduction of RTM-RF Backplane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Performance improvement and extended to 6 GHz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Adaption of crate mechanics (two vendors)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Upgrade </a:t>
                  </a:r>
                  <a:r>
                    <a:rPr lang="en-US" sz="1100" dirty="0" err="1" smtClean="0">
                      <a:sym typeface="Wingdings" panose="05000000000000000000" pitchFamily="2" charset="2"/>
                    </a:rPr>
                    <a:t>Radiall</a:t>
                  </a:r>
                  <a:r>
                    <a:rPr lang="en-US" sz="1100" dirty="0" smtClean="0">
                      <a:sym typeface="Wingdings" panose="05000000000000000000" pitchFamily="2" charset="2"/>
                    </a:rPr>
                    <a:t> coaxpack2 connector 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Specification will be part of PICMG MicroTCA.4 standard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Patent (DESY/ISE) released free of charge to  PICMG 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Management concept developed</a:t>
                  </a:r>
                </a:p>
                <a:p>
                  <a:pPr marL="171450" indent="-171450">
                    <a:buFont typeface="Wingdings"/>
                    <a:buChar char="à"/>
                  </a:pPr>
                  <a:r>
                    <a:rPr lang="en-US" sz="1100" dirty="0" smtClean="0">
                      <a:sym typeface="Wingdings" panose="05000000000000000000" pitchFamily="2" charset="2"/>
                    </a:rPr>
                    <a:t>Power supply carrier </a:t>
                  </a:r>
                </a:p>
              </p:txBody>
            </p:sp>
          </p:grpSp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061" y="3886152"/>
                <a:ext cx="261458" cy="261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4373" y="5078139"/>
                <a:ext cx="261458" cy="261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60" y="3303034"/>
              <a:ext cx="505478" cy="291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374715" y="3333906"/>
            <a:ext cx="2708177" cy="2847028"/>
            <a:chOff x="6374715" y="3333906"/>
            <a:chExt cx="2708177" cy="2847028"/>
          </a:xfrm>
        </p:grpSpPr>
        <p:grpSp>
          <p:nvGrpSpPr>
            <p:cNvPr id="72" name="Group 71"/>
            <p:cNvGrpSpPr/>
            <p:nvPr/>
          </p:nvGrpSpPr>
          <p:grpSpPr>
            <a:xfrm>
              <a:off x="6374715" y="3333906"/>
              <a:ext cx="2708177" cy="2847028"/>
              <a:chOff x="6374715" y="3333906"/>
              <a:chExt cx="2708177" cy="2847028"/>
            </a:xfrm>
          </p:grpSpPr>
          <p:pic>
            <p:nvPicPr>
              <p:cNvPr id="1027" name="Picture 3" descr="N:\4all\public\HVF_MTCA\AP1\AP1.5.2 (uOSC_eRTM)\Presentation\MTCA Workshop Poster\3D-Bild-Altium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2166" y="3657677"/>
                <a:ext cx="1766074" cy="1152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6374715" y="3333906"/>
                <a:ext cx="27081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AP1.5.3  AMC - RF Source</a:t>
                </a:r>
                <a:endParaRPr lang="en-US" b="1" dirty="0"/>
              </a:p>
              <a:p>
                <a:endParaRPr lang="de-DE" dirty="0"/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332" y="3617304"/>
                <a:ext cx="726152" cy="42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6821647" y="4837128"/>
                <a:ext cx="14848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 smtClean="0">
                    <a:solidFill>
                      <a:schemeClr val="bg2"/>
                    </a:solidFill>
                  </a:rPr>
                  <a:t>SAMC-DDS1400</a:t>
                </a:r>
                <a:endParaRPr lang="de-DE" sz="1100" b="1" dirty="0">
                  <a:solidFill>
                    <a:schemeClr val="bg2"/>
                  </a:solidFill>
                </a:endParaRPr>
              </a:p>
            </p:txBody>
          </p:sp>
          <p:pic>
            <p:nvPicPr>
              <p:cNvPr id="51" name="Grafik 9"/>
              <p:cNvPicPr/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446" y="5252945"/>
                <a:ext cx="2030556" cy="927989"/>
              </a:xfrm>
              <a:prstGeom prst="rect">
                <a:avLst/>
              </a:prstGeom>
              <a:noFill/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6664571" y="5027308"/>
                <a:ext cx="148835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71450" indent="-171450">
                  <a:buFont typeface="Wingdings"/>
                  <a:buChar char="à"/>
                </a:pPr>
                <a:r>
                  <a:rPr lang="en-US" sz="1200" dirty="0" smtClean="0">
                    <a:sym typeface="Wingdings" panose="05000000000000000000" pitchFamily="2" charset="2"/>
                  </a:rPr>
                  <a:t>Vibration studies</a:t>
                </a:r>
                <a:endParaRPr lang="en-US" sz="1200" dirty="0">
                  <a:sym typeface="Wingdings" panose="05000000000000000000" pitchFamily="2" charset="2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8111322" y="4857648"/>
                <a:ext cx="869860" cy="261610"/>
                <a:chOff x="5030760" y="2505011"/>
                <a:chExt cx="869860" cy="261610"/>
              </a:xfrm>
            </p:grpSpPr>
            <p:sp>
              <p:nvSpPr>
                <p:cNvPr id="78" name="Right Arrow 77"/>
                <p:cNvSpPr/>
                <p:nvPr/>
              </p:nvSpPr>
              <p:spPr bwMode="auto">
                <a:xfrm>
                  <a:off x="5030760" y="2560931"/>
                  <a:ext cx="277895" cy="149770"/>
                </a:xfrm>
                <a:prstGeom prst="rightArrow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5284746" y="2505011"/>
                  <a:ext cx="61587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100" b="1" dirty="0" err="1" smtClean="0">
                      <a:solidFill>
                        <a:srgbClr val="0070C0"/>
                      </a:solidFill>
                    </a:rPr>
                    <a:t>poster</a:t>
                  </a:r>
                  <a:endParaRPr lang="de-DE" sz="1100" b="1" dirty="0">
                    <a:solidFill>
                      <a:srgbClr val="0070C0"/>
                    </a:solidFill>
                  </a:endParaRPr>
                </a:p>
              </p:txBody>
            </p:sp>
          </p:grpSp>
        </p:grpSp>
        <p:sp>
          <p:nvSpPr>
            <p:cNvPr id="66" name="TextBox 65"/>
            <p:cNvSpPr txBox="1"/>
            <p:nvPr/>
          </p:nvSpPr>
          <p:spPr>
            <a:xfrm rot="16200000">
              <a:off x="6086753" y="4139380"/>
              <a:ext cx="1225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 smtClean="0">
                  <a:solidFill>
                    <a:srgbClr val="006600"/>
                  </a:solidFill>
                </a:rPr>
                <a:t>Available Q2/15</a:t>
              </a:r>
              <a:endParaRPr lang="en-US" sz="1100" b="1" i="1" dirty="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-Vorlage_de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PPT-Vorlage_de</Template>
  <TotalTime>0</TotalTime>
  <Words>1527</Words>
  <Application>Microsoft Office PowerPoint</Application>
  <PresentationFormat>On-screen Show (4:3)</PresentationFormat>
  <Paragraphs>496</Paragraphs>
  <Slides>21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PPT-Vorlage_de</vt:lpstr>
      <vt:lpstr>Helmholtz Validation Fund Results and Perspectives ''MTCA.4 for Industry" </vt:lpstr>
      <vt:lpstr>Co-chair of this event…</vt:lpstr>
      <vt:lpstr>Helmholtz association (HGF) validation-fund  (HVF)</vt:lpstr>
      <vt:lpstr>History of MicroTCA@DESY</vt:lpstr>
      <vt:lpstr>Helmholtz validation-fund  (HVF) “MTCA for Industry”</vt:lpstr>
      <vt:lpstr>Work packages and program “MTCA.4 for Industry”</vt:lpstr>
      <vt:lpstr>HVF Consortium was steadily growing …</vt:lpstr>
      <vt:lpstr>Status work package AP1: RF control systems</vt:lpstr>
      <vt:lpstr>Status work package AP1: RF control systems</vt:lpstr>
      <vt:lpstr>Status work package AP2:  Completion of the MTCA.4 for industry and institutes</vt:lpstr>
      <vt:lpstr>Status work package AP2:  Completion of the MTCA.4 for industry and institutes</vt:lpstr>
      <vt:lpstr>Status work package AP2:  Completion of the MTCA.4 for industry and institutes</vt:lpstr>
      <vt:lpstr>Review HVF Project “MTCA.4 for Industry” 2012 -2014</vt:lpstr>
      <vt:lpstr>Perspectives MicroTCA@DESY 2015+</vt:lpstr>
      <vt:lpstr>Perspectives MicroTCA@DESY 2015+</vt:lpstr>
      <vt:lpstr>PowerPoint Presentation</vt:lpstr>
      <vt:lpstr>General information</vt:lpstr>
      <vt:lpstr>General information</vt:lpstr>
      <vt:lpstr>General information</vt:lpstr>
      <vt:lpstr>PowerPoint Presentation</vt:lpstr>
      <vt:lpstr>Personal…/ faces … / HVF team…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Ilka Mahns</dc:creator>
  <cp:lastModifiedBy>Schlarb, Holger</cp:lastModifiedBy>
  <cp:revision>654</cp:revision>
  <cp:lastPrinted>2013-11-12T19:42:14Z</cp:lastPrinted>
  <dcterms:created xsi:type="dcterms:W3CDTF">2012-05-21T19:23:48Z</dcterms:created>
  <dcterms:modified xsi:type="dcterms:W3CDTF">2014-12-10T07:55:29Z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