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0" r:id="rId3"/>
    <p:sldId id="263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7" d="100"/>
          <a:sy n="167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0D8CA-0685-0343-BF7E-F3B4678A1168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38A68-348E-8E43-B61F-8DEBDB3FE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34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C50A1-6496-4240-97AA-6FC38880B1E5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20498-B058-A544-A0EE-CF7B3A95B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6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5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6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2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6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3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6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2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8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0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0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3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6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3C83D-4CD3-8B42-AB3A-255AC9B02167}" type="datetimeFigureOut">
              <a:rPr lang="en-US" smtClean="0"/>
              <a:t>03/06/2014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5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tlas-upgrade-itk-strips-CMOS-testing@cern.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 on CMOS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Craig Buttar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June </a:t>
            </a:r>
            <a:r>
              <a:rPr lang="en-US" dirty="0" smtClean="0"/>
              <a:t>2014</a:t>
            </a:r>
            <a:endParaRPr lang="en-US" dirty="0" smtClean="0"/>
          </a:p>
          <a:p>
            <a:r>
              <a:rPr lang="en-US" dirty="0" err="1" smtClean="0"/>
              <a:t>craig.buttar@glasgow.ac.uk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7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</a:t>
            </a:r>
          </a:p>
          <a:p>
            <a:pPr lvl="1"/>
            <a:r>
              <a:rPr lang="en-US" dirty="0" smtClean="0"/>
              <a:t>Devices</a:t>
            </a:r>
          </a:p>
          <a:p>
            <a:pPr lvl="1"/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Tests to be done</a:t>
            </a:r>
          </a:p>
          <a:p>
            <a:pPr lvl="1"/>
            <a:r>
              <a:rPr lang="en-US" dirty="0" smtClean="0"/>
              <a:t>Effort &amp; expertise available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Unfortunate clash with pixel meeting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6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&amp; effort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Devices</a:t>
            </a:r>
          </a:p>
          <a:p>
            <a:r>
              <a:rPr lang="en-US" dirty="0" smtClean="0"/>
              <a:t>TJ180 </a:t>
            </a:r>
            <a:r>
              <a:rPr lang="en-US" dirty="0" smtClean="0"/>
              <a:t>&amp; </a:t>
            </a:r>
            <a:r>
              <a:rPr lang="en-US" dirty="0" smtClean="0"/>
              <a:t>H35 </a:t>
            </a:r>
            <a:r>
              <a:rPr lang="en-US" dirty="0" smtClean="0"/>
              <a:t>Available </a:t>
            </a:r>
          </a:p>
          <a:p>
            <a:pPr lvl="1"/>
            <a:r>
              <a:rPr lang="en-US" dirty="0" smtClean="0"/>
              <a:t>From now</a:t>
            </a:r>
          </a:p>
          <a:p>
            <a:r>
              <a:rPr lang="en-US" dirty="0" smtClean="0"/>
              <a:t>Basic </a:t>
            </a:r>
            <a:r>
              <a:rPr lang="en-US" dirty="0" smtClean="0"/>
              <a:t>submission </a:t>
            </a:r>
            <a:endParaRPr lang="en-US" dirty="0" smtClean="0"/>
          </a:p>
          <a:p>
            <a:pPr lvl="1"/>
            <a:r>
              <a:rPr lang="en-US" dirty="0" smtClean="0"/>
              <a:t>Submit </a:t>
            </a:r>
            <a:r>
              <a:rPr lang="en-US" dirty="0" smtClean="0"/>
              <a:t>to TJ180 &amp; H35 July/August</a:t>
            </a:r>
          </a:p>
          <a:p>
            <a:pPr lvl="1"/>
            <a:r>
              <a:rPr lang="en-US" dirty="0" smtClean="0"/>
              <a:t>Devices </a:t>
            </a:r>
            <a:r>
              <a:rPr lang="en-US" dirty="0" smtClean="0"/>
              <a:t>ready </a:t>
            </a:r>
            <a:r>
              <a:rPr lang="en-US" dirty="0" smtClean="0"/>
              <a:t>for testing: Oct/Nov</a:t>
            </a:r>
          </a:p>
          <a:p>
            <a:pPr lvl="1"/>
            <a:r>
              <a:rPr lang="en-US" dirty="0" smtClean="0"/>
              <a:t>Aim for first </a:t>
            </a:r>
            <a:r>
              <a:rPr lang="en-US" dirty="0" smtClean="0"/>
              <a:t>results presented at November ATLAS week</a:t>
            </a:r>
          </a:p>
          <a:p>
            <a:r>
              <a:rPr lang="en-US" dirty="0" smtClean="0"/>
              <a:t>Architectural submission</a:t>
            </a:r>
          </a:p>
          <a:p>
            <a:pPr lvl="1"/>
            <a:r>
              <a:rPr lang="en-US" dirty="0" smtClean="0"/>
              <a:t>Devices </a:t>
            </a:r>
            <a:r>
              <a:rPr lang="en-US" dirty="0" smtClean="0"/>
              <a:t>ready for testing: Jan/Feb</a:t>
            </a:r>
          </a:p>
          <a:p>
            <a:pPr lvl="1"/>
            <a:r>
              <a:rPr lang="en-US" dirty="0" smtClean="0"/>
              <a:t>First results presented at February ITK week</a:t>
            </a:r>
          </a:p>
          <a:p>
            <a:r>
              <a:rPr lang="en-US" i="1" dirty="0" smtClean="0"/>
              <a:t>Final report ready May </a:t>
            </a:r>
            <a:r>
              <a:rPr lang="en-US" i="1" dirty="0" smtClean="0"/>
              <a:t>2015</a:t>
            </a:r>
          </a:p>
          <a:p>
            <a:pPr marL="0" indent="0">
              <a:buNone/>
            </a:pPr>
            <a:r>
              <a:rPr lang="en-US" b="1" dirty="0" smtClean="0"/>
              <a:t>Facilities</a:t>
            </a:r>
            <a:endParaRPr lang="en-US" b="1" dirty="0" smtClean="0"/>
          </a:p>
          <a:p>
            <a:r>
              <a:rPr lang="en-US" dirty="0" smtClean="0"/>
              <a:t>Irradiations</a:t>
            </a:r>
          </a:p>
          <a:p>
            <a:pPr lvl="1"/>
            <a:r>
              <a:rPr lang="en-US" dirty="0" smtClean="0"/>
              <a:t>CERN PS: Start Sept</a:t>
            </a:r>
          </a:p>
          <a:p>
            <a:pPr lvl="1"/>
            <a:r>
              <a:rPr lang="en-US" dirty="0" smtClean="0"/>
              <a:t>Birmingham: from ~now</a:t>
            </a:r>
          </a:p>
          <a:p>
            <a:pPr lvl="1"/>
            <a:r>
              <a:rPr lang="en-US" dirty="0" smtClean="0"/>
              <a:t>Ljubljana</a:t>
            </a:r>
          </a:p>
          <a:p>
            <a:pPr lvl="1"/>
            <a:r>
              <a:rPr lang="en-US" dirty="0" smtClean="0"/>
              <a:t>Belgium: gammas</a:t>
            </a:r>
            <a:endParaRPr lang="en-US" dirty="0" smtClean="0"/>
          </a:p>
          <a:p>
            <a:r>
              <a:rPr lang="en-US" dirty="0" err="1" smtClean="0"/>
              <a:t>Testbeam</a:t>
            </a:r>
            <a:endParaRPr lang="en-US" dirty="0" smtClean="0"/>
          </a:p>
          <a:p>
            <a:pPr lvl="1"/>
            <a:r>
              <a:rPr lang="en-US" dirty="0" smtClean="0"/>
              <a:t>CERN SPS in October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Effort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8 institutes signed up</a:t>
            </a:r>
          </a:p>
          <a:p>
            <a:pPr lvl="1"/>
            <a:r>
              <a:rPr lang="en-US" dirty="0" smtClean="0"/>
              <a:t>All strip groups</a:t>
            </a:r>
          </a:p>
          <a:p>
            <a:pPr lvl="1"/>
            <a:r>
              <a:rPr lang="en-US" dirty="0" smtClean="0"/>
              <a:t>Limited effort</a:t>
            </a:r>
            <a:br>
              <a:rPr lang="en-US" dirty="0" smtClean="0"/>
            </a:br>
            <a:r>
              <a:rPr lang="en-US" dirty="0" smtClean="0"/>
              <a:t>At present ~1.4FTE pledges</a:t>
            </a:r>
          </a:p>
          <a:p>
            <a:pPr lvl="1"/>
            <a:r>
              <a:rPr lang="en-US" dirty="0" smtClean="0"/>
              <a:t>Range of expertise and facilities</a:t>
            </a:r>
          </a:p>
          <a:p>
            <a:pPr lvl="1"/>
            <a:r>
              <a:rPr lang="en-US" dirty="0" smtClean="0"/>
              <a:t>Awaiting some responses</a:t>
            </a:r>
          </a:p>
          <a:p>
            <a:pPr lvl="1"/>
            <a:r>
              <a:rPr lang="en-US" i="1" dirty="0" smtClean="0"/>
              <a:t>Need to poll wider </a:t>
            </a:r>
            <a:r>
              <a:rPr lang="en-US" i="1" dirty="0" err="1" smtClean="0"/>
              <a:t>itk</a:t>
            </a:r>
            <a:r>
              <a:rPr lang="en-US" i="1" dirty="0" smtClean="0"/>
              <a:t> community via </a:t>
            </a:r>
            <a:r>
              <a:rPr lang="en-US" i="1" dirty="0" err="1" smtClean="0"/>
              <a:t>itk</a:t>
            </a:r>
            <a:r>
              <a:rPr lang="en-US" i="1" dirty="0" smtClean="0"/>
              <a:t>-general mailing list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0649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Next….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Information, send to </a:t>
            </a:r>
            <a:r>
              <a:rPr lang="en-US" dirty="0" err="1" smtClean="0"/>
              <a:t>itk</a:t>
            </a:r>
            <a:r>
              <a:rPr lang="en-US" dirty="0" smtClean="0"/>
              <a:t>-general list </a:t>
            </a:r>
          </a:p>
          <a:p>
            <a:pPr lvl="1"/>
            <a:r>
              <a:rPr lang="en-US" dirty="0" smtClean="0"/>
              <a:t>Sub-category: </a:t>
            </a:r>
            <a:r>
              <a:rPr lang="en-US" b="1" dirty="0"/>
              <a:t>CMOS@ATLAS-strips-testing </a:t>
            </a:r>
            <a:endParaRPr lang="en-US" b="1" dirty="0" smtClean="0"/>
          </a:p>
          <a:p>
            <a:pPr lvl="1"/>
            <a:r>
              <a:rPr lang="en-US" dirty="0"/>
              <a:t>Email list: </a:t>
            </a:r>
            <a:r>
              <a:rPr lang="en-US" dirty="0">
                <a:hlinkClick r:id="rId2"/>
              </a:rPr>
              <a:t>atlas-upgrade-itk-strips-CMOS-</a:t>
            </a:r>
            <a:r>
              <a:rPr lang="en-US" dirty="0" smtClean="0">
                <a:hlinkClick r:id="rId2"/>
              </a:rPr>
              <a:t>testing@cern.ch</a:t>
            </a:r>
            <a:endParaRPr lang="en-US" dirty="0" smtClean="0"/>
          </a:p>
          <a:p>
            <a:r>
              <a:rPr lang="en-US" dirty="0" smtClean="0"/>
              <a:t>Received information on current H35 run</a:t>
            </a:r>
          </a:p>
          <a:p>
            <a:pPr lvl="1"/>
            <a:r>
              <a:rPr lang="en-US" i="1" dirty="0" smtClean="0"/>
              <a:t>Need to design and manufacture </a:t>
            </a:r>
            <a:r>
              <a:rPr lang="en-US" i="1" dirty="0" err="1" smtClean="0"/>
              <a:t>pcb</a:t>
            </a:r>
            <a:r>
              <a:rPr lang="en-US" i="1" dirty="0" smtClean="0"/>
              <a:t> and setup readout (</a:t>
            </a:r>
            <a:r>
              <a:rPr lang="en-US" i="1" dirty="0" err="1" smtClean="0"/>
              <a:t>UXIbo</a:t>
            </a:r>
            <a:r>
              <a:rPr lang="en-US" i="1" dirty="0" smtClean="0"/>
              <a:t>?)</a:t>
            </a:r>
            <a:endParaRPr lang="en-US" i="1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30 chips will be received, </a:t>
            </a:r>
            <a:r>
              <a:rPr lang="en-US" i="1" dirty="0" smtClean="0">
                <a:sym typeface="Wingdings"/>
              </a:rPr>
              <a:t>order more?</a:t>
            </a:r>
          </a:p>
          <a:p>
            <a:pPr lvl="1"/>
            <a:r>
              <a:rPr lang="en-US" i="1" dirty="0" smtClean="0">
                <a:sym typeface="Wingdings"/>
              </a:rPr>
              <a:t>Make </a:t>
            </a:r>
            <a:r>
              <a:rPr lang="en-US" i="1" dirty="0" err="1" smtClean="0">
                <a:sym typeface="Wingdings"/>
              </a:rPr>
              <a:t>pcb</a:t>
            </a:r>
            <a:r>
              <a:rPr lang="en-US" i="1" dirty="0" smtClean="0">
                <a:sym typeface="Wingdings"/>
              </a:rPr>
              <a:t> </a:t>
            </a:r>
            <a:r>
              <a:rPr lang="en-US" i="1" smtClean="0">
                <a:sym typeface="Wingdings"/>
              </a:rPr>
              <a:t>and readout </a:t>
            </a:r>
            <a:r>
              <a:rPr lang="en-US" i="1" dirty="0" smtClean="0">
                <a:sym typeface="Wingdings"/>
              </a:rPr>
              <a:t>compatible with future devices</a:t>
            </a:r>
          </a:p>
          <a:p>
            <a:r>
              <a:rPr lang="en-US" dirty="0" smtClean="0">
                <a:sym typeface="Wingdings"/>
              </a:rPr>
              <a:t>TJ180 structures bonded and under test at RAL/Oxford</a:t>
            </a:r>
          </a:p>
          <a:p>
            <a:pPr lvl="1"/>
            <a:r>
              <a:rPr lang="en-US" dirty="0" smtClean="0">
                <a:sym typeface="Wingdings"/>
              </a:rPr>
              <a:t>2 test structures, plan to look at n-</a:t>
            </a:r>
            <a:r>
              <a:rPr lang="en-US" dirty="0" err="1" smtClean="0">
                <a:sym typeface="Wingdings"/>
              </a:rPr>
              <a:t>fluence</a:t>
            </a:r>
            <a:r>
              <a:rPr lang="en-US" dirty="0" smtClean="0">
                <a:sym typeface="Wingdings"/>
              </a:rPr>
              <a:t> (devices good to 1.5MGy)</a:t>
            </a:r>
          </a:p>
          <a:p>
            <a:pPr lvl="1"/>
            <a:r>
              <a:rPr lang="en-US" dirty="0" smtClean="0">
                <a:sym typeface="Wingdings"/>
              </a:rPr>
              <a:t>Asking CERN for more</a:t>
            </a:r>
          </a:p>
          <a:p>
            <a:r>
              <a:rPr lang="en-US" dirty="0" smtClean="0">
                <a:sym typeface="Wingdings"/>
              </a:rPr>
              <a:t>Define test procedures</a:t>
            </a:r>
          </a:p>
          <a:p>
            <a:pPr lvl="1"/>
            <a:r>
              <a:rPr lang="en-US" dirty="0" smtClean="0">
                <a:sym typeface="Wingdings"/>
              </a:rPr>
              <a:t>Small group to produce a document of tests to be made and equipment required to guide testing groups</a:t>
            </a:r>
          </a:p>
          <a:p>
            <a:pPr lvl="1"/>
            <a:r>
              <a:rPr lang="en-US" i="1" dirty="0" smtClean="0">
                <a:sym typeface="Wingdings"/>
              </a:rPr>
              <a:t>CMB to draw up outline and ask small group to add detail </a:t>
            </a:r>
          </a:p>
          <a:p>
            <a:r>
              <a:rPr lang="en-US" i="1" dirty="0" smtClean="0">
                <a:sym typeface="Wingdings"/>
              </a:rPr>
              <a:t>Next meeting 19</a:t>
            </a:r>
            <a:r>
              <a:rPr lang="en-US" i="1" baseline="30000" dirty="0" smtClean="0">
                <a:sym typeface="Wingdings"/>
              </a:rPr>
              <a:t>th</a:t>
            </a:r>
            <a:r>
              <a:rPr lang="en-US" i="1" dirty="0" smtClean="0">
                <a:sym typeface="Wingdings"/>
              </a:rPr>
              <a:t> June (TBC subject to availability)</a:t>
            </a:r>
          </a:p>
          <a:p>
            <a:pPr lvl="1"/>
            <a:r>
              <a:rPr lang="en-US" i="1" dirty="0" smtClean="0">
                <a:sym typeface="Wingdings"/>
              </a:rPr>
              <a:t>Interleave with pixel module meeting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28456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276</Words>
  <Application>Microsoft Macintosh PowerPoint</Application>
  <PresentationFormat>On-screen Show (4:3)</PresentationFormat>
  <Paragraphs>58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Report on CMOS testing</vt:lpstr>
      <vt:lpstr>First meeting</vt:lpstr>
      <vt:lpstr>Timeline &amp; effort</vt:lpstr>
      <vt:lpstr>Next….</vt:lpstr>
    </vt:vector>
  </TitlesOfParts>
  <Manager/>
  <Company>University of Glasgow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Craig Buttar</dc:creator>
  <cp:keywords/>
  <dc:description/>
  <cp:lastModifiedBy>Craig Buttar</cp:lastModifiedBy>
  <cp:revision>43</cp:revision>
  <cp:lastPrinted>2014-05-15T13:00:39Z</cp:lastPrinted>
  <dcterms:created xsi:type="dcterms:W3CDTF">2014-05-14T13:51:10Z</dcterms:created>
  <dcterms:modified xsi:type="dcterms:W3CDTF">2014-06-03T14:13:54Z</dcterms:modified>
  <cp:category/>
</cp:coreProperties>
</file>