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1" r:id="rId4"/>
    <p:sldId id="262" r:id="rId5"/>
    <p:sldId id="263" r:id="rId6"/>
    <p:sldId id="258" r:id="rId7"/>
    <p:sldId id="276" r:id="rId8"/>
    <p:sldId id="277" r:id="rId9"/>
    <p:sldId id="272" r:id="rId10"/>
    <p:sldId id="278" r:id="rId11"/>
    <p:sldId id="279" r:id="rId12"/>
    <p:sldId id="273" r:id="rId13"/>
    <p:sldId id="270" r:id="rId14"/>
    <p:sldId id="267" r:id="rId15"/>
    <p:sldId id="268" r:id="rId16"/>
    <p:sldId id="269" r:id="rId17"/>
    <p:sldId id="264" r:id="rId18"/>
    <p:sldId id="265" r:id="rId19"/>
    <p:sldId id="26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0D8CA-0685-0343-BF7E-F3B4678A1168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8A68-348E-8E43-B61F-8DEBDB3FE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34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C50A1-6496-4240-97AA-6FC38880B1E5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20498-B058-A544-A0EE-CF7B3A95B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50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02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67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18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25" y="877454"/>
            <a:ext cx="4092949" cy="3163455"/>
          </a:xfrm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240" y="8685068"/>
            <a:ext cx="2972360" cy="45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/>
          <a:p>
            <a:fld id="{D3081D92-F9DE-6747-9EEF-DFDE68162A5E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25" y="877454"/>
            <a:ext cx="4092949" cy="3163455"/>
          </a:xfrm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240" y="8685068"/>
            <a:ext cx="2972360" cy="45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/>
          <a:p>
            <a:fld id="{70F914E8-569F-B54F-A3A3-9753A90F09B7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25" y="877454"/>
            <a:ext cx="4092949" cy="3163455"/>
          </a:xfrm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240" y="8685068"/>
            <a:ext cx="2972360" cy="45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/>
          <a:p>
            <a:fld id="{DE9E8D86-D7BD-FF4B-8654-0A5E3A90212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7987" cy="31638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1757" y="4349750"/>
            <a:ext cx="4740088" cy="351270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7987" cy="31638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1757" y="4349750"/>
            <a:ext cx="4740088" cy="351270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7987" cy="31638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1757" y="4349750"/>
            <a:ext cx="4740088" cy="351270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6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65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1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0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66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73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67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98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9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2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2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8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0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3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6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3C83D-4CD3-8B42-AB3A-255AC9B02167}" type="datetimeFigureOut">
              <a:rPr lang="en-US" smtClean="0"/>
              <a:t>16/05/2014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ATLAS CMOS strip sensor Test &amp; </a:t>
            </a:r>
            <a:r>
              <a:rPr lang="en-US" dirty="0" smtClean="0"/>
              <a:t>Irradiation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Buttar</a:t>
            </a:r>
          </a:p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May 2014</a:t>
            </a:r>
          </a:p>
          <a:p>
            <a:r>
              <a:rPr lang="en-US" dirty="0" err="1" smtClean="0"/>
              <a:t>craig.buttar@glasgow.ac.uk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72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Testing: basic test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5x5 pixels with fast amplifiers</a:t>
            </a:r>
          </a:p>
          <a:p>
            <a:pPr lvl="1"/>
            <a:r>
              <a:rPr lang="en-US" dirty="0" smtClean="0">
                <a:sym typeface="Wingdings"/>
              </a:rPr>
              <a:t>Source/Laser/X-ray</a:t>
            </a:r>
          </a:p>
          <a:p>
            <a:pPr lvl="1"/>
            <a:r>
              <a:rPr lang="en-US" dirty="0" smtClean="0">
                <a:sym typeface="Wingdings"/>
              </a:rPr>
              <a:t>Mounted on readout board</a:t>
            </a:r>
          </a:p>
          <a:p>
            <a:pPr lvl="2"/>
            <a:r>
              <a:rPr lang="en-US" dirty="0" smtClean="0">
                <a:sym typeface="Wingdings"/>
              </a:rPr>
              <a:t>Apply bias voltages for pixel and amplifier</a:t>
            </a:r>
          </a:p>
          <a:p>
            <a:pPr lvl="2"/>
            <a:r>
              <a:rPr lang="en-US" dirty="0" smtClean="0">
                <a:sym typeface="Wingdings"/>
              </a:rPr>
              <a:t>Readout to scope and </a:t>
            </a:r>
            <a:r>
              <a:rPr lang="en-US" dirty="0" err="1" smtClean="0">
                <a:sym typeface="Wingdings"/>
              </a:rPr>
              <a:t>Alibava</a:t>
            </a:r>
            <a:r>
              <a:rPr lang="en-US" dirty="0" smtClean="0">
                <a:sym typeface="Wingdings"/>
              </a:rPr>
              <a:t>/or other readout</a:t>
            </a:r>
          </a:p>
          <a:p>
            <a:pPr lvl="1"/>
            <a:r>
              <a:rPr lang="en-US" dirty="0" smtClean="0"/>
              <a:t>Pulse </a:t>
            </a:r>
            <a:r>
              <a:rPr lang="en-US" dirty="0"/>
              <a:t>shape </a:t>
            </a:r>
            <a:r>
              <a:rPr lang="en-US" dirty="0">
                <a:sym typeface="Wingdings"/>
              </a:rPr>
              <a:t> signal </a:t>
            </a:r>
            <a:r>
              <a:rPr lang="en-US" dirty="0" smtClean="0">
                <a:sym typeface="Wingdings"/>
              </a:rPr>
              <a:t>development, CCE, fill-factor</a:t>
            </a:r>
          </a:p>
          <a:p>
            <a:pPr lvl="1"/>
            <a:r>
              <a:rPr lang="en-US" dirty="0" smtClean="0"/>
              <a:t>TCT measurements</a:t>
            </a:r>
          </a:p>
          <a:p>
            <a:pPr lvl="1"/>
            <a:r>
              <a:rPr lang="en-US" dirty="0" err="1" smtClean="0"/>
              <a:t>Testbeam</a:t>
            </a:r>
            <a:r>
              <a:rPr lang="en-US" dirty="0" smtClean="0"/>
              <a:t> measurements</a:t>
            </a:r>
          </a:p>
          <a:p>
            <a:pPr lvl="1"/>
            <a:r>
              <a:rPr lang="en-US" dirty="0"/>
              <a:t>Irradiation: n and </a:t>
            </a:r>
            <a:r>
              <a:rPr lang="en-US" dirty="0" smtClean="0"/>
              <a:t>p</a:t>
            </a:r>
            <a:endParaRPr lang="en-US" dirty="0"/>
          </a:p>
          <a:p>
            <a:pPr lvl="2"/>
            <a:r>
              <a:rPr lang="en-US" dirty="0" err="1"/>
              <a:t>Upto</a:t>
            </a:r>
            <a:r>
              <a:rPr lang="en-US" dirty="0"/>
              <a:t> </a:t>
            </a:r>
            <a:r>
              <a:rPr lang="en-US" dirty="0" smtClean="0"/>
              <a:t>2x10</a:t>
            </a:r>
            <a:r>
              <a:rPr lang="en-US" sz="2800" baseline="30000" dirty="0" smtClean="0"/>
              <a:t>15</a:t>
            </a:r>
            <a:r>
              <a:rPr lang="en-US" dirty="0" smtClean="0"/>
              <a:t>cm</a:t>
            </a:r>
            <a:r>
              <a:rPr lang="en-US" baseline="30000" dirty="0"/>
              <a:t>-2</a:t>
            </a:r>
            <a:r>
              <a:rPr lang="en-US" dirty="0"/>
              <a:t> </a:t>
            </a:r>
            <a:r>
              <a:rPr lang="en-US" dirty="0" err="1" smtClean="0"/>
              <a:t>neq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3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Testing: amplifiers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and realistic amplifier test structures</a:t>
            </a:r>
          </a:p>
          <a:p>
            <a:pPr lvl="1"/>
            <a:r>
              <a:rPr lang="en-US" dirty="0" smtClean="0"/>
              <a:t>Measure gain, </a:t>
            </a:r>
            <a:r>
              <a:rPr lang="en-US" dirty="0" err="1" smtClean="0"/>
              <a:t>timewalk</a:t>
            </a:r>
            <a:endParaRPr lang="en-US" dirty="0"/>
          </a:p>
          <a:p>
            <a:pPr lvl="1"/>
            <a:r>
              <a:rPr lang="en-US" dirty="0" smtClean="0"/>
              <a:t>Irradiate up to 600kGy (also n and p?)</a:t>
            </a:r>
          </a:p>
          <a:p>
            <a:pPr lvl="1"/>
            <a:r>
              <a:rPr lang="en-US" dirty="0" smtClean="0"/>
              <a:t>Test on probe station and/or readout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6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Definition of tests and procedures</a:t>
            </a:r>
          </a:p>
          <a:p>
            <a:pPr lvl="1"/>
            <a:r>
              <a:rPr lang="en-US" dirty="0" smtClean="0"/>
              <a:t>TJ180 test structures in hand </a:t>
            </a:r>
            <a:r>
              <a:rPr lang="en-US" dirty="0" smtClean="0">
                <a:sym typeface="Wingdings"/>
              </a:rPr>
              <a:t> already defined? </a:t>
            </a:r>
            <a:endParaRPr lang="en-US" dirty="0" smtClean="0"/>
          </a:p>
          <a:p>
            <a:pPr lvl="1"/>
            <a:r>
              <a:rPr lang="en-US" dirty="0" smtClean="0"/>
              <a:t>H35 test structures (probably similar to other tests) </a:t>
            </a:r>
          </a:p>
          <a:p>
            <a:pPr lvl="1"/>
            <a:r>
              <a:rPr lang="en-US" dirty="0" smtClean="0"/>
              <a:t>3x3 pixels </a:t>
            </a:r>
          </a:p>
          <a:p>
            <a:pPr lvl="1"/>
            <a:r>
              <a:rPr lang="en-US" dirty="0" smtClean="0"/>
              <a:t>5x5 pixels</a:t>
            </a:r>
          </a:p>
          <a:p>
            <a:pPr lvl="1"/>
            <a:r>
              <a:rPr lang="en-US" dirty="0" smtClean="0"/>
              <a:t>Amplifiers and electronics test structures</a:t>
            </a:r>
          </a:p>
          <a:p>
            <a:pPr lvl="1"/>
            <a:r>
              <a:rPr lang="en-US" dirty="0" smtClean="0"/>
              <a:t>(Architectural structures) </a:t>
            </a:r>
            <a:r>
              <a:rPr lang="en-US" dirty="0" smtClean="0">
                <a:sym typeface="Wingdings"/>
              </a:rPr>
              <a:t> Sept? </a:t>
            </a:r>
            <a:endParaRPr lang="en-US" dirty="0" smtClean="0"/>
          </a:p>
          <a:p>
            <a:pPr lvl="1"/>
            <a:r>
              <a:rPr lang="en-US" dirty="0" smtClean="0"/>
              <a:t>Ensure tests can be compared across labs</a:t>
            </a:r>
          </a:p>
          <a:p>
            <a:r>
              <a:rPr lang="en-US" dirty="0" smtClean="0"/>
              <a:t>Design and manufacture of readout boards</a:t>
            </a:r>
          </a:p>
          <a:p>
            <a:pPr lvl="1"/>
            <a:r>
              <a:rPr lang="en-US" dirty="0" smtClean="0"/>
              <a:t>Common for H35 and basic test structures</a:t>
            </a:r>
          </a:p>
          <a:p>
            <a:pPr lvl="1"/>
            <a:r>
              <a:rPr lang="en-US" dirty="0" smtClean="0"/>
              <a:t>Design by mid-June; boards ready mid-July for H35</a:t>
            </a:r>
          </a:p>
          <a:p>
            <a:r>
              <a:rPr lang="en-US" dirty="0" smtClean="0"/>
              <a:t>Irradiation</a:t>
            </a:r>
          </a:p>
          <a:p>
            <a:pPr lvl="1"/>
            <a:r>
              <a:rPr lang="en-US" dirty="0" smtClean="0"/>
              <a:t>Coordinate irradiations: collect samples and distribute to facilities, distribute to labs after irradiation</a:t>
            </a:r>
          </a:p>
          <a:p>
            <a:r>
              <a:rPr lang="en-US" dirty="0" err="1" smtClean="0"/>
              <a:t>Testbeam</a:t>
            </a:r>
            <a:endParaRPr lang="en-US" dirty="0" smtClean="0"/>
          </a:p>
          <a:p>
            <a:pPr lvl="1"/>
            <a:r>
              <a:rPr lang="en-US" dirty="0" smtClean="0"/>
              <a:t>Coordinate with ITK TB coordinator to get time on telescope for </a:t>
            </a:r>
            <a:r>
              <a:rPr lang="en-US" dirty="0" err="1" smtClean="0"/>
              <a:t>characterising</a:t>
            </a:r>
            <a:r>
              <a:rPr lang="en-US" dirty="0" smtClean="0"/>
              <a:t> devices</a:t>
            </a:r>
          </a:p>
          <a:p>
            <a:pPr lvl="1"/>
            <a:r>
              <a:rPr lang="en-US" dirty="0" smtClean="0"/>
              <a:t>Develop TB module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403273" y="2201333"/>
            <a:ext cx="169333" cy="76969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41878" y="2401455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2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29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Backup: Slides from May 6</a:t>
            </a:r>
            <a:r>
              <a:rPr lang="en-US" baseline="30000" dirty="0"/>
              <a:t>th</a:t>
            </a:r>
            <a:r>
              <a:rPr lang="en-US" dirty="0"/>
              <a:t> CMOS meeting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62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C:\Users\VF\Desktop\Work\Doc\Talks\___Phone-Mtgs\2014_PhoneMtg_CMOS-Strips-WG1_2014-03-31\Sketches - Page 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6" t="13397" r="7706" b="18604"/>
          <a:stretch>
            <a:fillRect/>
          </a:stretch>
        </p:blipFill>
        <p:spPr bwMode="auto">
          <a:xfrm>
            <a:off x="4930560" y="4185079"/>
            <a:ext cx="2557440" cy="124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6" descr="C:\Users\VF\Desktop\Work\Doc\Talks\___Phone-Mtgs\2014_PhoneMtg_CMOS-Strips-WG1_2014-03-31\Sketches - Page 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" t="8165" r="5917" b="4849"/>
          <a:stretch>
            <a:fillRect/>
          </a:stretch>
        </p:blipFill>
        <p:spPr bwMode="auto">
          <a:xfrm>
            <a:off x="5257441" y="2153027"/>
            <a:ext cx="3405600" cy="20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656"/>
            <a:ext cx="9144000" cy="532856"/>
          </a:xfrm>
        </p:spPr>
        <p:txBody>
          <a:bodyPr>
            <a:normAutofit fontScale="90000"/>
          </a:bodyPr>
          <a:lstStyle/>
          <a:p>
            <a:r>
              <a:rPr lang="en-US" sz="3300">
                <a:solidFill>
                  <a:srgbClr val="0070C0"/>
                </a:solidFill>
                <a:latin typeface="Verdana" charset="0"/>
                <a:ea typeface="MS Gothic" charset="0"/>
              </a:rPr>
              <a:t>“Basic” </a:t>
            </a:r>
            <a:r>
              <a:rPr lang="en-US" sz="3300">
                <a:latin typeface="Verdana" charset="0"/>
                <a:ea typeface="MS Gothic" charset="0"/>
              </a:rPr>
              <a:t>Submission Test Devices</a:t>
            </a:r>
          </a:p>
        </p:txBody>
      </p:sp>
      <p:pic>
        <p:nvPicPr>
          <p:cNvPr id="8197" name="Picture 2" descr="C:\Users\VF\Desktop\Work\Doc\Talks\___Phone-Mtgs\2014_PhoneMtg_CMOS-Strips-WG1_2014-03-31\Sketches - Page 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" t="11488" r="7652" b="9921"/>
          <a:stretch>
            <a:fillRect/>
          </a:stretch>
        </p:blipFill>
        <p:spPr bwMode="auto">
          <a:xfrm>
            <a:off x="4953600" y="761841"/>
            <a:ext cx="2132640" cy="151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640" y="862651"/>
            <a:ext cx="4800960" cy="5909301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r>
              <a:rPr lang="en-US"/>
              <a:t>Proposed test circuits:</a:t>
            </a:r>
          </a:p>
          <a:p>
            <a:pPr>
              <a:buFont typeface="Courier New" charset="0"/>
              <a:buChar char="o"/>
            </a:pPr>
            <a:r>
              <a:rPr lang="en-US"/>
              <a:t>“Sensor” diodes, 3x3 pixels. Tests: signal development,  depletion/capacitance, irradiation. Variation: pixel size, fill factor.</a:t>
            </a:r>
          </a:p>
          <a:p>
            <a:endParaRPr lang="en-US"/>
          </a:p>
          <a:p>
            <a:pPr>
              <a:buFont typeface="Courier New" charset="0"/>
              <a:buChar char="o"/>
            </a:pPr>
            <a:endParaRPr lang="en-US"/>
          </a:p>
          <a:p>
            <a:pPr>
              <a:buFont typeface="Courier New" charset="0"/>
              <a:buChar char="o"/>
            </a:pPr>
            <a:r>
              <a:rPr lang="en-US"/>
              <a:t>Integrated 5x5 pixels with amplifiers. Tests: depletion, CCE, irradiation. Variation: pixel size, fill factor.</a:t>
            </a:r>
          </a:p>
          <a:p>
            <a:pPr>
              <a:buFont typeface="Courier New" charset="0"/>
              <a:buChar char="o"/>
            </a:pPr>
            <a:endParaRPr lang="en-US"/>
          </a:p>
          <a:p>
            <a:endParaRPr lang="en-US"/>
          </a:p>
          <a:p>
            <a:endParaRPr lang="en-US"/>
          </a:p>
          <a:p>
            <a:pPr>
              <a:buFont typeface="Courier New" charset="0"/>
              <a:buChar char="o"/>
            </a:pPr>
            <a:r>
              <a:rPr lang="en-US"/>
              <a:t>Front-end amplifier without the “sensor” part, but with I/O test pads. Possibly different shaping time. Tests: gain, irradiation, timewalk (?), output matching.</a:t>
            </a:r>
          </a:p>
          <a:p>
            <a:pPr>
              <a:buFont typeface="Courier New" charset="0"/>
              <a:buChar char="o"/>
            </a:pPr>
            <a:endParaRPr lang="en-US"/>
          </a:p>
          <a:p>
            <a:pPr>
              <a:buFont typeface="Courier New" charset="0"/>
              <a:buChar char="o"/>
            </a:pPr>
            <a:endParaRPr lang="en-US"/>
          </a:p>
          <a:p>
            <a:pPr>
              <a:buFont typeface="Courier New" charset="0"/>
              <a:buChar char="o"/>
            </a:pPr>
            <a:r>
              <a:rPr lang="en-US"/>
              <a:t>Transistor test structures: gain, threshold matching. (E.g. see P. Pangaud’s GF talk.)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985"/>
            <a:ext cx="9144000" cy="532856"/>
          </a:xfrm>
        </p:spPr>
        <p:txBody>
          <a:bodyPr>
            <a:normAutofit fontScale="90000"/>
          </a:bodyPr>
          <a:lstStyle/>
          <a:p>
            <a:r>
              <a:rPr lang="en-US" sz="3300">
                <a:solidFill>
                  <a:srgbClr val="0070C0"/>
                </a:solidFill>
                <a:latin typeface="Verdana" charset="0"/>
                <a:ea typeface="MS Gothic" charset="0"/>
              </a:rPr>
              <a:t>“Architectural” </a:t>
            </a:r>
            <a:r>
              <a:rPr lang="en-US" sz="3300">
                <a:latin typeface="Verdana" charset="0"/>
                <a:ea typeface="MS Gothic" charset="0"/>
              </a:rPr>
              <a:t>Submission</a:t>
            </a: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305280" y="760400"/>
            <a:ext cx="8153280" cy="175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r>
              <a:rPr lang="en-US" dirty="0"/>
              <a:t>Partitioning the available area (assume 5x5 mm</a:t>
            </a:r>
            <a:r>
              <a:rPr lang="en-US" baseline="30000" dirty="0"/>
              <a:t>2</a:t>
            </a:r>
            <a:r>
              <a:rPr lang="en-US" dirty="0"/>
              <a:t>) into 3 sub-sections to investigate the effect of different pixel size. Initially considered 3 sizes: x1, x2, x4.</a:t>
            </a:r>
          </a:p>
          <a:p>
            <a:endParaRPr lang="en-US" dirty="0"/>
          </a:p>
          <a:p>
            <a:r>
              <a:rPr lang="en-US" b="1" dirty="0"/>
              <a:t>Part 1</a:t>
            </a:r>
            <a:r>
              <a:rPr lang="en-US" dirty="0"/>
              <a:t>: </a:t>
            </a:r>
            <a:r>
              <a:rPr lang="en-US" i="1" dirty="0"/>
              <a:t>parallel traces to the periphery</a:t>
            </a:r>
            <a:r>
              <a:rPr lang="en-US" dirty="0"/>
              <a:t>. Addresses the channel density, pixel size. Can use different </a:t>
            </a:r>
            <a:r>
              <a:rPr lang="en-US" dirty="0" err="1"/>
              <a:t>timewalk</a:t>
            </a:r>
            <a:r>
              <a:rPr lang="en-US" dirty="0"/>
              <a:t> design for different pixels. Can implement traces near pixels to inject external signals (noise susceptibility).</a:t>
            </a:r>
          </a:p>
        </p:txBody>
      </p:sp>
      <p:pic>
        <p:nvPicPr>
          <p:cNvPr id="9220" name="Picture 7" descr="C:\Users\VF\Desktop\Work\LabWork\ATLAS_CMOS\CMOS_submission_specs_document\20140226_1156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7" t="10461" r="10667" b="27103"/>
          <a:stretch>
            <a:fillRect/>
          </a:stretch>
        </p:blipFill>
        <p:spPr bwMode="auto">
          <a:xfrm>
            <a:off x="313921" y="2586512"/>
            <a:ext cx="3725280" cy="2366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9" descr="C:\Users\VF\Desktop\Work\LabWork\ATLAS_CMOS\CMOS_submission_specs_document\20140226_1156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7" t="4974" r="23373" b="21098"/>
          <a:stretch>
            <a:fillRect/>
          </a:stretch>
        </p:blipFill>
        <p:spPr bwMode="auto">
          <a:xfrm>
            <a:off x="4648321" y="2209192"/>
            <a:ext cx="4266720" cy="419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3810240" y="3505328"/>
            <a:ext cx="838080" cy="5328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51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985"/>
            <a:ext cx="9144000" cy="532856"/>
          </a:xfrm>
        </p:spPr>
        <p:txBody>
          <a:bodyPr>
            <a:normAutofit fontScale="90000"/>
          </a:bodyPr>
          <a:lstStyle/>
          <a:p>
            <a:r>
              <a:rPr lang="en-US" sz="3300">
                <a:solidFill>
                  <a:srgbClr val="0070C0"/>
                </a:solidFill>
                <a:latin typeface="Verdana" charset="0"/>
                <a:ea typeface="MS Gothic" charset="0"/>
              </a:rPr>
              <a:t>“Architectural” </a:t>
            </a:r>
            <a:r>
              <a:rPr lang="en-US" sz="3300">
                <a:latin typeface="Verdana" charset="0"/>
                <a:ea typeface="MS Gothic" charset="0"/>
              </a:rPr>
              <a:t>Submission (2)</a:t>
            </a:r>
          </a:p>
        </p:txBody>
      </p:sp>
      <p:sp>
        <p:nvSpPr>
          <p:cNvPr id="10243" name="TextBox 6"/>
          <p:cNvSpPr txBox="1">
            <a:spLocks noChangeArrowheads="1"/>
          </p:cNvSpPr>
          <p:nvPr/>
        </p:nvSpPr>
        <p:spPr bwMode="auto">
          <a:xfrm>
            <a:off x="305280" y="838168"/>
            <a:ext cx="8153280" cy="64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r>
              <a:rPr lang="en-US" b="1"/>
              <a:t>Part 2</a:t>
            </a:r>
            <a:r>
              <a:rPr lang="en-US"/>
              <a:t>: 2 complete channels with correct total length implemented in a “snaked” geometry. The idea is to test that OR’ing pixels does not cause problems.</a:t>
            </a:r>
          </a:p>
        </p:txBody>
      </p:sp>
      <p:pic>
        <p:nvPicPr>
          <p:cNvPr id="10244" name="Picture 7" descr="C:\Users\VF\Desktop\Work\LabWork\ATLAS_CMOS\CMOS_submission_specs_document\20140226_1156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7" t="10461" r="10667" b="27103"/>
          <a:stretch>
            <a:fillRect/>
          </a:stretch>
        </p:blipFill>
        <p:spPr bwMode="auto">
          <a:xfrm>
            <a:off x="152640" y="1523680"/>
            <a:ext cx="3723840" cy="2366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56481" y="5257993"/>
            <a:ext cx="4865414" cy="1200318"/>
          </a:xfrm>
          <a:prstGeom prst="rect">
            <a:avLst/>
          </a:prstGeom>
        </p:spPr>
        <p:txBody>
          <a:bodyPr wrap="none" lIns="91430" tIns="45715" rIns="91430" bIns="45715">
            <a:spAutoFit/>
          </a:bodyPr>
          <a:lstStyle/>
          <a:p>
            <a:pPr>
              <a:buFont typeface="Times New Roman" pitchFamily="18" charset="0"/>
              <a:buNone/>
              <a:defRPr/>
            </a:pPr>
            <a:r>
              <a:rPr lang="en-US" dirty="0">
                <a:ea typeface="MS Gothic" pitchFamily="49" charset="-128"/>
                <a:cs typeface="+mn-cs"/>
              </a:rPr>
              <a:t>Chip periphery should be close to final : </a:t>
            </a:r>
          </a:p>
          <a:p>
            <a:pPr marL="285720" indent="-28572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Gothic" pitchFamily="49" charset="-128"/>
                <a:cs typeface="+mn-cs"/>
              </a:rPr>
              <a:t>Timing and location information.</a:t>
            </a:r>
          </a:p>
          <a:p>
            <a:pPr marL="285720" indent="-28572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Gothic" pitchFamily="49" charset="-128"/>
                <a:cs typeface="+mn-cs"/>
              </a:rPr>
              <a:t>Tuning of shaping/thresholds, changing power.</a:t>
            </a:r>
          </a:p>
          <a:p>
            <a:pPr marL="285720" indent="-28572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Gothic" pitchFamily="49" charset="-128"/>
                <a:cs typeface="+mn-cs"/>
              </a:rPr>
              <a:t>Readout to an FPGA or equivalent.</a:t>
            </a:r>
          </a:p>
        </p:txBody>
      </p:sp>
      <p:pic>
        <p:nvPicPr>
          <p:cNvPr id="10246" name="Picture 2" descr="C:\Users\VF\Desktop\Work\LabWork\ATLAS_CMOS\Kick-off-mtg_2014-05-06\Sketches - Page 1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7491" r="5763" b="2818"/>
          <a:stretch>
            <a:fillRect/>
          </a:stretch>
        </p:blipFill>
        <p:spPr bwMode="auto">
          <a:xfrm>
            <a:off x="4360321" y="1529441"/>
            <a:ext cx="3477600" cy="248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3085920" y="3378595"/>
            <a:ext cx="1486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8" name="Picture 3" descr="C:\Users\VF\Desktop\Work\LabWork\ATLAS_CMOS\Kick-off-mtg_2014-05-06\Sketches - Page 1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321" y="4212443"/>
            <a:ext cx="2244960" cy="237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6400801" y="3657984"/>
            <a:ext cx="457920" cy="195861"/>
          </a:xfrm>
          <a:prstGeom prst="ellips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cxnSp>
        <p:nvCxnSpPr>
          <p:cNvPr id="10250" name="Straight Arrow Connector 14"/>
          <p:cNvCxnSpPr>
            <a:cxnSpLocks noChangeShapeType="1"/>
          </p:cNvCxnSpPr>
          <p:nvPr/>
        </p:nvCxnSpPr>
        <p:spPr bwMode="auto">
          <a:xfrm>
            <a:off x="6629760" y="3853845"/>
            <a:ext cx="64800" cy="394601"/>
          </a:xfrm>
          <a:prstGeom prst="straightConnector1">
            <a:avLst/>
          </a:prstGeom>
          <a:noFill/>
          <a:ln w="76200">
            <a:solidFill>
              <a:srgbClr val="00B0F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109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Marcel Stanitzki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30/04/2014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1pPr>
            <a:lvl2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2pPr>
            <a:lvl3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3pPr>
            <a:lvl4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4pPr>
            <a:lvl5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5pPr>
            <a:lvl6pPr marL="2280994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6pPr>
            <a:lvl7pPr marL="2695720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7pPr>
            <a:lvl8pPr marL="3110446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8pPr>
            <a:lvl9pPr marL="3525172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9pPr>
          </a:lstStyle>
          <a:p>
            <a:pPr eaLnBrk="1"/>
            <a:fld id="{02BAE0DC-31F5-B34C-A266-019CEF9F4249}" type="slidenum">
              <a:rPr lang="en-US">
                <a:solidFill>
                  <a:srgbClr val="C0C0C0"/>
                </a:solidFill>
                <a:latin typeface="Verdana" charset="0"/>
                <a:cs typeface="Segoe UI" charset="0"/>
              </a:rPr>
              <a:pPr eaLnBrk="1"/>
              <a:t>17</a:t>
            </a:fld>
            <a:endParaRPr lang="en-US">
              <a:solidFill>
                <a:srgbClr val="C0C0C0"/>
              </a:solidFill>
              <a:latin typeface="Verdana" charset="0"/>
              <a:cs typeface="Segoe UI" charset="0"/>
            </a:endParaRPr>
          </a:p>
        </p:txBody>
      </p:sp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321" y="162738"/>
            <a:ext cx="7807680" cy="743118"/>
          </a:xfrm>
        </p:spPr>
        <p:txBody>
          <a:bodyPr/>
          <a:lstStyle/>
          <a:p>
            <a:pPr algn="l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</a:tabLst>
            </a:pPr>
            <a:r>
              <a:rPr lang="en-US" sz="2900" u="sng">
                <a:latin typeface="Aharoni" charset="0"/>
                <a:ea typeface="MS Gothic" charset="0"/>
                <a:cs typeface="Aharoni" charset="0"/>
              </a:rPr>
              <a:t>Testing Sensors: What would we like to test?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1680" y="816566"/>
            <a:ext cx="8556480" cy="6041434"/>
          </a:xfrm>
        </p:spPr>
        <p:txBody>
          <a:bodyPr/>
          <a:lstStyle/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Basic submission :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Amplifier speed and gain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Signal quality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Signal size (drift/diffusion fraction, depletion depth)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Charge collection Speed (drift/diffusion fraction)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Architectural submission: pixel readout along the strip: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Cross talk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Signal quality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General evaluation for both: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Noise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Signal Speed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Depletion Voltage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Power consumption and its interplay with noise and signal speed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Temperature dependence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Radiation hardness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Pixel size optimization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sz="1500">
                <a:latin typeface="Verdana" charset="0"/>
                <a:ea typeface="MS Gothic" charset="0"/>
              </a:rPr>
              <a:t>Pixel efficiency map?</a:t>
            </a:r>
          </a:p>
        </p:txBody>
      </p:sp>
    </p:spTree>
    <p:extLst>
      <p:ext uri="{BB962C8B-B14F-4D97-AF65-F5344CB8AC3E}">
        <p14:creationId xmlns:p14="http://schemas.microsoft.com/office/powerpoint/2010/main" val="5818018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Marcel Stanitzki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30/04/2014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1pPr>
            <a:lvl2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2pPr>
            <a:lvl3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3pPr>
            <a:lvl4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4pPr>
            <a:lvl5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5pPr>
            <a:lvl6pPr marL="2280994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6pPr>
            <a:lvl7pPr marL="2695720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7pPr>
            <a:lvl8pPr marL="3110446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8pPr>
            <a:lvl9pPr marL="3525172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9pPr>
          </a:lstStyle>
          <a:p>
            <a:pPr eaLnBrk="1"/>
            <a:fld id="{A7A543A4-5CC9-5749-8333-F79602E2E3EC}" type="slidenum">
              <a:rPr lang="en-US">
                <a:solidFill>
                  <a:srgbClr val="C0C0C0"/>
                </a:solidFill>
                <a:latin typeface="Verdana" charset="0"/>
                <a:cs typeface="Segoe UI" charset="0"/>
              </a:rPr>
              <a:pPr eaLnBrk="1"/>
              <a:t>18</a:t>
            </a:fld>
            <a:endParaRPr lang="en-US">
              <a:solidFill>
                <a:srgbClr val="C0C0C0"/>
              </a:solidFill>
              <a:latin typeface="Verdana" charset="0"/>
              <a:cs typeface="Segoe UI" charset="0"/>
            </a:endParaRPr>
          </a:p>
        </p:txBody>
      </p:sp>
      <p:sp>
        <p:nvSpPr>
          <p:cNvPr id="16389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241945"/>
            <a:ext cx="7807680" cy="743118"/>
          </a:xfrm>
        </p:spPr>
        <p:txBody>
          <a:bodyPr>
            <a:normAutofit fontScale="90000"/>
          </a:bodyPr>
          <a:lstStyle/>
          <a:p>
            <a:pPr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</a:tabLst>
            </a:pPr>
            <a:r>
              <a:rPr lang="en-US">
                <a:latin typeface="Verdana" charset="0"/>
                <a:ea typeface="MS Gothic" charset="0"/>
              </a:rPr>
              <a:t>What tools ?</a:t>
            </a:r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2400" y="1386866"/>
            <a:ext cx="8179200" cy="4840348"/>
          </a:xfrm>
        </p:spPr>
        <p:txBody>
          <a:bodyPr/>
          <a:lstStyle/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Laser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1064 nm .. 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Sources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baseline="33000">
                <a:latin typeface="Verdana" charset="0"/>
                <a:ea typeface="MS Gothic" charset="0"/>
              </a:rPr>
              <a:t>55</a:t>
            </a:r>
            <a:r>
              <a:rPr lang="en-US">
                <a:latin typeface="Verdana" charset="0"/>
                <a:ea typeface="MS Gothic" charset="0"/>
              </a:rPr>
              <a:t>Fe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 baseline="33000">
                <a:latin typeface="Verdana" charset="0"/>
                <a:ea typeface="MS Gothic" charset="0"/>
              </a:rPr>
              <a:t>90</a:t>
            </a:r>
            <a:r>
              <a:rPr lang="en-US">
                <a:latin typeface="Verdana" charset="0"/>
                <a:ea typeface="MS Gothic" charset="0"/>
              </a:rPr>
              <a:t>Sr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Test beams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DESY/CERN/Focused X-rays at Diamond</a:t>
            </a:r>
          </a:p>
        </p:txBody>
      </p:sp>
    </p:spTree>
    <p:extLst>
      <p:ext uri="{BB962C8B-B14F-4D97-AF65-F5344CB8AC3E}">
        <p14:creationId xmlns:p14="http://schemas.microsoft.com/office/powerpoint/2010/main" val="32140466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Marcel Stanitzki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30/04/2014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1pPr>
            <a:lvl2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2pPr>
            <a:lvl3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3pPr>
            <a:lvl4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4pPr>
            <a:lvl5pPr eaLnBrk="0"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5pPr>
            <a:lvl6pPr marL="2280994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6pPr>
            <a:lvl7pPr marL="2695720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7pPr>
            <a:lvl8pPr marL="3110446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8pPr>
            <a:lvl9pPr marL="3525172" indent="-207363" defTabSz="40608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</a:tabLst>
              <a:defRPr>
                <a:solidFill>
                  <a:schemeClr val="tx1"/>
                </a:solidFill>
                <a:latin typeface="Arial" charset="0"/>
                <a:ea typeface="MS Gothic" charset="0"/>
                <a:cs typeface="MS Gothic" charset="0"/>
              </a:defRPr>
            </a:lvl9pPr>
          </a:lstStyle>
          <a:p>
            <a:pPr eaLnBrk="1"/>
            <a:fld id="{75A601F9-64A9-0945-A931-2230C6F7EB44}" type="slidenum">
              <a:rPr lang="en-US">
                <a:solidFill>
                  <a:srgbClr val="C0C0C0"/>
                </a:solidFill>
                <a:latin typeface="Verdana" charset="0"/>
                <a:cs typeface="Segoe UI" charset="0"/>
              </a:rPr>
              <a:pPr eaLnBrk="1"/>
              <a:t>19</a:t>
            </a:fld>
            <a:endParaRPr lang="en-US">
              <a:solidFill>
                <a:srgbClr val="C0C0C0"/>
              </a:solidFill>
              <a:latin typeface="Verdana" charset="0"/>
              <a:cs typeface="Segoe UI" charset="0"/>
            </a:endParaRPr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241945"/>
            <a:ext cx="7807680" cy="743118"/>
          </a:xfrm>
        </p:spPr>
        <p:txBody>
          <a:bodyPr>
            <a:normAutofit fontScale="90000"/>
          </a:bodyPr>
          <a:lstStyle/>
          <a:p>
            <a:pPr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</a:tabLst>
            </a:pPr>
            <a:r>
              <a:rPr lang="en-US">
                <a:latin typeface="Verdana" charset="0"/>
                <a:ea typeface="MS Gothic" charset="0"/>
              </a:rPr>
              <a:t>Radiation damage studies</a:t>
            </a:r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2400" y="1386866"/>
            <a:ext cx="8179200" cy="4840348"/>
          </a:xfrm>
        </p:spPr>
        <p:txBody>
          <a:bodyPr/>
          <a:lstStyle/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What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X-rays 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Neutrons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Protons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Where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Ljubljana, Karlsruhe, Birmingham …</a:t>
            </a:r>
          </a:p>
          <a:p>
            <a:pPr marL="587529" indent="-293764">
              <a:buClr>
                <a:srgbClr val="FF0000"/>
              </a:buClr>
              <a:buSzPct val="45000"/>
              <a:buFont typeface="StarSymbol" charset="0"/>
              <a:buChar char="●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Main issues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Time for Irradiating &amp; Re-Testing</a:t>
            </a:r>
          </a:p>
          <a:p>
            <a:pPr marL="1175057" lvl="1" indent="-260644">
              <a:buClr>
                <a:srgbClr val="FF0000"/>
              </a:buClr>
              <a:buSzPct val="45000"/>
              <a:buFont typeface="Arial" charset="0"/>
              <a:buChar char="▬"/>
              <a:tabLst>
                <a:tab pos="406086" algn="l"/>
                <a:tab pos="812172" algn="l"/>
                <a:tab pos="1218258" algn="l"/>
                <a:tab pos="1624344" algn="l"/>
                <a:tab pos="2030430" algn="l"/>
                <a:tab pos="2436516" algn="l"/>
                <a:tab pos="2842602" algn="l"/>
                <a:tab pos="3248688" algn="l"/>
                <a:tab pos="3654774" algn="l"/>
                <a:tab pos="4060860" algn="l"/>
                <a:tab pos="4466946" algn="l"/>
                <a:tab pos="4873032" algn="l"/>
                <a:tab pos="5279118" algn="l"/>
                <a:tab pos="5685204" algn="l"/>
                <a:tab pos="6091290" algn="l"/>
                <a:tab pos="6497376" algn="l"/>
                <a:tab pos="6903462" algn="l"/>
                <a:tab pos="7309548" algn="l"/>
                <a:tab pos="7715634" algn="l"/>
                <a:tab pos="8121720" algn="l"/>
              </a:tabLst>
            </a:pPr>
            <a:r>
              <a:rPr lang="en-US">
                <a:latin typeface="Verdana" charset="0"/>
                <a:ea typeface="MS Gothic" charset="0"/>
              </a:rPr>
              <a:t>SHE Issues</a:t>
            </a:r>
          </a:p>
        </p:txBody>
      </p:sp>
    </p:spTree>
    <p:extLst>
      <p:ext uri="{BB962C8B-B14F-4D97-AF65-F5344CB8AC3E}">
        <p14:creationId xmlns:p14="http://schemas.microsoft.com/office/powerpoint/2010/main" val="12682805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to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fontAlgn="base" hangingPunct="0">
              <a:buNone/>
            </a:pPr>
            <a:r>
              <a:rPr lang="en-US" dirty="0"/>
              <a:t> </a:t>
            </a:r>
            <a:endParaRPr lang="en-US" dirty="0" smtClean="0">
              <a:effectLst/>
            </a:endParaRPr>
          </a:p>
          <a:p>
            <a:pPr marL="0" lvl="0" indent="0" fontAlgn="base" hangingPunct="0">
              <a:buNone/>
            </a:pPr>
            <a:r>
              <a:rPr lang="en-US" dirty="0"/>
              <a:t>●          Discuss the testing of incoming CMOS sensors. </a:t>
            </a:r>
            <a:endParaRPr lang="en-US" dirty="0" smtClean="0">
              <a:effectLst/>
            </a:endParaRPr>
          </a:p>
          <a:p>
            <a:pPr marL="0" lvl="0" indent="0" fontAlgn="base" hangingPunct="0">
              <a:buNone/>
            </a:pPr>
            <a:r>
              <a:rPr lang="en-US" dirty="0"/>
              <a:t>●          Define the testing procedures including a irradiation and </a:t>
            </a:r>
            <a:r>
              <a:rPr lang="en-US" dirty="0" err="1"/>
              <a:t>testbeam</a:t>
            </a:r>
            <a:r>
              <a:rPr lang="en-US" dirty="0"/>
              <a:t> </a:t>
            </a:r>
            <a:r>
              <a:rPr lang="en-US" dirty="0" err="1"/>
              <a:t>programme</a:t>
            </a:r>
            <a:r>
              <a:rPr lang="en-US" dirty="0"/>
              <a:t>. </a:t>
            </a:r>
            <a:endParaRPr lang="en-US" dirty="0" smtClean="0">
              <a:effectLst/>
            </a:endParaRPr>
          </a:p>
          <a:p>
            <a:pPr marL="0" lvl="0" indent="0" fontAlgn="base" hangingPunct="0">
              <a:buNone/>
            </a:pPr>
            <a:r>
              <a:rPr lang="en-US" dirty="0"/>
              <a:t>●          Establish email list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   It should identify who will do the work and and available infrastructures and provide detailed testing milestones for the next year.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Focus on devices in hand and pixel test 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19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TJ180 current test structures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34242"/>
          </a:xfrm>
        </p:spPr>
        <p:txBody>
          <a:bodyPr>
            <a:noAutofit/>
          </a:bodyPr>
          <a:lstStyle/>
          <a:p>
            <a:pPr lvl="1"/>
            <a:r>
              <a:rPr lang="en-US" sz="1050" b="1" dirty="0"/>
              <a:t>1.1.</a:t>
            </a:r>
            <a:r>
              <a:rPr lang="en-US" sz="600" b="1" dirty="0"/>
              <a:t>                     </a:t>
            </a:r>
            <a:r>
              <a:rPr lang="en-US" sz="1050" b="1" dirty="0"/>
              <a:t>Device list</a:t>
            </a:r>
          </a:p>
          <a:p>
            <a:r>
              <a:rPr lang="en-US" sz="1100" b="1" dirty="0"/>
              <a:t> </a:t>
            </a:r>
            <a:endParaRPr lang="en-US" sz="1100" dirty="0"/>
          </a:p>
          <a:p>
            <a:r>
              <a:rPr lang="en-US" sz="1100" dirty="0"/>
              <a:t>This module contains CMOS devices with different sizes, and different gate and threshold voltage options. Other devices like resistors, FOXFETs, diodes and capacitors have been implemented.</a:t>
            </a:r>
          </a:p>
          <a:p>
            <a:r>
              <a:rPr lang="en-US" sz="1100" dirty="0"/>
              <a:t>The list of devices integrated in the CMOS test structures is the following:</a:t>
            </a:r>
          </a:p>
          <a:p>
            <a:r>
              <a:rPr lang="en-US" sz="1100" b="1" dirty="0"/>
              <a:t> </a:t>
            </a:r>
            <a:endParaRPr lang="en-US" sz="1100" dirty="0"/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b="1" u="sng" dirty="0"/>
              <a:t>1.8 V thin oxide transistors, minimum L = 0.18 µm :</a:t>
            </a:r>
            <a:endParaRPr lang="en-US" sz="1100" dirty="0"/>
          </a:p>
          <a:p>
            <a:r>
              <a:rPr lang="en-US" sz="1100" b="1" dirty="0"/>
              <a:t> </a:t>
            </a:r>
            <a:endParaRPr lang="en-US" sz="110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W-array of both NMOS (</a:t>
            </a:r>
            <a:r>
              <a:rPr lang="en-US" sz="1050" dirty="0" err="1"/>
              <a:t>SVt</a:t>
            </a:r>
            <a:r>
              <a:rPr lang="en-US" sz="1050" dirty="0"/>
              <a:t>, </a:t>
            </a:r>
            <a:r>
              <a:rPr lang="en-US" sz="1050" dirty="0" err="1"/>
              <a:t>HVt</a:t>
            </a:r>
            <a:r>
              <a:rPr lang="en-US" sz="1050" dirty="0"/>
              <a:t> and Triple-Well </a:t>
            </a:r>
            <a:r>
              <a:rPr lang="en-US" sz="1050" dirty="0" err="1"/>
              <a:t>SVt</a:t>
            </a:r>
            <a:r>
              <a:rPr lang="en-US" sz="1050" dirty="0"/>
              <a:t>) and PMOS (</a:t>
            </a:r>
            <a:r>
              <a:rPr lang="en-US" sz="1050" dirty="0" err="1"/>
              <a:t>SVt</a:t>
            </a:r>
            <a:r>
              <a:rPr lang="en-US" sz="1050" dirty="0"/>
              <a:t> and </a:t>
            </a:r>
            <a:r>
              <a:rPr lang="en-US" sz="1050" dirty="0" err="1"/>
              <a:t>LVt</a:t>
            </a:r>
            <a:r>
              <a:rPr lang="en-US" sz="1050" dirty="0"/>
              <a:t>) of several gate </a:t>
            </a:r>
            <a:r>
              <a:rPr lang="en-US" sz="1050" u="sng" dirty="0"/>
              <a:t>width</a:t>
            </a:r>
            <a:r>
              <a:rPr lang="en-US" sz="1050" dirty="0"/>
              <a:t> </a:t>
            </a:r>
            <a:r>
              <a:rPr lang="en-US" sz="1050" i="1" dirty="0"/>
              <a:t>(to measure the radiation-induced narrow channel effect, and possible lateral leakage currents)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L-array of both NMOS (</a:t>
            </a:r>
            <a:r>
              <a:rPr lang="en-US" sz="1050" dirty="0" err="1"/>
              <a:t>SVt</a:t>
            </a:r>
            <a:r>
              <a:rPr lang="en-US" sz="1050" dirty="0"/>
              <a:t>, </a:t>
            </a:r>
            <a:r>
              <a:rPr lang="en-US" sz="1050" dirty="0" err="1"/>
              <a:t>HVt</a:t>
            </a:r>
            <a:r>
              <a:rPr lang="en-US" sz="1050" dirty="0"/>
              <a:t> and Triple-Well </a:t>
            </a:r>
            <a:r>
              <a:rPr lang="en-US" sz="1050" dirty="0" err="1"/>
              <a:t>SVt</a:t>
            </a:r>
            <a:r>
              <a:rPr lang="en-US" sz="1050" dirty="0"/>
              <a:t>) and PMOS (</a:t>
            </a:r>
            <a:r>
              <a:rPr lang="en-US" sz="1050" dirty="0" err="1"/>
              <a:t>SVt</a:t>
            </a:r>
            <a:r>
              <a:rPr lang="en-US" sz="1050" dirty="0"/>
              <a:t> and </a:t>
            </a:r>
            <a:r>
              <a:rPr lang="en-US" sz="1050" dirty="0" err="1"/>
              <a:t>LVt</a:t>
            </a:r>
            <a:r>
              <a:rPr lang="en-US" sz="1050" dirty="0"/>
              <a:t>) of several gate </a:t>
            </a:r>
            <a:r>
              <a:rPr lang="en-US" sz="1050" u="sng" dirty="0"/>
              <a:t>length</a:t>
            </a:r>
            <a:r>
              <a:rPr lang="en-US" sz="1050" dirty="0"/>
              <a:t> </a:t>
            </a:r>
            <a:r>
              <a:rPr lang="en-US" sz="1050" i="1" dirty="0"/>
              <a:t>(to measure possible radiation effect dependencies on gate length)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W/L-array of both NMOS (</a:t>
            </a:r>
            <a:r>
              <a:rPr lang="en-US" sz="1050" dirty="0" err="1"/>
              <a:t>SVt</a:t>
            </a:r>
            <a:r>
              <a:rPr lang="en-US" sz="1050" dirty="0"/>
              <a:t>) and PMOS (</a:t>
            </a:r>
            <a:r>
              <a:rPr lang="en-US" sz="1050" dirty="0" err="1"/>
              <a:t>SVt</a:t>
            </a:r>
            <a:r>
              <a:rPr lang="en-US" sz="1050" dirty="0"/>
              <a:t>) of several gate size with </a:t>
            </a:r>
            <a:r>
              <a:rPr lang="en-US" sz="1050" u="sng" dirty="0"/>
              <a:t>constant W/L=10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W/L-array of Triple-Well NMOS only of several gate size with </a:t>
            </a:r>
            <a:r>
              <a:rPr lang="en-US" sz="1050" u="sng" dirty="0"/>
              <a:t>constant W/L=600</a:t>
            </a:r>
            <a:r>
              <a:rPr lang="en-US" sz="1050" dirty="0"/>
              <a:t> </a:t>
            </a:r>
            <a:r>
              <a:rPr lang="en-US" sz="1050" i="1" dirty="0"/>
              <a:t>(for noise measurement)</a:t>
            </a:r>
            <a:r>
              <a:rPr lang="en-US" sz="1050" dirty="0"/>
              <a:t>.</a:t>
            </a:r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4 edgeless NMOS with minimum size matching DRC </a:t>
            </a:r>
            <a:r>
              <a:rPr lang="en-US" sz="1050" i="1" dirty="0"/>
              <a:t>(to measure the radiation effects on the gate oxide only).</a:t>
            </a:r>
            <a:endParaRPr lang="en-US" sz="1050" dirty="0"/>
          </a:p>
          <a:p>
            <a:r>
              <a:rPr lang="en-US" sz="1100" b="1" dirty="0"/>
              <a:t> </a:t>
            </a:r>
            <a:endParaRPr lang="en-US" sz="1100" dirty="0"/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b="1" u="sng" dirty="0"/>
              <a:t>3.3 V thick oxide transistors, minimum L = 0.35 µm :</a:t>
            </a:r>
            <a:endParaRPr lang="en-US" sz="1100" dirty="0"/>
          </a:p>
          <a:p>
            <a:r>
              <a:rPr lang="en-US" sz="1100" b="1" dirty="0"/>
              <a:t> </a:t>
            </a:r>
            <a:endParaRPr lang="en-US" sz="110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W-array of both NMOS (</a:t>
            </a:r>
            <a:r>
              <a:rPr lang="en-US" sz="1050" dirty="0" err="1"/>
              <a:t>SVt</a:t>
            </a:r>
            <a:r>
              <a:rPr lang="en-US" sz="1050" dirty="0"/>
              <a:t>, </a:t>
            </a:r>
            <a:r>
              <a:rPr lang="en-US" sz="1050" dirty="0" err="1"/>
              <a:t>MVt</a:t>
            </a:r>
            <a:r>
              <a:rPr lang="en-US" sz="1050" dirty="0"/>
              <a:t> and Triple-Well </a:t>
            </a:r>
            <a:r>
              <a:rPr lang="en-US" sz="1050" dirty="0" err="1"/>
              <a:t>SVt</a:t>
            </a:r>
            <a:r>
              <a:rPr lang="en-US" sz="1050" dirty="0"/>
              <a:t>) and PMOS (</a:t>
            </a:r>
            <a:r>
              <a:rPr lang="en-US" sz="1050" dirty="0" err="1"/>
              <a:t>SVt</a:t>
            </a:r>
            <a:r>
              <a:rPr lang="en-US" sz="1050" dirty="0"/>
              <a:t>) of several gate </a:t>
            </a:r>
            <a:r>
              <a:rPr lang="en-US" sz="1050" u="sng" dirty="0"/>
              <a:t>width</a:t>
            </a:r>
            <a:r>
              <a:rPr lang="en-US" sz="1050" dirty="0"/>
              <a:t> </a:t>
            </a:r>
            <a:r>
              <a:rPr lang="en-US" sz="1050" i="1" dirty="0"/>
              <a:t>(to measure the radiation-induced narrow channel effect, and possible lateral leakage currents)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L-array of both NMOS (</a:t>
            </a:r>
            <a:r>
              <a:rPr lang="en-US" sz="1050" dirty="0" err="1"/>
              <a:t>SVt</a:t>
            </a:r>
            <a:r>
              <a:rPr lang="en-US" sz="1050" dirty="0"/>
              <a:t>, </a:t>
            </a:r>
            <a:r>
              <a:rPr lang="en-US" sz="1050" dirty="0" err="1"/>
              <a:t>MVt</a:t>
            </a:r>
            <a:r>
              <a:rPr lang="en-US" sz="1050" dirty="0"/>
              <a:t> and Triple-Well </a:t>
            </a:r>
            <a:r>
              <a:rPr lang="en-US" sz="1050" dirty="0" err="1"/>
              <a:t>SVt</a:t>
            </a:r>
            <a:r>
              <a:rPr lang="en-US" sz="1050" dirty="0"/>
              <a:t>) and PMOS (</a:t>
            </a:r>
            <a:r>
              <a:rPr lang="en-US" sz="1050" dirty="0" err="1"/>
              <a:t>SVt</a:t>
            </a:r>
            <a:r>
              <a:rPr lang="en-US" sz="1050" dirty="0"/>
              <a:t>) of several gate </a:t>
            </a:r>
            <a:r>
              <a:rPr lang="en-US" sz="1050" u="sng" dirty="0"/>
              <a:t>length</a:t>
            </a:r>
            <a:r>
              <a:rPr lang="en-US" sz="1050" dirty="0"/>
              <a:t> </a:t>
            </a:r>
            <a:r>
              <a:rPr lang="en-US" sz="1050" i="1" dirty="0"/>
              <a:t>(to measure possible radiation effect dependencies on gate length)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W/L-array of both standard </a:t>
            </a:r>
            <a:r>
              <a:rPr lang="en-US" sz="1050" dirty="0" err="1"/>
              <a:t>Vt</a:t>
            </a:r>
            <a:r>
              <a:rPr lang="en-US" sz="1050" dirty="0"/>
              <a:t> NMOS and PMOS of several gate size with </a:t>
            </a:r>
            <a:r>
              <a:rPr lang="en-US" sz="1050" u="sng" dirty="0"/>
              <a:t>constant W/L=10</a:t>
            </a:r>
            <a:endParaRPr lang="en-US" sz="1050" dirty="0"/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4 edgeless NMOS minimum size matching DRC </a:t>
            </a:r>
            <a:r>
              <a:rPr lang="en-US" sz="1050" i="1" dirty="0"/>
              <a:t>(to measure the radiation effects on the gate oxide only).</a:t>
            </a:r>
            <a:endParaRPr lang="en-US" sz="1050" dirty="0"/>
          </a:p>
          <a:p>
            <a:r>
              <a:rPr lang="en-US" sz="11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024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TJ180 current test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100" dirty="0"/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dirty="0" err="1"/>
              <a:t>Polysilicon</a:t>
            </a:r>
            <a:r>
              <a:rPr lang="en-US" sz="1100" dirty="0"/>
              <a:t> resistors (p+ </a:t>
            </a:r>
            <a:r>
              <a:rPr lang="en-US" sz="1100" dirty="0" err="1"/>
              <a:t>unsilicided</a:t>
            </a:r>
            <a:r>
              <a:rPr lang="en-US" sz="1100" dirty="0"/>
              <a:t>) with W = 1 µm and  two lengths: 10 µm  and 20 µm. </a:t>
            </a:r>
          </a:p>
          <a:p>
            <a:r>
              <a:rPr lang="en-US" sz="1100" dirty="0"/>
              <a:t> </a:t>
            </a:r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dirty="0"/>
              <a:t>Field oxide transistors (FOXFETs) to measure radiation effects on inter-device isolation (STI). In particular, 2 FOXFETs with n+ diffusion source and drain and Metal1 gate, 2 FOXFETs with n-well source and drain and </a:t>
            </a:r>
            <a:r>
              <a:rPr lang="en-US" sz="1100" dirty="0" err="1"/>
              <a:t>polysilicon</a:t>
            </a:r>
            <a:r>
              <a:rPr lang="en-US" sz="1100" dirty="0"/>
              <a:t> gate, 2 FOXFETs with n-well source and n+ diffusion drain with Metal1 gate.</a:t>
            </a:r>
          </a:p>
          <a:p>
            <a:r>
              <a:rPr lang="en-US" sz="1100" dirty="0"/>
              <a:t> </a:t>
            </a:r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dirty="0"/>
              <a:t>p+ in n-well diodes (typically used in </a:t>
            </a:r>
            <a:r>
              <a:rPr lang="en-US" sz="1100" dirty="0" err="1"/>
              <a:t>bandgaps</a:t>
            </a:r>
            <a:r>
              <a:rPr lang="en-US" sz="1100" dirty="0"/>
              <a:t>). In particular, 2 diodes with same area and very different perimeter very large and very small), to measure the radiation effect on forward-biased diodes and the influence of the STI periphery on the radiation-induced leakage current. </a:t>
            </a:r>
          </a:p>
          <a:p>
            <a:r>
              <a:rPr lang="en-US" sz="1100" dirty="0"/>
              <a:t> </a:t>
            </a:r>
          </a:p>
          <a:p>
            <a:pPr lvl="0"/>
            <a:r>
              <a:rPr lang="en-US" sz="1100" dirty="0"/>
              <a:t>-</a:t>
            </a:r>
            <a:r>
              <a:rPr lang="en-US" sz="600" dirty="0"/>
              <a:t>          </a:t>
            </a:r>
            <a:r>
              <a:rPr lang="en-US" sz="1100" dirty="0"/>
              <a:t>Capacitors</a:t>
            </a:r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Metal Interface Metal (MIM) in single and stacked configuration. Both capacitors are made by a matrix 960 elements, each one with a size of 5 µm x 5 µm for a total area of 0.24 mm</a:t>
            </a:r>
            <a:r>
              <a:rPr lang="en-US" sz="1050" baseline="30000" dirty="0"/>
              <a:t>2</a:t>
            </a:r>
            <a:r>
              <a:rPr lang="en-US" sz="1050" dirty="0"/>
              <a:t>  (28.0 pF (single), 55.1 pF (double)).</a:t>
            </a:r>
          </a:p>
          <a:p>
            <a:pPr lvl="1"/>
            <a:r>
              <a:rPr lang="en-US" sz="1050" dirty="0"/>
              <a:t>o</a:t>
            </a:r>
            <a:r>
              <a:rPr lang="en-US" sz="600" dirty="0"/>
              <a:t>   </a:t>
            </a:r>
            <a:r>
              <a:rPr lang="en-US" sz="1050" dirty="0"/>
              <a:t>n-well accumulation capacitors with thin and thick oxide. Both capacitors are made by a matrix 126 elements, each one with a size of 5 µm x 5 µm for a total area of 0.35 mm</a:t>
            </a:r>
            <a:r>
              <a:rPr lang="en-US" sz="1050" baseline="30000" dirty="0"/>
              <a:t>2</a:t>
            </a:r>
            <a:r>
              <a:rPr lang="en-US" sz="1050" dirty="0"/>
              <a:t>  (28.9 pF (1.8 V), 16.0 pF (3.3 V)).</a:t>
            </a:r>
          </a:p>
          <a:p>
            <a:r>
              <a:rPr lang="en-US" sz="1100" b="1" dirty="0"/>
              <a:t> </a:t>
            </a:r>
            <a:endParaRPr lang="en-US" sz="1100" dirty="0"/>
          </a:p>
          <a:p>
            <a:r>
              <a:rPr lang="en-US" sz="1100" dirty="0"/>
              <a:t>A voltage overdrive protection for the MOS gate is guarantee by a double diode. The n-well diode (405 µm perimeter and 124 µm</a:t>
            </a:r>
            <a:r>
              <a:rPr lang="en-US" sz="1100" baseline="30000" dirty="0"/>
              <a:t>2</a:t>
            </a:r>
            <a:r>
              <a:rPr lang="en-US" sz="1100" dirty="0"/>
              <a:t> area) anode is connected to the substrate, the cathode is connected to the MOS gate. The p-well diode (607 µm perimeter and 186 µm</a:t>
            </a:r>
            <a:r>
              <a:rPr lang="en-US" sz="1100" baseline="30000" dirty="0"/>
              <a:t>2</a:t>
            </a:r>
            <a:r>
              <a:rPr lang="en-US" sz="1100" dirty="0"/>
              <a:t> area) anode is connected to the MOS gate, the cathode to the voltage supply.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9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International CMOS </a:t>
            </a:r>
            <a:r>
              <a:rPr lang="en-US" sz="3600" dirty="0" err="1" smtClean="0"/>
              <a:t>programme</a:t>
            </a:r>
            <a:r>
              <a:rPr lang="en-US" sz="3600" dirty="0" smtClean="0"/>
              <a:t>: Year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Signal</a:t>
            </a:r>
            <a:r>
              <a:rPr lang="en-US" dirty="0"/>
              <a:t>/Noise; S/threshold, radiation hardness, uniformity within pixels, charge collection efficiency should be measured using small devices in a small number of selected vendors. </a:t>
            </a:r>
          </a:p>
          <a:p>
            <a:r>
              <a:rPr lang="en-US" dirty="0"/>
              <a:t>Sensor &amp; Readout </a:t>
            </a:r>
          </a:p>
          <a:p>
            <a:pPr lvl="1"/>
            <a:r>
              <a:rPr lang="en-US" dirty="0" smtClean="0"/>
              <a:t>Relevant </a:t>
            </a:r>
            <a:r>
              <a:rPr lang="en-US" dirty="0"/>
              <a:t>foundries selected </a:t>
            </a:r>
          </a:p>
          <a:p>
            <a:pPr lvl="1"/>
            <a:r>
              <a:rPr lang="en-US" i="1" dirty="0" smtClean="0"/>
              <a:t>HR </a:t>
            </a:r>
            <a:r>
              <a:rPr lang="en-US" i="1" dirty="0"/>
              <a:t>and HV CMOS processes evaluated with basic devices. </a:t>
            </a:r>
          </a:p>
          <a:p>
            <a:pPr lvl="1"/>
            <a:r>
              <a:rPr lang="en-US" i="1" dirty="0" smtClean="0"/>
              <a:t>Bulk </a:t>
            </a:r>
            <a:r>
              <a:rPr lang="en-US" i="1" dirty="0"/>
              <a:t>and Surface Radiation hardness evaluated </a:t>
            </a:r>
          </a:p>
          <a:p>
            <a:pPr lvl="1"/>
            <a:r>
              <a:rPr lang="en-US" i="1" dirty="0" smtClean="0"/>
              <a:t>Hit </a:t>
            </a:r>
            <a:r>
              <a:rPr lang="en-US" i="1" dirty="0"/>
              <a:t>efficiency evaluated with representative devices, within a pixel </a:t>
            </a:r>
          </a:p>
          <a:p>
            <a:pPr lvl="1"/>
            <a:r>
              <a:rPr lang="en-US" i="1" dirty="0" smtClean="0"/>
              <a:t>Charge </a:t>
            </a:r>
            <a:r>
              <a:rPr lang="en-US" i="1" dirty="0"/>
              <a:t>collection efficiency understood, or close to </a:t>
            </a:r>
          </a:p>
          <a:p>
            <a:pPr lvl="1"/>
            <a:r>
              <a:rPr lang="en-US" i="1" dirty="0" smtClean="0"/>
              <a:t>S</a:t>
            </a:r>
            <a:r>
              <a:rPr lang="en-US" i="1" dirty="0"/>
              <a:t>/N S/T measured to be acceptable </a:t>
            </a:r>
          </a:p>
          <a:p>
            <a:pPr lvl="1"/>
            <a:r>
              <a:rPr lang="en-US" i="1" dirty="0" smtClean="0"/>
              <a:t>Boundary </a:t>
            </a:r>
            <a:r>
              <a:rPr lang="en-US" i="1" dirty="0"/>
              <a:t>electronics architecture understood </a:t>
            </a:r>
          </a:p>
          <a:p>
            <a:pPr lvl="1"/>
            <a:r>
              <a:rPr lang="en-US" dirty="0" smtClean="0"/>
              <a:t>Cut </a:t>
            </a:r>
            <a:r>
              <a:rPr lang="en-US" dirty="0"/>
              <a:t>lines, stitching, multi-reticule possibilities evaluated. </a:t>
            </a:r>
            <a:endParaRPr lang="en-US" dirty="0" smtClean="0"/>
          </a:p>
          <a:p>
            <a:pPr lvl="1"/>
            <a:r>
              <a:rPr lang="en-US" dirty="0" smtClean="0"/>
              <a:t>Common </a:t>
            </a:r>
            <a:r>
              <a:rPr lang="en-US" dirty="0"/>
              <a:t>read-out selected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3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670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Now or soon</a:t>
            </a:r>
          </a:p>
          <a:p>
            <a:pPr lvl="1"/>
            <a:r>
              <a:rPr lang="en-US" dirty="0" smtClean="0"/>
              <a:t>TJ180 test structures</a:t>
            </a:r>
          </a:p>
          <a:p>
            <a:pPr lvl="2"/>
            <a:r>
              <a:rPr lang="en-US" dirty="0" smtClean="0"/>
              <a:t>Mainly electronics: transistors, capacitors, resistors</a:t>
            </a:r>
          </a:p>
          <a:p>
            <a:pPr lvl="1"/>
            <a:r>
              <a:rPr lang="en-US" dirty="0" smtClean="0"/>
              <a:t>H35 available early July</a:t>
            </a:r>
          </a:p>
          <a:p>
            <a:pPr lvl="2"/>
            <a:r>
              <a:rPr lang="en-US" dirty="0" smtClean="0"/>
              <a:t>Based on proposed test structures (see backup)</a:t>
            </a:r>
          </a:p>
          <a:p>
            <a:pPr lvl="2"/>
            <a:r>
              <a:rPr lang="en-US" dirty="0" smtClean="0"/>
              <a:t>Limited supply</a:t>
            </a:r>
          </a:p>
          <a:p>
            <a:r>
              <a:rPr lang="en-US" dirty="0" smtClean="0"/>
              <a:t>Basic test structures (H35 &amp; TJ180): available Oct/Nov</a:t>
            </a:r>
          </a:p>
          <a:p>
            <a:pPr lvl="1"/>
            <a:r>
              <a:rPr lang="en-US" dirty="0" smtClean="0"/>
              <a:t>Sensors 3x3 pixels</a:t>
            </a:r>
          </a:p>
          <a:p>
            <a:pPr lvl="1"/>
            <a:r>
              <a:rPr lang="en-US" dirty="0" smtClean="0"/>
              <a:t>Sensors 5x5 pixels with fast amplifier</a:t>
            </a:r>
          </a:p>
          <a:p>
            <a:pPr lvl="1"/>
            <a:r>
              <a:rPr lang="en-US" dirty="0" smtClean="0"/>
              <a:t>Fast amplifier</a:t>
            </a:r>
          </a:p>
          <a:p>
            <a:pPr lvl="1"/>
            <a:r>
              <a:rPr lang="en-US" dirty="0" smtClean="0"/>
              <a:t>“realistic” amplifier</a:t>
            </a:r>
          </a:p>
          <a:p>
            <a:pPr lvl="1"/>
            <a:r>
              <a:rPr lang="en-US" dirty="0" smtClean="0"/>
              <a:t>Electronics test structures</a:t>
            </a:r>
          </a:p>
          <a:p>
            <a:r>
              <a:rPr lang="en-US" dirty="0" smtClean="0"/>
              <a:t>Architectural test structures: available Jan/Feb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arallel traces to periphery</a:t>
            </a:r>
          </a:p>
          <a:p>
            <a:pPr lvl="1"/>
            <a:r>
              <a:rPr lang="en-US" dirty="0" smtClean="0"/>
              <a:t>Total length devices</a:t>
            </a:r>
          </a:p>
          <a:p>
            <a:pPr lvl="1"/>
            <a:r>
              <a:rPr lang="en-US" dirty="0" smtClean="0"/>
              <a:t>Test structures</a:t>
            </a:r>
            <a:endParaRPr lang="en-US" dirty="0"/>
          </a:p>
          <a:p>
            <a:pPr lvl="1"/>
            <a:r>
              <a:rPr lang="en-US" dirty="0" smtClean="0"/>
              <a:t>Some structures in H35 wafers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04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2761"/>
            <a:ext cx="8229600" cy="490141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TJ180 &amp; H360 Available </a:t>
            </a:r>
          </a:p>
          <a:p>
            <a:pPr lvl="1"/>
            <a:r>
              <a:rPr lang="en-US" dirty="0" smtClean="0"/>
              <a:t>From now</a:t>
            </a:r>
          </a:p>
          <a:p>
            <a:r>
              <a:rPr lang="en-US" dirty="0" smtClean="0"/>
              <a:t>Basic submission</a:t>
            </a:r>
          </a:p>
          <a:p>
            <a:pPr lvl="1"/>
            <a:r>
              <a:rPr lang="en-US" dirty="0" smtClean="0"/>
              <a:t>Pixel </a:t>
            </a:r>
            <a:r>
              <a:rPr lang="en-US" dirty="0"/>
              <a:t>and readout test </a:t>
            </a:r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Submit to TJ180 &amp; H35 July/August</a:t>
            </a:r>
          </a:p>
          <a:p>
            <a:pPr lvl="1"/>
            <a:r>
              <a:rPr lang="en-US" dirty="0" smtClean="0"/>
              <a:t>Devices read for testing: Oct/Nov</a:t>
            </a:r>
          </a:p>
          <a:p>
            <a:pPr lvl="1"/>
            <a:r>
              <a:rPr lang="en-US" dirty="0" smtClean="0"/>
              <a:t>First results presented at November ATLAS week</a:t>
            </a:r>
          </a:p>
          <a:p>
            <a:r>
              <a:rPr lang="en-US" dirty="0" smtClean="0"/>
              <a:t>Architectural submission</a:t>
            </a:r>
          </a:p>
          <a:p>
            <a:pPr lvl="1"/>
            <a:r>
              <a:rPr lang="en-US" dirty="0" smtClean="0"/>
              <a:t>Architectural test structures</a:t>
            </a:r>
          </a:p>
          <a:p>
            <a:pPr lvl="1"/>
            <a:r>
              <a:rPr lang="en-US" dirty="0" smtClean="0"/>
              <a:t>Submit to TJ180 &amp; H35 </a:t>
            </a:r>
          </a:p>
          <a:p>
            <a:pPr lvl="1"/>
            <a:r>
              <a:rPr lang="en-US" dirty="0" smtClean="0"/>
              <a:t>Devices ready for testing: Jan/Feb</a:t>
            </a:r>
          </a:p>
          <a:p>
            <a:pPr lvl="1"/>
            <a:r>
              <a:rPr lang="en-US" dirty="0" smtClean="0"/>
              <a:t>First results presented at February ITK week</a:t>
            </a:r>
          </a:p>
          <a:p>
            <a:r>
              <a:rPr lang="en-US" i="1" dirty="0" smtClean="0"/>
              <a:t>Final report ready May 2015</a:t>
            </a:r>
          </a:p>
          <a:p>
            <a:r>
              <a:rPr lang="en-US" dirty="0" smtClean="0"/>
              <a:t>Irradiations</a:t>
            </a:r>
          </a:p>
          <a:p>
            <a:pPr lvl="1"/>
            <a:r>
              <a:rPr lang="en-US" dirty="0" smtClean="0"/>
              <a:t>CERN PS: Start Sept</a:t>
            </a:r>
          </a:p>
          <a:p>
            <a:pPr lvl="1"/>
            <a:r>
              <a:rPr lang="en-US" dirty="0" smtClean="0"/>
              <a:t>Birmingham: from ~now</a:t>
            </a:r>
          </a:p>
          <a:p>
            <a:pPr lvl="1"/>
            <a:r>
              <a:rPr lang="en-US" dirty="0" smtClean="0"/>
              <a:t>Ljubljana?</a:t>
            </a:r>
          </a:p>
          <a:p>
            <a:r>
              <a:rPr lang="en-US" dirty="0" err="1" smtClean="0"/>
              <a:t>Testbeam</a:t>
            </a:r>
            <a:endParaRPr lang="en-US" dirty="0" smtClean="0"/>
          </a:p>
          <a:p>
            <a:pPr lvl="1"/>
            <a:r>
              <a:rPr lang="en-US" dirty="0" smtClean="0"/>
              <a:t>CERN SPS in October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6600" y="3567606"/>
            <a:ext cx="344013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Does architectural submission require input from testing of basic test structures?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06498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Testing: Current devices: TJ180 test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module contains CMOS devices with different sizes, and different gate and threshold voltage options. Other devices like resistors, FOXFETs, diodes and capacitors have been </a:t>
            </a:r>
            <a:r>
              <a:rPr lang="en-US" dirty="0" smtClean="0"/>
              <a:t>implemented.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list of devices integrated in the CMOS test structures is the following</a:t>
            </a:r>
            <a:r>
              <a:rPr lang="en-US" dirty="0" smtClean="0"/>
              <a:t>:</a:t>
            </a:r>
            <a:r>
              <a:rPr lang="en-US" b="1" dirty="0"/>
              <a:t> </a:t>
            </a:r>
            <a:endParaRPr lang="en-US" dirty="0" smtClean="0"/>
          </a:p>
          <a:p>
            <a:pPr lvl="1"/>
            <a:r>
              <a:rPr lang="en-US" b="1" u="sng" dirty="0" smtClean="0"/>
              <a:t>1.8 </a:t>
            </a:r>
            <a:r>
              <a:rPr lang="en-US" b="1" u="sng" dirty="0"/>
              <a:t>V thin oxide transistors, minimum L = 0.18 µm </a:t>
            </a:r>
            <a:r>
              <a:rPr lang="en-US" b="1" u="sng" dirty="0" smtClean="0"/>
              <a:t>:</a:t>
            </a:r>
            <a:endParaRPr lang="en-US" dirty="0" smtClean="0"/>
          </a:p>
          <a:p>
            <a:pPr lvl="1"/>
            <a:r>
              <a:rPr lang="en-US" b="1" u="sng" dirty="0" smtClean="0"/>
              <a:t>3.3 </a:t>
            </a:r>
            <a:r>
              <a:rPr lang="en-US" b="1" u="sng" dirty="0"/>
              <a:t>V thick oxide transistors, minimum L = 0.35 µm </a:t>
            </a:r>
            <a:r>
              <a:rPr lang="en-US" b="1" u="sng" dirty="0" smtClean="0"/>
              <a:t>: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err="1" smtClean="0"/>
              <a:t>Polysilicon</a:t>
            </a:r>
            <a:r>
              <a:rPr lang="en-US" dirty="0" smtClean="0"/>
              <a:t> </a:t>
            </a:r>
            <a:r>
              <a:rPr lang="en-US" dirty="0"/>
              <a:t>resistors (p+ </a:t>
            </a:r>
            <a:r>
              <a:rPr lang="en-US" dirty="0" err="1"/>
              <a:t>unsilicided</a:t>
            </a:r>
            <a:r>
              <a:rPr lang="en-US" dirty="0"/>
              <a:t>) with W = 1 µm and  two lengths: 10 µm  and 20 µm. </a:t>
            </a:r>
            <a:endParaRPr lang="en-US" dirty="0" smtClean="0"/>
          </a:p>
          <a:p>
            <a:pPr lvl="1"/>
            <a:r>
              <a:rPr lang="en-US" dirty="0" smtClean="0"/>
              <a:t>Field </a:t>
            </a:r>
            <a:r>
              <a:rPr lang="en-US" dirty="0"/>
              <a:t>oxide transistors (FOXFETs) to measure radiation effects on inter-device isolation (STI). 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dirty="0"/>
              <a:t>+ in n-well diodes (typically used in </a:t>
            </a:r>
            <a:r>
              <a:rPr lang="en-US" dirty="0" err="1"/>
              <a:t>bandgaps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Capacitors</a:t>
            </a:r>
          </a:p>
          <a:p>
            <a:pPr lvl="1"/>
            <a:r>
              <a:rPr lang="en-US" dirty="0" smtClean="0"/>
              <a:t>More details in 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6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Testing: Current devices: TJ180 test structures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Circuit components, no bulk test structures</a:t>
            </a:r>
          </a:p>
          <a:p>
            <a:r>
              <a:rPr lang="en-US" dirty="0" smtClean="0"/>
              <a:t>Test on probe station</a:t>
            </a:r>
          </a:p>
          <a:p>
            <a:pPr lvl="1"/>
            <a:r>
              <a:rPr lang="en-US" dirty="0" smtClean="0"/>
              <a:t>Or on carrier? </a:t>
            </a:r>
          </a:p>
          <a:p>
            <a:r>
              <a:rPr lang="en-US" dirty="0" smtClean="0"/>
              <a:t>Are probe cards available?</a:t>
            </a:r>
          </a:p>
          <a:p>
            <a:r>
              <a:rPr lang="en-US" dirty="0" smtClean="0"/>
              <a:t>Irradiate up to 600kGy </a:t>
            </a:r>
          </a:p>
          <a:p>
            <a:r>
              <a:rPr lang="en-US" dirty="0" smtClean="0"/>
              <a:t>Interested groups?</a:t>
            </a:r>
          </a:p>
          <a:p>
            <a:r>
              <a:rPr lang="en-US" dirty="0" smtClean="0"/>
              <a:t>Feedback required for next submission?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7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current devices: H35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“basic test structures”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5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Testing: basic sensors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3x3 test structures</a:t>
            </a:r>
          </a:p>
          <a:p>
            <a:pPr lvl="1"/>
            <a:r>
              <a:rPr lang="en-US" dirty="0" smtClean="0"/>
              <a:t>Diode structure?</a:t>
            </a:r>
          </a:p>
          <a:p>
            <a:pPr lvl="1"/>
            <a:r>
              <a:rPr lang="en-US" dirty="0" smtClean="0"/>
              <a:t>I-V, C-V</a:t>
            </a:r>
          </a:p>
          <a:p>
            <a:pPr lvl="1"/>
            <a:r>
              <a:rPr lang="en-US" dirty="0" smtClean="0"/>
              <a:t>signal development: evaluate pixel size/fill-factor, drift/diffusion </a:t>
            </a:r>
          </a:p>
          <a:p>
            <a:pPr lvl="1"/>
            <a:r>
              <a:rPr lang="en-US" dirty="0" smtClean="0"/>
              <a:t>Irradiation: n and p</a:t>
            </a:r>
          </a:p>
          <a:p>
            <a:pPr lvl="2"/>
            <a:r>
              <a:rPr lang="en-US" dirty="0" err="1" smtClean="0"/>
              <a:t>Upto</a:t>
            </a:r>
            <a:r>
              <a:rPr lang="en-US" dirty="0" smtClean="0"/>
              <a:t> 2x10</a:t>
            </a:r>
            <a:r>
              <a:rPr lang="en-US" baseline="30000" dirty="0" smtClean="0"/>
              <a:t>15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 </a:t>
            </a:r>
            <a:r>
              <a:rPr lang="en-US" dirty="0" err="1" smtClean="0"/>
              <a:t>neq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Requires probe station for studies?</a:t>
            </a:r>
          </a:p>
          <a:p>
            <a:pPr lvl="1"/>
            <a:r>
              <a:rPr lang="en-US" dirty="0" smtClean="0"/>
              <a:t>How to measure drift </a:t>
            </a:r>
            <a:r>
              <a:rPr lang="en-US" dirty="0" err="1" smtClean="0"/>
              <a:t>vs</a:t>
            </a:r>
            <a:r>
              <a:rPr lang="en-US" dirty="0" smtClean="0"/>
              <a:t> diffusion?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1115</Words>
  <Application>Microsoft Macintosh PowerPoint</Application>
  <PresentationFormat>On-screen Show (4:3)</PresentationFormat>
  <Paragraphs>247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ATLAS CMOS strip sensor Test &amp; Irradiation Programme</vt:lpstr>
      <vt:lpstr>Charge to meeting</vt:lpstr>
      <vt:lpstr>International CMOS programme: Year 1</vt:lpstr>
      <vt:lpstr>Devices</vt:lpstr>
      <vt:lpstr>Timeline</vt:lpstr>
      <vt:lpstr>Testing: Current devices: TJ180 test structures</vt:lpstr>
      <vt:lpstr>Testing: Current devices: TJ180 test structures</vt:lpstr>
      <vt:lpstr>Testing current devices: H35</vt:lpstr>
      <vt:lpstr>Testing: basic sensors</vt:lpstr>
      <vt:lpstr>Testing: basic test structures</vt:lpstr>
      <vt:lpstr>Testing: amplifiers</vt:lpstr>
      <vt:lpstr>Tasks</vt:lpstr>
      <vt:lpstr>PowerPoint Presentation</vt:lpstr>
      <vt:lpstr>“Basic” Submission Test Devices</vt:lpstr>
      <vt:lpstr>“Architectural” Submission</vt:lpstr>
      <vt:lpstr>“Architectural” Submission (2)</vt:lpstr>
      <vt:lpstr>Testing Sensors: What would we like to test?</vt:lpstr>
      <vt:lpstr>What tools ?</vt:lpstr>
      <vt:lpstr>Radiation damage studies</vt:lpstr>
      <vt:lpstr>TJ180 current test structures</vt:lpstr>
      <vt:lpstr>TJ180 current test structures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Buttar</dc:creator>
  <cp:lastModifiedBy>Craig Buttar</cp:lastModifiedBy>
  <cp:revision>32</cp:revision>
  <cp:lastPrinted>2014-05-15T13:00:39Z</cp:lastPrinted>
  <dcterms:created xsi:type="dcterms:W3CDTF">2014-05-14T13:51:10Z</dcterms:created>
  <dcterms:modified xsi:type="dcterms:W3CDTF">2014-05-16T16:10:17Z</dcterms:modified>
</cp:coreProperties>
</file>