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3" r:id="rId2"/>
    <p:sldId id="266" r:id="rId3"/>
    <p:sldId id="272" r:id="rId4"/>
    <p:sldId id="273" r:id="rId5"/>
    <p:sldId id="275" r:id="rId6"/>
    <p:sldId id="274" r:id="rId7"/>
    <p:sldId id="276" r:id="rId8"/>
    <p:sldId id="277" r:id="rId9"/>
    <p:sldId id="271" r:id="rId10"/>
    <p:sldId id="278" r:id="rId11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C9E9F"/>
    <a:srgbClr val="FFFFFF"/>
    <a:srgbClr val="DDDDDD"/>
    <a:srgbClr val="00A5EB"/>
    <a:srgbClr val="FFCC00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0126" autoAdjust="0"/>
    <p:restoredTop sz="94822" autoAdjust="0"/>
  </p:normalViewPr>
  <p:slideViewPr>
    <p:cSldViewPr snapToGrid="0">
      <p:cViewPr varScale="1">
        <p:scale>
          <a:sx n="134" d="100"/>
          <a:sy n="134" d="100"/>
        </p:scale>
        <p:origin x="-1686" y="-7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D239882-B91F-4242-9E6A-FCA0462BCC5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75564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12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66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03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368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55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0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64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89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471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54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PRR – </a:t>
            </a:r>
            <a:r>
              <a:rPr lang="en-GB" dirty="0" err="1" smtClean="0"/>
              <a:t>Tragrahmen</a:t>
            </a:r>
            <a:r>
              <a:rPr lang="en-GB" dirty="0" smtClean="0"/>
              <a:t> XTD2 R13-16</a:t>
            </a:r>
            <a:endParaRPr lang="en-GB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P</a:t>
            </a:r>
            <a:r>
              <a:rPr lang="en-GB" sz="900" b="1" dirty="0" smtClean="0">
                <a:solidFill>
                  <a:schemeClr val="bg2"/>
                </a:solidFill>
              </a:rPr>
              <a:t>. </a:t>
            </a:r>
            <a:r>
              <a:rPr lang="en-GB" sz="900" b="1" dirty="0" err="1" smtClean="0">
                <a:solidFill>
                  <a:schemeClr val="bg2"/>
                </a:solidFill>
              </a:rPr>
              <a:t>Talkovski</a:t>
            </a:r>
            <a:r>
              <a:rPr lang="en-GB" sz="900" b="1" baseline="0" dirty="0" smtClean="0">
                <a:solidFill>
                  <a:schemeClr val="bg2"/>
                </a:solidFill>
              </a:rPr>
              <a:t>  </a:t>
            </a:r>
            <a:r>
              <a:rPr lang="en-GB" sz="900" dirty="0" smtClean="0">
                <a:solidFill>
                  <a:schemeClr val="bg2"/>
                </a:solidFill>
              </a:rPr>
              <a:t>|</a:t>
            </a:r>
            <a:r>
              <a:rPr lang="en-GB" sz="900" baseline="0" dirty="0" smtClean="0">
                <a:solidFill>
                  <a:schemeClr val="bg2"/>
                </a:solidFill>
              </a:rPr>
              <a:t>  </a:t>
            </a:r>
            <a:r>
              <a:rPr lang="en-GB" sz="900" dirty="0" smtClean="0">
                <a:solidFill>
                  <a:schemeClr val="bg2"/>
                </a:solidFill>
              </a:rPr>
              <a:t>PRR</a:t>
            </a:r>
            <a:r>
              <a:rPr lang="en-GB" sz="900" baseline="0" dirty="0" smtClean="0">
                <a:solidFill>
                  <a:schemeClr val="bg2"/>
                </a:solidFill>
              </a:rPr>
              <a:t> – </a:t>
            </a:r>
            <a:r>
              <a:rPr lang="en-GB" sz="900" baseline="0" dirty="0" err="1" smtClean="0">
                <a:solidFill>
                  <a:schemeClr val="bg2"/>
                </a:solidFill>
              </a:rPr>
              <a:t>Tragrahmen</a:t>
            </a:r>
            <a:r>
              <a:rPr lang="en-GB" sz="900" baseline="0" dirty="0" smtClean="0">
                <a:solidFill>
                  <a:schemeClr val="bg2"/>
                </a:solidFill>
              </a:rPr>
              <a:t> XTD2 R13-16  </a:t>
            </a:r>
            <a:r>
              <a:rPr lang="en-GB" sz="900" dirty="0" smtClean="0">
                <a:solidFill>
                  <a:schemeClr val="bg2"/>
                </a:solidFill>
              </a:rPr>
              <a:t>|</a:t>
            </a:r>
            <a:r>
              <a:rPr lang="en-GB" sz="900" baseline="0" dirty="0" smtClean="0">
                <a:solidFill>
                  <a:schemeClr val="bg2"/>
                </a:solidFill>
              </a:rPr>
              <a:t>  </a:t>
            </a:r>
            <a:r>
              <a:rPr lang="en-GB" sz="900" dirty="0" smtClean="0">
                <a:solidFill>
                  <a:schemeClr val="bg2"/>
                </a:solidFill>
              </a:rPr>
              <a:t>30.06.2014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 err="1">
                <a:solidFill>
                  <a:schemeClr val="bg2"/>
                </a:solidFill>
              </a:rPr>
              <a:t>Seite</a:t>
            </a:r>
            <a:r>
              <a:rPr lang="en-GB" sz="900" b="1" dirty="0">
                <a:solidFill>
                  <a:schemeClr val="bg2"/>
                </a:solidFill>
              </a:rPr>
              <a:t> </a:t>
            </a:r>
            <a:fld id="{288C76D5-E96F-4F45-A346-E95B048AE229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win.desy.de\all\user\groups\zm1\4all\public\Technische_Projekte\XFEL-DMU\XT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/>
            <a:r>
              <a:rPr lang="de-DE" dirty="0" smtClean="0"/>
              <a:t>PRR - Tragrahmen XTD2 R13-16</a:t>
            </a:r>
            <a:endParaRPr lang="de-DE" dirty="0" smtClean="0"/>
          </a:p>
        </p:txBody>
      </p:sp>
      <p:sp>
        <p:nvSpPr>
          <p:cNvPr id="3076" name="Text Box 35"/>
          <p:cNvSpPr txBox="1">
            <a:spLocks noChangeArrowheads="1"/>
          </p:cNvSpPr>
          <p:nvPr/>
        </p:nvSpPr>
        <p:spPr bwMode="auto">
          <a:xfrm>
            <a:off x="5185329" y="5221720"/>
            <a:ext cx="416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dirty="0" smtClean="0">
              <a:solidFill>
                <a:srgbClr val="00A5EB"/>
              </a:solidFill>
            </a:endParaRPr>
          </a:p>
          <a:p>
            <a:r>
              <a:rPr lang="de-DE" dirty="0" smtClean="0">
                <a:solidFill>
                  <a:srgbClr val="00A5EB"/>
                </a:solidFill>
              </a:rPr>
              <a:t>Peter </a:t>
            </a:r>
            <a:r>
              <a:rPr lang="de-DE" dirty="0" err="1" smtClean="0">
                <a:solidFill>
                  <a:srgbClr val="00A5EB"/>
                </a:solidFill>
              </a:rPr>
              <a:t>Talkovski</a:t>
            </a:r>
            <a:r>
              <a:rPr lang="de-DE" dirty="0" smtClean="0">
                <a:solidFill>
                  <a:srgbClr val="00A5EB"/>
                </a:solidFill>
              </a:rPr>
              <a:t>, ZM1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55" y="1616475"/>
            <a:ext cx="7044291" cy="361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Ausblick</a:t>
            </a:r>
            <a:r>
              <a:rPr lang="de-DE" dirty="0"/>
              <a:t>: Konzept Vakuumabhängung im XTD2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8" y="826507"/>
            <a:ext cx="5509998" cy="36746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6" t="2653" r="21705" b="3317"/>
          <a:stretch/>
        </p:blipFill>
        <p:spPr>
          <a:xfrm>
            <a:off x="4862623" y="2125095"/>
            <a:ext cx="3409507" cy="376404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730409" y="547725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R+K Profil 80x160L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6567376" y="1314892"/>
            <a:ext cx="2434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HALFEN Montageschienen</a:t>
            </a:r>
            <a:endParaRPr lang="de-DE" sz="1400" dirty="0"/>
          </a:p>
        </p:txBody>
      </p:sp>
      <p:cxnSp>
        <p:nvCxnSpPr>
          <p:cNvPr id="10" name="Gerade Verbindung mit Pfeil 9"/>
          <p:cNvCxnSpPr>
            <a:stCxn id="7" idx="1"/>
          </p:cNvCxnSpPr>
          <p:nvPr/>
        </p:nvCxnSpPr>
        <p:spPr bwMode="auto">
          <a:xfrm flipH="1" flipV="1">
            <a:off x="6407888" y="4947684"/>
            <a:ext cx="322521" cy="6834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6329916" y="1622669"/>
            <a:ext cx="467834" cy="893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482010" y="4947684"/>
            <a:ext cx="3919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Konzept zur Abhängung der Vakuumstrecke kann aus dem XTL übernommen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05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Inhalt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Konzept </a:t>
            </a:r>
            <a:r>
              <a:rPr lang="de-DE" dirty="0" smtClean="0"/>
              <a:t>Magnetabhängung </a:t>
            </a:r>
            <a:r>
              <a:rPr lang="de-DE" dirty="0" smtClean="0"/>
              <a:t>im </a:t>
            </a:r>
            <a:r>
              <a:rPr lang="de-DE" dirty="0" smtClean="0"/>
              <a:t>XTD2</a:t>
            </a:r>
            <a:endParaRPr lang="de-DE" dirty="0" smtClean="0"/>
          </a:p>
          <a:p>
            <a:pPr eaLnBrk="1" hangingPunct="1"/>
            <a:r>
              <a:rPr lang="de-DE" dirty="0" smtClean="0"/>
              <a:t>Belastbarkeit der </a:t>
            </a:r>
            <a:r>
              <a:rPr lang="de-DE" dirty="0" err="1" smtClean="0"/>
              <a:t>Halfenschienen</a:t>
            </a:r>
            <a:endParaRPr lang="de-DE" dirty="0" smtClean="0"/>
          </a:p>
          <a:p>
            <a:pPr eaLnBrk="1" hangingPunct="1"/>
            <a:r>
              <a:rPr lang="de-DE" dirty="0" smtClean="0"/>
              <a:t>Eigenfrequenzen Tragrahmen</a:t>
            </a:r>
          </a:p>
          <a:p>
            <a:pPr eaLnBrk="1" hangingPunct="1"/>
            <a:r>
              <a:rPr lang="de-DE" dirty="0" smtClean="0"/>
              <a:t>Montageablauf</a:t>
            </a:r>
            <a:endParaRPr lang="de-DE" dirty="0" smtClean="0"/>
          </a:p>
          <a:p>
            <a:pPr eaLnBrk="1" hangingPunct="1"/>
            <a:r>
              <a:rPr lang="de-DE" dirty="0" smtClean="0"/>
              <a:t>Justiergestelle für hängende </a:t>
            </a:r>
            <a:r>
              <a:rPr lang="de-DE" dirty="0" smtClean="0"/>
              <a:t>Komponenten</a:t>
            </a:r>
          </a:p>
          <a:p>
            <a:pPr eaLnBrk="1" hangingPunct="1"/>
            <a:r>
              <a:rPr lang="de-DE" dirty="0" smtClean="0"/>
              <a:t>Ausblick: </a:t>
            </a:r>
            <a:r>
              <a:rPr lang="de-DE" dirty="0"/>
              <a:t>Konzept </a:t>
            </a:r>
            <a:r>
              <a:rPr lang="de-DE" dirty="0" smtClean="0"/>
              <a:t>Vakuumabhängung </a:t>
            </a:r>
            <a:r>
              <a:rPr lang="de-DE" dirty="0"/>
              <a:t>im XTD2</a:t>
            </a:r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Konzept </a:t>
            </a:r>
            <a:r>
              <a:rPr lang="de-DE" dirty="0"/>
              <a:t>Magnetabhängung im XTD2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4" y="909000"/>
            <a:ext cx="7557372" cy="504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37" y="3016800"/>
            <a:ext cx="1345448" cy="293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793312" y="5934823"/>
            <a:ext cx="7648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JT-Files unter: </a:t>
            </a:r>
            <a:r>
              <a:rPr lang="de-DE" sz="1200" dirty="0">
                <a:hlinkClick r:id="rId4" action="ppaction://hlinkfile"/>
              </a:rPr>
              <a:t>S:\user\groups\zm1\4all\public\Technische_Projekte\XFEL-DMU\XTD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971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 Magnetabhängung im </a:t>
            </a:r>
            <a:r>
              <a:rPr lang="de-DE" dirty="0" smtClean="0"/>
              <a:t>XTD2</a:t>
            </a:r>
            <a:br>
              <a:rPr lang="de-DE" dirty="0" smtClean="0"/>
            </a:br>
            <a:r>
              <a:rPr lang="de-DE" dirty="0" smtClean="0"/>
              <a:t>Tragrahmen XQE (5x)</a:t>
            </a:r>
            <a:endParaRPr lang="de-DE" dirty="0"/>
          </a:p>
        </p:txBody>
      </p:sp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1063219" y="909000"/>
            <a:ext cx="7017562" cy="4680000"/>
            <a:chOff x="793314" y="909000"/>
            <a:chExt cx="7557372" cy="504000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3314" y="909000"/>
              <a:ext cx="7557372" cy="5040000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 bwMode="auto">
            <a:xfrm rot="3900399">
              <a:off x="2568634" y="972016"/>
              <a:ext cx="274546" cy="64403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Ellipse 5"/>
            <p:cNvSpPr/>
            <p:nvPr/>
          </p:nvSpPr>
          <p:spPr bwMode="auto">
            <a:xfrm rot="5749149">
              <a:off x="3320683" y="991937"/>
              <a:ext cx="274546" cy="64403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 rot="3900399">
              <a:off x="4815473" y="1135047"/>
              <a:ext cx="274546" cy="64403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 rot="6715393">
              <a:off x="5453603" y="1147947"/>
              <a:ext cx="274546" cy="64403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 rot="21272214">
              <a:off x="4465611" y="2806133"/>
              <a:ext cx="274546" cy="64403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 rot="21400303">
              <a:off x="6153448" y="3050276"/>
              <a:ext cx="274546" cy="64403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5798325" y="918454"/>
            <a:ext cx="2282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Befestigung an </a:t>
            </a:r>
            <a:r>
              <a:rPr lang="de-DE" dirty="0"/>
              <a:t>den </a:t>
            </a:r>
            <a:r>
              <a:rPr lang="de-DE" dirty="0" err="1"/>
              <a:t>Halfenschienen</a:t>
            </a:r>
            <a:r>
              <a:rPr lang="de-DE" dirty="0"/>
              <a:t> (keine Stahlbänder im XTD2)</a:t>
            </a:r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063219" y="5592727"/>
            <a:ext cx="503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Masse Magnete, Pumpe, Justiergestelle ≈ 500 kg</a:t>
            </a:r>
          </a:p>
          <a:p>
            <a:r>
              <a:rPr lang="de-DE" dirty="0" smtClean="0"/>
              <a:t>Masse Tragrahmen mit Anbindung          ≈ 1200 kg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8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 Magnetabhängung im </a:t>
            </a:r>
            <a:r>
              <a:rPr lang="de-DE" dirty="0" smtClean="0"/>
              <a:t>XTD2</a:t>
            </a:r>
            <a:br>
              <a:rPr lang="de-DE" dirty="0" smtClean="0"/>
            </a:br>
            <a:r>
              <a:rPr lang="de-DE" dirty="0" smtClean="0"/>
              <a:t>Tragrahmen OTRBW (1x)</a:t>
            </a:r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1155405" y="918454"/>
            <a:ext cx="5862120" cy="4680000"/>
            <a:chOff x="1155405" y="918454"/>
            <a:chExt cx="5862120" cy="46800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5"/>
            <a:stretch/>
          </p:blipFill>
          <p:spPr>
            <a:xfrm>
              <a:off x="1155405" y="918454"/>
              <a:ext cx="5862120" cy="4680000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 bwMode="auto">
            <a:xfrm rot="3270640">
              <a:off x="1850801" y="1305618"/>
              <a:ext cx="254936" cy="598031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Ellipse 5"/>
            <p:cNvSpPr/>
            <p:nvPr/>
          </p:nvSpPr>
          <p:spPr bwMode="auto">
            <a:xfrm rot="4107240">
              <a:off x="2332629" y="890526"/>
              <a:ext cx="254936" cy="598031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 rot="3090256">
              <a:off x="3780538" y="1696655"/>
              <a:ext cx="254936" cy="598031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 rot="3624559">
              <a:off x="4235479" y="1315086"/>
              <a:ext cx="254936" cy="598031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4735069" y="918454"/>
            <a:ext cx="2282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Befestigung an </a:t>
            </a:r>
            <a:r>
              <a:rPr lang="de-DE" dirty="0"/>
              <a:t>den </a:t>
            </a:r>
            <a:r>
              <a:rPr lang="de-DE" dirty="0" err="1"/>
              <a:t>Halfenschienen</a:t>
            </a:r>
            <a:r>
              <a:rPr lang="de-DE" dirty="0"/>
              <a:t> (keine Stahlbänder im XTD2)</a:t>
            </a:r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063219" y="5592727"/>
            <a:ext cx="503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Masse OTRBW                              ≈ </a:t>
            </a:r>
            <a:r>
              <a:rPr lang="de-DE" dirty="0"/>
              <a:t>1</a:t>
            </a:r>
            <a:r>
              <a:rPr lang="de-DE" dirty="0" smtClean="0"/>
              <a:t>00 kg</a:t>
            </a:r>
          </a:p>
          <a:p>
            <a:r>
              <a:rPr lang="de-DE" dirty="0" smtClean="0"/>
              <a:t>Masse Tragrahmen mit Anbindung ≈ 650 kg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5" r="23255" b="2778"/>
          <a:stretch/>
        </p:blipFill>
        <p:spPr>
          <a:xfrm>
            <a:off x="6159832" y="1867717"/>
            <a:ext cx="2364181" cy="278147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 rot="19867451">
            <a:off x="5167385" y="4345045"/>
            <a:ext cx="1871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OTRBW Aufstellung könnte sich noch ändern!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Belastbarkeit der </a:t>
            </a:r>
            <a:r>
              <a:rPr lang="de-DE" dirty="0" err="1"/>
              <a:t>Halfenschienen</a:t>
            </a:r>
            <a:endParaRPr lang="de-DE" dirty="0"/>
          </a:p>
        </p:txBody>
      </p:sp>
      <p:grpSp>
        <p:nvGrpSpPr>
          <p:cNvPr id="2059" name="Gruppieren 2058"/>
          <p:cNvGrpSpPr/>
          <p:nvPr/>
        </p:nvGrpSpPr>
        <p:grpSpPr>
          <a:xfrm>
            <a:off x="574605" y="1066733"/>
            <a:ext cx="3061283" cy="2273516"/>
            <a:chOff x="574605" y="1066733"/>
            <a:chExt cx="3061283" cy="2273516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79" t="15642" r="24961" b="16159"/>
            <a:stretch/>
          </p:blipFill>
          <p:spPr>
            <a:xfrm>
              <a:off x="574605" y="1226179"/>
              <a:ext cx="3061283" cy="2114070"/>
            </a:xfrm>
            <a:prstGeom prst="rect">
              <a:avLst/>
            </a:prstGeom>
          </p:spPr>
        </p:pic>
        <p:cxnSp>
          <p:nvCxnSpPr>
            <p:cNvPr id="10" name="Gerade Verbindung 9"/>
            <p:cNvCxnSpPr/>
            <p:nvPr/>
          </p:nvCxnSpPr>
          <p:spPr bwMode="auto">
            <a:xfrm flipV="1">
              <a:off x="2165903" y="1230794"/>
              <a:ext cx="994562" cy="1295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 flipV="1">
              <a:off x="1032706" y="1393351"/>
              <a:ext cx="994562" cy="1295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sm" len="lg"/>
              <a:tailEnd type="triangl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13"/>
            <p:cNvSpPr txBox="1"/>
            <p:nvPr/>
          </p:nvSpPr>
          <p:spPr>
            <a:xfrm rot="21150404">
              <a:off x="1096600" y="1220728"/>
              <a:ext cx="8404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125 mm</a:t>
              </a:r>
              <a:endParaRPr lang="de-DE" sz="1200" dirty="0"/>
            </a:p>
          </p:txBody>
        </p:sp>
        <p:sp>
          <p:nvSpPr>
            <p:cNvPr id="15" name="Textfeld 14"/>
            <p:cNvSpPr txBox="1"/>
            <p:nvPr/>
          </p:nvSpPr>
          <p:spPr>
            <a:xfrm rot="21150404">
              <a:off x="2236891" y="1066733"/>
              <a:ext cx="838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125 mm</a:t>
              </a:r>
              <a:endParaRPr lang="de-DE" sz="1200" dirty="0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581240" y="4126050"/>
            <a:ext cx="2892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Profil HZA 29/20</a:t>
            </a:r>
          </a:p>
          <a:p>
            <a:endParaRPr lang="de-DE" u="sng" dirty="0" smtClean="0"/>
          </a:p>
          <a:p>
            <a:r>
              <a:rPr lang="de-DE" sz="1400" dirty="0" smtClean="0"/>
              <a:t>Lastabstand:    125 mm</a:t>
            </a:r>
          </a:p>
          <a:p>
            <a:endParaRPr lang="de-DE" sz="1400" dirty="0" smtClean="0"/>
          </a:p>
          <a:p>
            <a:r>
              <a:rPr lang="de-DE" sz="1400" dirty="0" err="1" smtClean="0"/>
              <a:t>F_zul</a:t>
            </a:r>
            <a:r>
              <a:rPr lang="de-DE" sz="1400" dirty="0" smtClean="0"/>
              <a:t> (20°C):    5,9 kN</a:t>
            </a:r>
          </a:p>
          <a:p>
            <a:r>
              <a:rPr lang="de-DE" sz="1400" dirty="0" err="1" smtClean="0"/>
              <a:t>F_zul</a:t>
            </a:r>
            <a:r>
              <a:rPr lang="de-DE" sz="1400" dirty="0" smtClean="0"/>
              <a:t> (250°C):  4,2 kN</a:t>
            </a:r>
            <a:endParaRPr lang="de-DE" sz="1400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4637447" y="920551"/>
            <a:ext cx="4140000" cy="2000885"/>
            <a:chOff x="4637447" y="1069399"/>
            <a:chExt cx="4140000" cy="200088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447" y="1069399"/>
              <a:ext cx="4140000" cy="200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bgerundetes Rechteck 17"/>
            <p:cNvSpPr/>
            <p:nvPr/>
          </p:nvSpPr>
          <p:spPr bwMode="auto">
            <a:xfrm>
              <a:off x="6052125" y="1713531"/>
              <a:ext cx="297711" cy="170271"/>
            </a:xfrm>
            <a:prstGeom prst="roundRect">
              <a:avLst/>
            </a:prstGeom>
            <a:noFill/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Abgerundetes Rechteck 19"/>
            <p:cNvSpPr/>
            <p:nvPr/>
          </p:nvSpPr>
          <p:spPr bwMode="auto">
            <a:xfrm>
              <a:off x="6558591" y="1706330"/>
              <a:ext cx="297711" cy="170271"/>
            </a:xfrm>
            <a:prstGeom prst="roundRect">
              <a:avLst/>
            </a:prstGeom>
            <a:noFill/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bgerundetes Rechteck 20"/>
            <p:cNvSpPr/>
            <p:nvPr/>
          </p:nvSpPr>
          <p:spPr bwMode="auto">
            <a:xfrm>
              <a:off x="6109280" y="2545973"/>
              <a:ext cx="297711" cy="170271"/>
            </a:xfrm>
            <a:prstGeom prst="roundRect">
              <a:avLst/>
            </a:prstGeom>
            <a:noFill/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Abgerundetes Rechteck 21"/>
            <p:cNvSpPr/>
            <p:nvPr/>
          </p:nvSpPr>
          <p:spPr bwMode="auto">
            <a:xfrm>
              <a:off x="6558591" y="2552911"/>
              <a:ext cx="297711" cy="170271"/>
            </a:xfrm>
            <a:prstGeom prst="roundRect">
              <a:avLst/>
            </a:prstGeom>
            <a:noFill/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Abgerundetes Rechteck 22"/>
            <p:cNvSpPr/>
            <p:nvPr/>
          </p:nvSpPr>
          <p:spPr bwMode="auto">
            <a:xfrm>
              <a:off x="4745665" y="1727782"/>
              <a:ext cx="769088" cy="156020"/>
            </a:xfrm>
            <a:prstGeom prst="roundRect">
              <a:avLst/>
            </a:prstGeom>
            <a:noFill/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57" name="Gruppieren 2056"/>
          <p:cNvGrpSpPr/>
          <p:nvPr/>
        </p:nvGrpSpPr>
        <p:grpSpPr>
          <a:xfrm>
            <a:off x="4687063" y="3261249"/>
            <a:ext cx="4140000" cy="2863103"/>
            <a:chOff x="4637447" y="3147850"/>
            <a:chExt cx="4140000" cy="286310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1"/>
            <a:stretch/>
          </p:blipFill>
          <p:spPr bwMode="auto">
            <a:xfrm>
              <a:off x="4637447" y="3147850"/>
              <a:ext cx="4140000" cy="28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Gerade Verbindung 24"/>
            <p:cNvCxnSpPr/>
            <p:nvPr/>
          </p:nvCxnSpPr>
          <p:spPr bwMode="auto">
            <a:xfrm flipV="1">
              <a:off x="5819553" y="4139610"/>
              <a:ext cx="0" cy="14834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27"/>
            <p:cNvCxnSpPr/>
            <p:nvPr/>
          </p:nvCxnSpPr>
          <p:spPr bwMode="auto">
            <a:xfrm>
              <a:off x="5046921" y="4139609"/>
              <a:ext cx="7726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feld 29"/>
            <p:cNvSpPr txBox="1"/>
            <p:nvPr/>
          </p:nvSpPr>
          <p:spPr>
            <a:xfrm>
              <a:off x="5682632" y="5611966"/>
              <a:ext cx="6295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C00000"/>
                  </a:solidFill>
                </a:rPr>
                <a:t>250</a:t>
              </a:r>
              <a:endParaRPr lang="de-DE" sz="1000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4687063" y="4012651"/>
              <a:ext cx="6295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C00000"/>
                  </a:solidFill>
                </a:rPr>
                <a:t>0,71</a:t>
              </a:r>
              <a:endParaRPr lang="de-DE" sz="10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84" y="3340249"/>
            <a:ext cx="1806952" cy="19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feld 2059"/>
          <p:cNvSpPr txBox="1"/>
          <p:nvPr/>
        </p:nvSpPr>
        <p:spPr>
          <a:xfrm>
            <a:off x="4637447" y="3056108"/>
            <a:ext cx="4081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u="sng" dirty="0" err="1" smtClean="0"/>
              <a:t>Eurocode</a:t>
            </a:r>
            <a:r>
              <a:rPr lang="de-DE" sz="1100" u="sng" dirty="0" smtClean="0"/>
              <a:t> 3; Teil </a:t>
            </a:r>
            <a:r>
              <a:rPr lang="de-DE" sz="1100" u="sng" dirty="0"/>
              <a:t>1-2: </a:t>
            </a:r>
            <a:r>
              <a:rPr lang="de-DE" sz="1100" u="sng" dirty="0" smtClean="0"/>
              <a:t>Tragwerksbemessung </a:t>
            </a:r>
            <a:r>
              <a:rPr lang="de-DE" sz="1100" u="sng" dirty="0"/>
              <a:t>für den </a:t>
            </a:r>
            <a:r>
              <a:rPr lang="de-DE" sz="1100" u="sng" dirty="0" smtClean="0"/>
              <a:t>Brandfall:</a:t>
            </a:r>
            <a:endParaRPr lang="de-DE" sz="1100" u="sng" dirty="0"/>
          </a:p>
        </p:txBody>
      </p:sp>
      <p:sp>
        <p:nvSpPr>
          <p:cNvPr id="2061" name="Textfeld 2060"/>
          <p:cNvSpPr txBox="1"/>
          <p:nvPr/>
        </p:nvSpPr>
        <p:spPr>
          <a:xfrm>
            <a:off x="574605" y="5725364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Belastbarkeit der </a:t>
            </a:r>
            <a:r>
              <a:rPr lang="de-DE" dirty="0" err="1" smtClean="0">
                <a:solidFill>
                  <a:srgbClr val="002060"/>
                </a:solidFill>
              </a:rPr>
              <a:t>Halfenschienen</a:t>
            </a:r>
            <a:r>
              <a:rPr lang="de-DE" dirty="0" smtClean="0">
                <a:solidFill>
                  <a:srgbClr val="002060"/>
                </a:solidFill>
              </a:rPr>
              <a:t> bei vorhandenen Lasten ausreichend hoch.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Eigenfrequenzen </a:t>
            </a:r>
            <a:r>
              <a:rPr lang="de-DE" dirty="0"/>
              <a:t>Tragrahmen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4" y="928578"/>
            <a:ext cx="4320000" cy="25171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6" y="3615070"/>
            <a:ext cx="4320000" cy="255185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4" y="3615070"/>
            <a:ext cx="4320000" cy="245883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82526" y="1254643"/>
            <a:ext cx="43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EF abhängig von Magnetposition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1. EF (längs) im Bereich 10 Hz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2. EF (quer) im Bereich 50 Hz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Spannungen sind unkritisch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18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Montageablauf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8"/>
          <a:stretch/>
        </p:blipFill>
        <p:spPr>
          <a:xfrm>
            <a:off x="439479" y="1082519"/>
            <a:ext cx="3600000" cy="232929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0"/>
          <a:stretch/>
        </p:blipFill>
        <p:spPr>
          <a:xfrm>
            <a:off x="4890977" y="1082519"/>
            <a:ext cx="3600000" cy="23270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2"/>
          <a:stretch/>
        </p:blipFill>
        <p:spPr>
          <a:xfrm>
            <a:off x="439479" y="3643643"/>
            <a:ext cx="3600000" cy="23248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0"/>
          <a:stretch/>
        </p:blipFill>
        <p:spPr>
          <a:xfrm>
            <a:off x="4890977" y="3641425"/>
            <a:ext cx="3600000" cy="23270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5814" y="1082519"/>
            <a:ext cx="510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35795" y="3641425"/>
            <a:ext cx="510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65813" y="3643643"/>
            <a:ext cx="510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635795" y="1082519"/>
            <a:ext cx="510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39479" y="2673153"/>
            <a:ext cx="3079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 smtClean="0"/>
              <a:t>Deckenbefestigung anbringen (Anriss)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Höhe Bohrung bestimmen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890976" y="2886375"/>
            <a:ext cx="307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 smtClean="0"/>
              <a:t>Winkel bohren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Basisrahmen befestigen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439479" y="5442574"/>
            <a:ext cx="307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 smtClean="0"/>
              <a:t>Querprofile und Tunnelbefestigung anbringen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4890977" y="5875700"/>
            <a:ext cx="3664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 smtClean="0"/>
              <a:t>Magnete mit Justiergestellen anbringen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2870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Justiergestelle für hängende Komponenten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815247" y="1631859"/>
            <a:ext cx="7704977" cy="3594283"/>
            <a:chOff x="815247" y="1631859"/>
            <a:chExt cx="7704977" cy="359428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1631859"/>
              <a:ext cx="7200000" cy="3594283"/>
            </a:xfrm>
            <a:prstGeom prst="rect">
              <a:avLst/>
            </a:prstGeom>
          </p:spPr>
        </p:pic>
        <p:sp>
          <p:nvSpPr>
            <p:cNvPr id="42" name="Ellipse 41"/>
            <p:cNvSpPr/>
            <p:nvPr/>
          </p:nvSpPr>
          <p:spPr bwMode="auto">
            <a:xfrm rot="152994">
              <a:off x="2649096" y="3253853"/>
              <a:ext cx="1158501" cy="159966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 bwMode="auto">
            <a:xfrm flipV="1">
              <a:off x="1219200" y="2584225"/>
              <a:ext cx="0" cy="110881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feld 43"/>
            <p:cNvSpPr txBox="1"/>
            <p:nvPr/>
          </p:nvSpPr>
          <p:spPr>
            <a:xfrm>
              <a:off x="815247" y="3000133"/>
              <a:ext cx="8079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± 15 mm</a:t>
              </a:r>
              <a:endParaRPr lang="de-DE" sz="1200" dirty="0"/>
            </a:p>
          </p:txBody>
        </p:sp>
        <p:cxnSp>
          <p:nvCxnSpPr>
            <p:cNvPr id="28" name="Gerade Verbindung mit Pfeil 27"/>
            <p:cNvCxnSpPr/>
            <p:nvPr/>
          </p:nvCxnSpPr>
          <p:spPr bwMode="auto">
            <a:xfrm flipV="1">
              <a:off x="4398333" y="4220264"/>
              <a:ext cx="1626783" cy="166578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feld 33"/>
            <p:cNvSpPr txBox="1"/>
            <p:nvPr/>
          </p:nvSpPr>
          <p:spPr>
            <a:xfrm>
              <a:off x="4807771" y="4165053"/>
              <a:ext cx="8079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± 15 mm</a:t>
              </a:r>
              <a:endParaRPr lang="de-DE" sz="1200" dirty="0"/>
            </a:p>
          </p:txBody>
        </p:sp>
        <p:cxnSp>
          <p:nvCxnSpPr>
            <p:cNvPr id="36" name="Gerade Verbindung mit Pfeil 35"/>
            <p:cNvCxnSpPr/>
            <p:nvPr/>
          </p:nvCxnSpPr>
          <p:spPr bwMode="auto">
            <a:xfrm>
              <a:off x="7003312" y="3277132"/>
              <a:ext cx="1516912" cy="41591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feld 45"/>
            <p:cNvSpPr txBox="1"/>
            <p:nvPr/>
          </p:nvSpPr>
          <p:spPr>
            <a:xfrm>
              <a:off x="7308194" y="3346587"/>
              <a:ext cx="8079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± 15 mm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73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232</Words>
  <Application>Microsoft Office PowerPoint</Application>
  <PresentationFormat>Bildschirmpräsentation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2_DESY_Vortrag_3-1</vt:lpstr>
      <vt:lpstr>PRR - Tragrahmen XTD2 R13-16</vt:lpstr>
      <vt:lpstr>Inhalt</vt:lpstr>
      <vt:lpstr> Konzept Magnetabhängung im XTD2 </vt:lpstr>
      <vt:lpstr>Konzept Magnetabhängung im XTD2 Tragrahmen XQE (5x)</vt:lpstr>
      <vt:lpstr>Konzept Magnetabhängung im XTD2 Tragrahmen OTRBW (1x)</vt:lpstr>
      <vt:lpstr>Belastbarkeit der Halfenschienen</vt:lpstr>
      <vt:lpstr> Eigenfrequenzen Tragrahmen </vt:lpstr>
      <vt:lpstr> Montageablauf </vt:lpstr>
      <vt:lpstr>  Justiergestelle für hängende Komponenten  </vt:lpstr>
      <vt:lpstr> Ausblick: Konzept Vakuumabhängung im XTD2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Talkovski, Peter</cp:lastModifiedBy>
  <cp:revision>315</cp:revision>
  <dcterms:created xsi:type="dcterms:W3CDTF">2008-04-14T12:45:38Z</dcterms:created>
  <dcterms:modified xsi:type="dcterms:W3CDTF">2014-06-27T12:06:15Z</dcterms:modified>
</cp:coreProperties>
</file>