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5" r:id="rId2"/>
  </p:sldMasterIdLst>
  <p:notesMasterIdLst>
    <p:notesMasterId r:id="rId10"/>
  </p:notesMasterIdLst>
  <p:handoutMasterIdLst>
    <p:handoutMasterId r:id="rId11"/>
  </p:handoutMasterIdLst>
  <p:sldIdLst>
    <p:sldId id="256" r:id="rId3"/>
    <p:sldId id="294" r:id="rId4"/>
    <p:sldId id="299" r:id="rId5"/>
    <p:sldId id="295" r:id="rId6"/>
    <p:sldId id="300" r:id="rId7"/>
    <p:sldId id="301" r:id="rId8"/>
    <p:sldId id="302" r:id="rId9"/>
  </p:sldIdLst>
  <p:sldSz cx="9144000" cy="6858000" type="screen4x3"/>
  <p:notesSz cx="6662738" cy="9926638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850"/>
    <a:srgbClr val="251555"/>
    <a:srgbClr val="FD930A"/>
    <a:srgbClr val="231455"/>
    <a:srgbClr val="E0E0E0"/>
    <a:srgbClr val="261748"/>
    <a:srgbClr val="626262"/>
    <a:srgbClr val="1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95752" autoAdjust="0"/>
  </p:normalViewPr>
  <p:slideViewPr>
    <p:cSldViewPr snapToGrid="0">
      <p:cViewPr>
        <p:scale>
          <a:sx n="100" d="100"/>
          <a:sy n="100" d="100"/>
        </p:scale>
        <p:origin x="-192" y="-294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3127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2" y="0"/>
            <a:ext cx="28871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8871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2" y="9430306"/>
            <a:ext cx="28871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8DEB5-212A-4CAF-9880-70E92CE7410A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715153"/>
            <a:ext cx="4886008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 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07706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Thomas </a:t>
            </a:r>
            <a:r>
              <a:rPr lang="en-GB" dirty="0" err="1"/>
              <a:t>Tschentscher</a:t>
            </a:r>
            <a:r>
              <a:rPr lang="en-GB" dirty="0"/>
              <a:t>, European XFEL, </a:t>
            </a:r>
          </a:p>
          <a:p>
            <a:pPr>
              <a:defRPr/>
            </a:pPr>
            <a:r>
              <a:rPr lang="en-GB" dirty="0"/>
              <a:t>17 Apr 2012</a:t>
            </a:r>
          </a:p>
        </p:txBody>
      </p:sp>
    </p:spTree>
    <p:extLst>
      <p:ext uri="{BB962C8B-B14F-4D97-AF65-F5344CB8AC3E}">
        <p14:creationId xmlns:p14="http://schemas.microsoft.com/office/powerpoint/2010/main" val="96570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CBA89-A3B9-42C2-8787-6A7E3DCA761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69624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7788"/>
            <a:ext cx="4173538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47788"/>
            <a:ext cx="4175125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C6B4E-1970-422D-8E37-E8BA0A14B22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45345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420B-603E-4069-88B0-3AB804DB6C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94018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A5BFE-8FA8-4B3B-A2C0-4661196824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77880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12AE6-8E6F-4EE2-816E-3725B0CE439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463189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B6A0AB-4675-49C6-8294-FD7DC65AAF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25722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9FD9-5E89-4917-B52F-42870252359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98437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6D739-989B-4942-BA15-EF5A8D068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84175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541338"/>
            <a:ext cx="2124075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541338"/>
            <a:ext cx="6224588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3856D-CF21-46E3-B73B-C878B37192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87848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Accelerator Challenges at the European XFEL – Winfried Decking, DESY LBNL, May 5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WP-36 General Safety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 userDrawn="1"/>
        </p:nvSpPr>
        <p:spPr bwMode="auto">
          <a:xfrm>
            <a:off x="82764" y="6385251"/>
            <a:ext cx="4279686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Tx/>
              <a:buFontTx/>
              <a:buNone/>
            </a:pPr>
            <a:r>
              <a:rPr lang="en-GB" sz="1000" baseline="0" dirty="0" smtClean="0">
                <a:solidFill>
                  <a:schemeClr val="tx1"/>
                </a:solidFill>
              </a:rPr>
              <a:t>Section Coordination Meeting Photon Tunnels, 30. </a:t>
            </a:r>
            <a:r>
              <a:rPr lang="en-GB" sz="1000" baseline="0" dirty="0" err="1" smtClean="0">
                <a:solidFill>
                  <a:schemeClr val="tx1"/>
                </a:solidFill>
              </a:rPr>
              <a:t>Juni</a:t>
            </a:r>
            <a:r>
              <a:rPr lang="en-GB" sz="1000" baseline="0" dirty="0" smtClean="0">
                <a:solidFill>
                  <a:schemeClr val="tx1"/>
                </a:solidFill>
              </a:rPr>
              <a:t> 2014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Tx/>
              <a:buFontTx/>
              <a:buNone/>
            </a:pPr>
            <a:r>
              <a:rPr lang="en-GB" sz="1000" baseline="0" dirty="0" smtClean="0">
                <a:solidFill>
                  <a:schemeClr val="tx1"/>
                </a:solidFill>
              </a:rPr>
              <a:t> Sven Mohr, DESY D5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>
              <a:defRPr/>
            </a:pPr>
            <a:fld id="{CCAC5BE7-5012-4A6A-ADAB-C7BF11551168}" type="slidenum">
              <a:rPr lang="en-GB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>
                <a:ea typeface="ＭＳ Ｐゴシック" pitchFamily="116" charset="-128"/>
              </a:rPr>
              <a:t>Thomas </a:t>
            </a:r>
            <a:r>
              <a:rPr lang="en-GB" err="1">
                <a:ea typeface="ＭＳ Ｐゴシック" pitchFamily="116" charset="-128"/>
              </a:rPr>
              <a:t>Tschentscher</a:t>
            </a:r>
            <a:r>
              <a:rPr lang="en-GB">
                <a:ea typeface="ＭＳ Ｐゴシック" pitchFamily="116" charset="-128"/>
              </a:rPr>
              <a:t>, European XFEL, </a:t>
            </a:r>
          </a:p>
          <a:p>
            <a:pPr>
              <a:defRPr/>
            </a:pPr>
            <a:r>
              <a:rPr lang="en-GB">
                <a:ea typeface="ＭＳ Ｐゴシック" pitchFamily="116" charset="-128"/>
              </a:rPr>
              <a:t>16 Apr 2012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="0">
                <a:solidFill>
                  <a:srgbClr val="FFFFFF"/>
                </a:solidFill>
              </a:rPr>
              <a:t>Instruments x-ray delivery requests</a:t>
            </a:r>
            <a:endParaRPr lang="en-GB" sz="1000" b="0">
              <a:solidFill>
                <a:srgbClr val="FFFFFF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Fith level</a:t>
            </a:r>
          </a:p>
        </p:txBody>
      </p:sp>
    </p:spTree>
    <p:extLst>
      <p:ext uri="{BB962C8B-B14F-4D97-AF65-F5344CB8AC3E}">
        <p14:creationId xmlns:p14="http://schemas.microsoft.com/office/powerpoint/2010/main" val="227584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1246" y="3014898"/>
            <a:ext cx="7283450" cy="1814513"/>
          </a:xfrm>
        </p:spPr>
        <p:txBody>
          <a:bodyPr/>
          <a:lstStyle/>
          <a:p>
            <a:r>
              <a:rPr lang="en-US" sz="2400" b="1" dirty="0"/>
              <a:t>WP-36 General Safety</a:t>
            </a:r>
            <a:br>
              <a:rPr lang="en-US" sz="2400" b="1" dirty="0"/>
            </a:b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 smtClean="0"/>
              <a:t>Sven Mohr (DESY D5)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GB" sz="2400" dirty="0" smtClean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88686" y="1099949"/>
            <a:ext cx="8839199" cy="1844675"/>
          </a:xfrm>
          <a:ln/>
        </p:spPr>
        <p:txBody>
          <a:bodyPr/>
          <a:lstStyle/>
          <a:p>
            <a:r>
              <a:rPr lang="de-DE" sz="3600" dirty="0" smtClean="0"/>
              <a:t>Flucht- und Rettungswege XFEL</a:t>
            </a:r>
            <a:endParaRPr lang="en-GB" sz="3600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Rechtliche Grundlagen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93175" cy="4459287"/>
          </a:xfrm>
        </p:spPr>
        <p:txBody>
          <a:bodyPr/>
          <a:lstStyle/>
          <a:p>
            <a:r>
              <a:rPr lang="de-DE" dirty="0" smtClean="0"/>
              <a:t>Planfeststellungsbeschluss vom 20. Juli 2006</a:t>
            </a:r>
          </a:p>
          <a:p>
            <a:pPr lvl="1"/>
            <a:r>
              <a:rPr lang="de-DE" dirty="0" smtClean="0"/>
              <a:t>1.4.4.1.4:</a:t>
            </a:r>
          </a:p>
          <a:p>
            <a:pPr>
              <a:buNone/>
            </a:pPr>
            <a:r>
              <a:rPr lang="de-DE" dirty="0" smtClean="0"/>
              <a:t>		„</a:t>
            </a:r>
            <a:r>
              <a:rPr lang="de-DE" i="1" dirty="0" smtClean="0"/>
              <a:t>Die Flucht- und Rettungswege sind während des 	Betriebes ständig freizuhalten, insbesondere in den 	</a:t>
            </a:r>
            <a:r>
              <a:rPr lang="de-DE" i="1" dirty="0" err="1" smtClean="0"/>
              <a:t>Undulatortunneln</a:t>
            </a:r>
            <a:r>
              <a:rPr lang="de-DE" i="1" dirty="0" smtClean="0"/>
              <a:t> des XFEL dürfen keinerlei 	ortsveränderliche Gerätschaften z.B. für Experimente 	eingesetzt werden, die zur Einengung des Fluchtweges 	führen (§ 4 Abs. 4 ArbStättV i. V. m. Ziffer 2.3. des 	Anhanges).“</a:t>
            </a:r>
          </a:p>
        </p:txBody>
      </p:sp>
    </p:spTree>
    <p:extLst>
      <p:ext uri="{BB962C8B-B14F-4D97-AF65-F5344CB8AC3E}">
        <p14:creationId xmlns:p14="http://schemas.microsoft.com/office/powerpoint/2010/main" val="12272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Rechtliche Grundlagen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93175" cy="4459287"/>
          </a:xfrm>
        </p:spPr>
        <p:txBody>
          <a:bodyPr/>
          <a:lstStyle/>
          <a:p>
            <a:r>
              <a:rPr lang="de-DE" dirty="0" smtClean="0"/>
              <a:t>Planfeststellungsbeschluss vom 20. Juli 2006</a:t>
            </a:r>
          </a:p>
          <a:p>
            <a:pPr lvl="1"/>
            <a:r>
              <a:rPr lang="de-DE" dirty="0" smtClean="0"/>
              <a:t>1.4.1.6.1</a:t>
            </a:r>
          </a:p>
          <a:p>
            <a:pPr>
              <a:buNone/>
            </a:pPr>
            <a:r>
              <a:rPr lang="de-DE" dirty="0" smtClean="0"/>
              <a:t>		</a:t>
            </a:r>
            <a:r>
              <a:rPr lang="de-DE" i="1" dirty="0" smtClean="0"/>
              <a:t>„Die im Sicherheits- und Arbeitsschutzkonzept (Kap. 	11.3 der Planunterlagen) enthaltenen 	Schutzvorkehrungen und Sicherheitsmaßnahmen sind 	umzusetzen.“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2272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Rechtliche Grundlagen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93175" cy="4459287"/>
          </a:xfrm>
        </p:spPr>
        <p:txBody>
          <a:bodyPr/>
          <a:lstStyle/>
          <a:p>
            <a:r>
              <a:rPr lang="de-DE" sz="2000" dirty="0" smtClean="0"/>
              <a:t>Sicherheits- und Arbeitsschutzkonzept für die Errichtung, die Installation und den Betrieb der Forschungsanlage XFEL vom 08.04.2005</a:t>
            </a:r>
          </a:p>
          <a:p>
            <a:pPr lvl="1"/>
            <a:r>
              <a:rPr lang="de-DE" sz="2000" dirty="0" smtClean="0"/>
              <a:t>In Zusammenarbeit mit der Studiengesellschaft für unterirdische Verkehrsanlagen e.V.</a:t>
            </a:r>
          </a:p>
          <a:p>
            <a:pPr lvl="1"/>
            <a:r>
              <a:rPr lang="de-DE" sz="2000" dirty="0" smtClean="0"/>
              <a:t>Planfestgestellt und umzusetzen!</a:t>
            </a:r>
          </a:p>
          <a:p>
            <a:pPr lvl="1"/>
            <a:r>
              <a:rPr lang="de-DE" sz="2000" dirty="0" smtClean="0"/>
              <a:t>Vergleich:</a:t>
            </a:r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306" t="11852" r="58472" b="7037"/>
          <a:stretch>
            <a:fillRect/>
          </a:stretch>
        </p:blipFill>
        <p:spPr bwMode="auto">
          <a:xfrm>
            <a:off x="2476499" y="3077516"/>
            <a:ext cx="3990975" cy="332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4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Rechtliche Grundlagen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93175" cy="4459287"/>
          </a:xfrm>
        </p:spPr>
        <p:txBody>
          <a:bodyPr/>
          <a:lstStyle/>
          <a:p>
            <a:r>
              <a:rPr lang="de-DE" sz="2000" dirty="0" smtClean="0"/>
              <a:t>Sicherheits- und Arbeitsschutzkonzept für die Errichtung, die Installation und den Betrieb der Forschungsanlage XFEL vom 08.04.2005</a:t>
            </a:r>
          </a:p>
          <a:p>
            <a:pPr lvl="1"/>
            <a:r>
              <a:rPr lang="de-DE" sz="2000" i="1" dirty="0" smtClean="0"/>
              <a:t>„Dementsprechend werden für die untertägigen XFEL-Bauwerke nachstehende </a:t>
            </a:r>
            <a:r>
              <a:rPr lang="de-DE" sz="2000" b="1" i="1" dirty="0" smtClean="0"/>
              <a:t>Regelmaße für Flucht- und Rettungswege festgelegt:</a:t>
            </a:r>
          </a:p>
          <a:p>
            <a:pPr lvl="2"/>
            <a:r>
              <a:rPr lang="de-DE" sz="2000" i="1" dirty="0" smtClean="0"/>
              <a:t>Breite: 0,80 Meter</a:t>
            </a:r>
          </a:p>
          <a:p>
            <a:pPr lvl="2"/>
            <a:r>
              <a:rPr lang="de-DE" sz="2000" i="1" dirty="0" smtClean="0"/>
              <a:t>Höhe: 2,00 Meter</a:t>
            </a:r>
          </a:p>
          <a:p>
            <a:pPr lvl="2"/>
            <a:r>
              <a:rPr lang="de-DE" sz="2000" i="1" dirty="0" smtClean="0"/>
              <a:t>Länge: 600 Meter (Abstand der </a:t>
            </a:r>
            <a:r>
              <a:rPr lang="de-DE" sz="2000" i="1" dirty="0" err="1" smtClean="0"/>
              <a:t>Querschottungen</a:t>
            </a:r>
            <a:r>
              <a:rPr lang="de-DE" sz="2000" i="1" dirty="0" smtClean="0"/>
              <a:t>)</a:t>
            </a:r>
          </a:p>
          <a:p>
            <a:pPr lvl="2"/>
            <a:r>
              <a:rPr lang="de-DE" sz="2000" i="1" dirty="0" smtClean="0"/>
              <a:t>Max. Neigung: ca. 10 % (nach [47], zum Ausgleich von Höhenunterschieden bei den Strahlverzweigungen)“</a:t>
            </a:r>
          </a:p>
          <a:p>
            <a:pPr lvl="1"/>
            <a:r>
              <a:rPr lang="de-DE" sz="2000" i="1" dirty="0" smtClean="0"/>
              <a:t>„Alle Fluchtwege werden stets freigehalten!“</a:t>
            </a:r>
            <a:r>
              <a:rPr lang="de-DE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4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Rechtliche Grundlagen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93175" cy="4459287"/>
          </a:xfrm>
        </p:spPr>
        <p:txBody>
          <a:bodyPr/>
          <a:lstStyle/>
          <a:p>
            <a:r>
              <a:rPr lang="de-DE" sz="2000" dirty="0" smtClean="0"/>
              <a:t>Sicherheits- und Arbeitsschutzkonzept für die Errichtung, die Installation und den Betrieb der Forschungsanlage XFEL vom 08.04.2005</a:t>
            </a:r>
          </a:p>
          <a:p>
            <a:pPr lvl="1"/>
            <a:r>
              <a:rPr lang="de-DE" sz="2000" i="1" dirty="0" smtClean="0"/>
              <a:t>„Außerdem werden für anlagenbedingte geometrische Sonderfälle folgende Ausnahmemaße für die Flucht- und Rettungswege festgelegt:</a:t>
            </a:r>
          </a:p>
          <a:p>
            <a:pPr lvl="2"/>
            <a:r>
              <a:rPr lang="de-DE" sz="2000" i="1" dirty="0" smtClean="0"/>
              <a:t>Auf einer Länge von maximal 20 Metern darf die Breite der Flucht- und Rettungswege 0,50 Meter und die Höhe 1,70 Meter nicht unterschreiten.</a:t>
            </a:r>
          </a:p>
          <a:p>
            <a:pPr lvl="2"/>
            <a:r>
              <a:rPr lang="de-DE" sz="2000" i="1" dirty="0" smtClean="0"/>
              <a:t>Länge bei geringer Brandlast: 700 m zwischen den </a:t>
            </a:r>
            <a:r>
              <a:rPr lang="de-DE" sz="2000" i="1" dirty="0" err="1" smtClean="0"/>
              <a:t>Querschottungen</a:t>
            </a:r>
            <a:r>
              <a:rPr lang="de-DE" sz="2000" i="1" dirty="0" smtClean="0"/>
              <a:t>“</a:t>
            </a:r>
          </a:p>
          <a:p>
            <a:pPr lvl="1"/>
            <a:r>
              <a:rPr lang="de-DE" sz="2000" i="1" dirty="0" smtClean="0"/>
              <a:t>„Die Länge mit einer Einschränkung der Fluchtwegabmessungen resultiert aus einem Transportfahrzeug für die Module zuzüglich der zugehörigen Antriebsfahrzeuge.“</a:t>
            </a:r>
          </a:p>
        </p:txBody>
      </p:sp>
    </p:spTree>
    <p:extLst>
      <p:ext uri="{BB962C8B-B14F-4D97-AF65-F5344CB8AC3E}">
        <p14:creationId xmlns:p14="http://schemas.microsoft.com/office/powerpoint/2010/main" val="30304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93175" cy="4459287"/>
          </a:xfrm>
        </p:spPr>
        <p:txBody>
          <a:bodyPr/>
          <a:lstStyle/>
          <a:p>
            <a:pPr>
              <a:buFont typeface="Wingdings" pitchFamily="2" charset="2"/>
              <a:buChar char=""/>
            </a:pPr>
            <a:r>
              <a:rPr lang="de-DE" sz="2000" b="1" dirty="0" smtClean="0"/>
              <a:t>Fluchtwege</a:t>
            </a:r>
            <a:r>
              <a:rPr lang="de-DE" sz="2000" dirty="0" smtClean="0"/>
              <a:t> sind besonders gekennzeichnete Wege, die im Falle einer notwendigen Flucht </a:t>
            </a:r>
            <a:r>
              <a:rPr lang="de-DE" sz="2000" u="sng" dirty="0" smtClean="0"/>
              <a:t>schnell</a:t>
            </a:r>
            <a:r>
              <a:rPr lang="de-DE" sz="2000" dirty="0" smtClean="0"/>
              <a:t> und </a:t>
            </a:r>
            <a:r>
              <a:rPr lang="de-DE" sz="2000" u="sng" dirty="0" smtClean="0"/>
              <a:t>sicher</a:t>
            </a:r>
            <a:r>
              <a:rPr lang="de-DE" sz="2000" dirty="0" smtClean="0"/>
              <a:t> ins Freie oder in einen gesicherten Bereich führen.</a:t>
            </a:r>
          </a:p>
          <a:p>
            <a:pPr>
              <a:buFont typeface="Wingdings" pitchFamily="2" charset="2"/>
              <a:buChar char=""/>
            </a:pPr>
            <a:r>
              <a:rPr lang="de-DE" sz="2000" b="1" dirty="0" smtClean="0"/>
              <a:t>Rettungswege</a:t>
            </a:r>
            <a:r>
              <a:rPr lang="de-DE" sz="2000" dirty="0" smtClean="0"/>
              <a:t> kennzeichnen den Zugang für die Einsatzkräfte, der für </a:t>
            </a:r>
            <a:r>
              <a:rPr lang="de-DE" sz="2000" u="sng" dirty="0" smtClean="0"/>
              <a:t>Brandbekämpfung</a:t>
            </a:r>
            <a:r>
              <a:rPr lang="de-DE" sz="2000" dirty="0" smtClean="0"/>
              <a:t>, </a:t>
            </a:r>
            <a:r>
              <a:rPr lang="de-DE" sz="2000" u="sng" dirty="0" smtClean="0"/>
              <a:t>Rettung</a:t>
            </a:r>
            <a:r>
              <a:rPr lang="de-DE" sz="2000" dirty="0" smtClean="0"/>
              <a:t> oder </a:t>
            </a:r>
            <a:r>
              <a:rPr lang="de-DE" sz="2000" u="sng" dirty="0" smtClean="0"/>
              <a:t>Bergung</a:t>
            </a:r>
            <a:r>
              <a:rPr lang="de-DE" sz="2000" dirty="0" smtClean="0"/>
              <a:t> stets freigehalten werden muss. Er ist ebenfalls Fluchtweg als Evakuierungsweg für die Betroffenen einer Gefahr in einer baulichen Anlage.</a:t>
            </a:r>
          </a:p>
          <a:p>
            <a:pPr>
              <a:buFont typeface="Wingdings" pitchFamily="2" charset="2"/>
              <a:buChar char=""/>
            </a:pPr>
            <a:r>
              <a:rPr lang="de-DE" sz="2000" dirty="0" smtClean="0"/>
              <a:t>Das 3D-Modell der Flucht- und Rettungswege ist </a:t>
            </a:r>
            <a:r>
              <a:rPr lang="de-DE" sz="2000" b="1" dirty="0" smtClean="0"/>
              <a:t>NUR nach Absprache </a:t>
            </a:r>
            <a:r>
              <a:rPr lang="de-DE" sz="2000" dirty="0" smtClean="0"/>
              <a:t>mit WP-36 zu verändern</a:t>
            </a:r>
            <a:r>
              <a:rPr lang="de-DE" sz="2000" dirty="0" smtClean="0"/>
              <a:t>. </a:t>
            </a:r>
            <a:r>
              <a:rPr lang="de-DE" sz="2000" b="1" dirty="0" smtClean="0"/>
              <a:t>Entspricht das 3D-Modell der Realität?</a:t>
            </a:r>
            <a:endParaRPr lang="de-DE" sz="2000" b="1" dirty="0" smtClean="0"/>
          </a:p>
          <a:p>
            <a:pPr>
              <a:buFont typeface="Wingdings" pitchFamily="2" charset="2"/>
              <a:buChar char=""/>
            </a:pPr>
            <a:r>
              <a:rPr lang="de-DE" sz="2000" dirty="0" smtClean="0"/>
              <a:t>Die Ausnahmemaße sind </a:t>
            </a:r>
            <a:r>
              <a:rPr lang="de-DE" sz="2000" b="1" dirty="0" smtClean="0"/>
              <a:t>NICHT kumulativ </a:t>
            </a:r>
            <a:r>
              <a:rPr lang="de-DE" sz="2000" dirty="0" smtClean="0"/>
              <a:t>anzusetzen!</a:t>
            </a:r>
          </a:p>
          <a:p>
            <a:pPr>
              <a:buFont typeface="Wingdings" pitchFamily="2" charset="2"/>
              <a:buChar char=""/>
            </a:pPr>
            <a:r>
              <a:rPr lang="de-DE" sz="2000" i="1" dirty="0" smtClean="0"/>
              <a:t>„anlagenbedingte geometrische Sonderfälle“ </a:t>
            </a:r>
            <a:r>
              <a:rPr lang="de-DE" sz="2000" dirty="0" smtClean="0"/>
              <a:t>sind </a:t>
            </a:r>
            <a:r>
              <a:rPr lang="de-DE" sz="2000" b="1" dirty="0" smtClean="0"/>
              <a:t>Einzelfallentscheidungen</a:t>
            </a:r>
            <a:r>
              <a:rPr lang="de-DE" sz="2000" dirty="0" smtClean="0"/>
              <a:t>, die </a:t>
            </a:r>
            <a:r>
              <a:rPr lang="de-DE" sz="2000" u="sng" dirty="0" smtClean="0"/>
              <a:t>im Vorwege</a:t>
            </a:r>
            <a:r>
              <a:rPr lang="de-DE" sz="2000" dirty="0" smtClean="0"/>
              <a:t> mit </a:t>
            </a:r>
            <a:r>
              <a:rPr lang="de-DE" sz="2000" dirty="0" smtClean="0"/>
              <a:t>WP-36 zu klären sind</a:t>
            </a:r>
            <a:r>
              <a:rPr lang="de-DE" sz="2000" dirty="0" smtClean="0"/>
              <a:t>.</a:t>
            </a:r>
          </a:p>
          <a:p>
            <a:pPr lvl="1">
              <a:buFont typeface="Wingdings" pitchFamily="2" charset="2"/>
              <a:buChar char=""/>
            </a:pPr>
            <a:r>
              <a:rPr lang="de-DE" sz="2000" dirty="0" smtClean="0"/>
              <a:t>Einzelfälle mit Planaufsichtsbehörde zu klären</a:t>
            </a:r>
          </a:p>
          <a:p>
            <a:pPr lvl="1">
              <a:buFont typeface="Wingdings" pitchFamily="2" charset="2"/>
              <a:buChar char=""/>
            </a:pPr>
            <a:r>
              <a:rPr lang="de-DE" sz="2000" dirty="0" err="1" smtClean="0"/>
              <a:t>worst</a:t>
            </a:r>
            <a:r>
              <a:rPr lang="de-DE" sz="2000" dirty="0" smtClean="0"/>
              <a:t> </a:t>
            </a:r>
            <a:r>
              <a:rPr lang="de-DE" sz="2000" dirty="0" err="1" smtClean="0"/>
              <a:t>case</a:t>
            </a:r>
            <a:r>
              <a:rPr lang="de-DE" sz="2000" dirty="0" smtClean="0"/>
              <a:t>: Einschränkung/Entzug der Betriebsgenehmigung</a:t>
            </a:r>
          </a:p>
          <a:p>
            <a:pPr lvl="1">
              <a:buFont typeface="Wingdings" pitchFamily="2" charset="2"/>
              <a:buChar char=""/>
            </a:pPr>
            <a:endParaRPr lang="de-DE" sz="2000" dirty="0" smtClean="0"/>
          </a:p>
          <a:p>
            <a:pPr>
              <a:buFont typeface="Wingdings" pitchFamily="2" charset="2"/>
              <a:buChar char=""/>
            </a:pPr>
            <a:endParaRPr lang="de-DE" sz="2000" dirty="0" smtClean="0"/>
          </a:p>
          <a:p>
            <a:pPr>
              <a:buFont typeface="Wingdings" pitchFamily="2" charset="2"/>
              <a:buChar char=""/>
            </a:pPr>
            <a:endParaRPr lang="de-DE" sz="2000" dirty="0" smtClean="0"/>
          </a:p>
          <a:p>
            <a:pPr>
              <a:buFont typeface="Wingdings" pitchFamily="2" charset="2"/>
              <a:buChar char=""/>
            </a:pP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388</Words>
  <Application>Microsoft Office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template-european-xfel-gmbh_presentation-with-partner-logos</vt:lpstr>
      <vt:lpstr>2_DESY European XFEL</vt:lpstr>
      <vt:lpstr>Flucht- und Rettungswege XFEL</vt:lpstr>
      <vt:lpstr>Rechtliche Grundlagen</vt:lpstr>
      <vt:lpstr>Rechtliche Grundlagen</vt:lpstr>
      <vt:lpstr>Rechtliche Grundlagen</vt:lpstr>
      <vt:lpstr>Rechtliche Grundlagen</vt:lpstr>
      <vt:lpstr>Rechtliche Grundlagen</vt:lpstr>
      <vt:lpstr>Fazit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wdecking</dc:creator>
  <cp:lastModifiedBy>svenmohr</cp:lastModifiedBy>
  <cp:revision>216</cp:revision>
  <cp:lastPrinted>2012-10-31T11:02:33Z</cp:lastPrinted>
  <dcterms:created xsi:type="dcterms:W3CDTF">2012-01-19T12:29:51Z</dcterms:created>
  <dcterms:modified xsi:type="dcterms:W3CDTF">2014-06-30T07:50:43Z</dcterms:modified>
</cp:coreProperties>
</file>