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63" r:id="rId2"/>
    <p:sldId id="266" r:id="rId3"/>
    <p:sldId id="272" r:id="rId4"/>
    <p:sldId id="280" r:id="rId5"/>
    <p:sldId id="281" r:id="rId6"/>
    <p:sldId id="282" r:id="rId7"/>
    <p:sldId id="283" r:id="rId8"/>
    <p:sldId id="284" r:id="rId9"/>
    <p:sldId id="285" r:id="rId10"/>
    <p:sldId id="286" r:id="rId11"/>
    <p:sldId id="287" r:id="rId12"/>
    <p:sldId id="288" r:id="rId13"/>
    <p:sldId id="302"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3" r:id="rId27"/>
    <p:sldId id="304" r:id="rId28"/>
    <p:sldId id="305" r:id="rId29"/>
    <p:sldId id="279" r:id="rId30"/>
  </p:sldIdLst>
  <p:sldSz cx="9144000" cy="6858000" type="screen4x3"/>
  <p:notesSz cx="6794500" cy="9931400"/>
  <p:defaultTextStyle>
    <a:defPPr>
      <a:defRPr lang="en-GB"/>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9C9E9F"/>
    <a:srgbClr val="FFFFFF"/>
    <a:srgbClr val="DDDDDD"/>
    <a:srgbClr val="00A5EB"/>
    <a:srgbClr val="FFCC00"/>
    <a:srgbClr val="FF00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0126" autoAdjust="0"/>
    <p:restoredTop sz="94822" autoAdjust="0"/>
  </p:normalViewPr>
  <p:slideViewPr>
    <p:cSldViewPr snapToGrid="0">
      <p:cViewPr varScale="1">
        <p:scale>
          <a:sx n="130" d="100"/>
          <a:sy n="130" d="100"/>
        </p:scale>
        <p:origin x="-1710" y="-84"/>
      </p:cViewPr>
      <p:guideLst>
        <p:guide orient="horz" pos="3816"/>
        <p:guide orient="horz" pos="167"/>
        <p:guide orient="horz" pos="616"/>
        <p:guide orient="horz" pos="2672"/>
        <p:guide orient="horz" pos="1165"/>
        <p:guide pos="5551"/>
        <p:guide pos="1551"/>
        <p:guide pos="4178"/>
        <p:guide pos="2927"/>
        <p:guide pos="2809"/>
        <p:guide pos="178"/>
        <p:guide pos="4299"/>
        <p:guide pos="14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6" d="100"/>
          <a:sy n="76" d="100"/>
        </p:scale>
        <p:origin x="-2130" y="-96"/>
      </p:cViewPr>
      <p:guideLst>
        <p:guide orient="horz" pos="3128"/>
        <p:guide pos="214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1" y="0"/>
            <a:ext cx="294481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GB"/>
          </a:p>
        </p:txBody>
      </p:sp>
      <p:sp>
        <p:nvSpPr>
          <p:cNvPr id="21507" name="Rectangle 3"/>
          <p:cNvSpPr>
            <a:spLocks noGrp="1" noChangeArrowheads="1"/>
          </p:cNvSpPr>
          <p:nvPr>
            <p:ph type="dt" idx="1"/>
          </p:nvPr>
        </p:nvSpPr>
        <p:spPr bwMode="auto">
          <a:xfrm>
            <a:off x="3848101" y="0"/>
            <a:ext cx="294481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GB"/>
          </a:p>
        </p:txBody>
      </p:sp>
      <p:sp>
        <p:nvSpPr>
          <p:cNvPr id="5124"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679450" y="4717415"/>
            <a:ext cx="5435600" cy="4469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Textmasterformate durch Klicken bearbeiten</a:t>
            </a:r>
          </a:p>
          <a:p>
            <a:pPr lvl="1"/>
            <a:r>
              <a:rPr lang="en-GB" noProof="0" smtClean="0"/>
              <a:t>Zweite Ebene</a:t>
            </a:r>
          </a:p>
          <a:p>
            <a:pPr lvl="2"/>
            <a:r>
              <a:rPr lang="en-GB" noProof="0" smtClean="0"/>
              <a:t>Dritte Ebene</a:t>
            </a:r>
          </a:p>
          <a:p>
            <a:pPr lvl="3"/>
            <a:r>
              <a:rPr lang="en-GB" noProof="0" smtClean="0"/>
              <a:t>Vierte Ebene</a:t>
            </a:r>
          </a:p>
          <a:p>
            <a:pPr lvl="4"/>
            <a:r>
              <a:rPr lang="en-GB" noProof="0" smtClean="0"/>
              <a:t>Fünfte Ebene</a:t>
            </a:r>
          </a:p>
        </p:txBody>
      </p:sp>
      <p:sp>
        <p:nvSpPr>
          <p:cNvPr id="21510" name="Rectangle 6"/>
          <p:cNvSpPr>
            <a:spLocks noGrp="1" noChangeArrowheads="1"/>
          </p:cNvSpPr>
          <p:nvPr>
            <p:ph type="ftr" sz="quarter" idx="4"/>
          </p:nvPr>
        </p:nvSpPr>
        <p:spPr bwMode="auto">
          <a:xfrm>
            <a:off x="1" y="9433239"/>
            <a:ext cx="294481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GB"/>
          </a:p>
        </p:txBody>
      </p:sp>
      <p:sp>
        <p:nvSpPr>
          <p:cNvPr id="21511" name="Rectangle 7"/>
          <p:cNvSpPr>
            <a:spLocks noGrp="1" noChangeArrowheads="1"/>
          </p:cNvSpPr>
          <p:nvPr>
            <p:ph type="sldNum" sz="quarter" idx="5"/>
          </p:nvPr>
        </p:nvSpPr>
        <p:spPr bwMode="auto">
          <a:xfrm>
            <a:off x="3848101" y="9433239"/>
            <a:ext cx="294481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D239882-B91F-4242-9E6A-FCA0462BCC5E}" type="slidenum">
              <a:rPr lang="en-GB"/>
              <a:pPr>
                <a:defRPr/>
              </a:pPr>
              <a:t>‹Nr.›</a:t>
            </a:fld>
            <a:endParaRPr lang="en-GB"/>
          </a:p>
        </p:txBody>
      </p:sp>
    </p:spTree>
    <p:extLst>
      <p:ext uri="{BB962C8B-B14F-4D97-AF65-F5344CB8AC3E}">
        <p14:creationId xmlns:p14="http://schemas.microsoft.com/office/powerpoint/2010/main" val="2878359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1254125"/>
          </a:xfrm>
          <a:prstGeom prst="rect">
            <a:avLst/>
          </a:prstGeom>
          <a:solidFill>
            <a:srgbClr val="00A6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5" name="Picture 9" descr="DESY-Logo-cyan-RGB_ger"/>
          <p:cNvPicPr>
            <a:picLocks noChangeAspect="1" noChangeArrowheads="1"/>
          </p:cNvPicPr>
          <p:nvPr userDrawn="1"/>
        </p:nvPicPr>
        <p:blipFill>
          <a:blip r:embed="rId2">
            <a:extLst>
              <a:ext uri="{28A0092B-C50C-407E-A947-70E740481C1C}">
                <a14:useLocalDpi xmlns:a14="http://schemas.microsoft.com/office/drawing/2010/main" val="0"/>
              </a:ext>
            </a:extLst>
          </a:blip>
          <a:srcRect l="-3554" t="-4523" r="-13409"/>
          <a:stretch>
            <a:fillRect/>
          </a:stretch>
        </p:blipFill>
        <p:spPr bwMode="auto">
          <a:xfrm>
            <a:off x="7794625" y="5684838"/>
            <a:ext cx="1149350"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Helmholtz-Logo_schwarz_70_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8775" y="5959475"/>
            <a:ext cx="16478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6"/>
          <p:cNvSpPr txBox="1">
            <a:spLocks noChangeArrowheads="1"/>
          </p:cNvSpPr>
          <p:nvPr userDrawn="1"/>
        </p:nvSpPr>
        <p:spPr bwMode="auto">
          <a:xfrm>
            <a:off x="2003425" y="2481263"/>
            <a:ext cx="28559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spcBef>
                <a:spcPct val="50000"/>
              </a:spcBef>
            </a:pPr>
            <a:endParaRPr lang="de-DE"/>
          </a:p>
        </p:txBody>
      </p:sp>
      <p:sp>
        <p:nvSpPr>
          <p:cNvPr id="402435" name="Rectangle 3"/>
          <p:cNvSpPr>
            <a:spLocks noGrp="1" noChangeArrowheads="1"/>
          </p:cNvSpPr>
          <p:nvPr>
            <p:ph type="subTitle" idx="1"/>
          </p:nvPr>
        </p:nvSpPr>
        <p:spPr>
          <a:xfrm>
            <a:off x="292100" y="1363663"/>
            <a:ext cx="8520113" cy="485775"/>
          </a:xfrm>
        </p:spPr>
        <p:txBody>
          <a:bodyPr/>
          <a:lstStyle>
            <a:lvl1pPr marL="0" indent="0">
              <a:buFont typeface="Arial Black" pitchFamily="34" charset="0"/>
              <a:buNone/>
              <a:defRPr b="1">
                <a:solidFill>
                  <a:srgbClr val="F28E00"/>
                </a:solidFill>
              </a:defRPr>
            </a:lvl1pPr>
          </a:lstStyle>
          <a:p>
            <a:pPr lvl="0"/>
            <a:r>
              <a:rPr lang="en-GB" noProof="0" smtClean="0"/>
              <a:t>Untertitel durch Klicken bearbeiten</a:t>
            </a:r>
          </a:p>
        </p:txBody>
      </p:sp>
      <p:sp>
        <p:nvSpPr>
          <p:cNvPr id="402436" name="Rectangle 4"/>
          <p:cNvSpPr>
            <a:spLocks noGrp="1" noChangeArrowheads="1"/>
          </p:cNvSpPr>
          <p:nvPr>
            <p:ph type="ctrTitle" sz="quarter"/>
          </p:nvPr>
        </p:nvSpPr>
        <p:spPr>
          <a:xfrm>
            <a:off x="282575" y="0"/>
            <a:ext cx="8520113" cy="1266825"/>
          </a:xfrm>
        </p:spPr>
        <p:txBody>
          <a:bodyPr anchor="b"/>
          <a:lstStyle>
            <a:lvl1pPr>
              <a:lnSpc>
                <a:spcPct val="80000"/>
              </a:lnSpc>
              <a:defRPr sz="4000"/>
            </a:lvl1pPr>
          </a:lstStyle>
          <a:p>
            <a:pPr lvl="0"/>
            <a:r>
              <a:rPr lang="en-GB" noProof="0" smtClean="0"/>
              <a:t>TITELMASTER</a:t>
            </a:r>
            <a:br>
              <a:rPr lang="en-GB" noProof="0" smtClean="0"/>
            </a:br>
            <a:r>
              <a:rPr lang="en-GB" noProof="0" smtClean="0"/>
              <a:t>FORMAT </a:t>
            </a:r>
          </a:p>
        </p:txBody>
      </p:sp>
    </p:spTree>
    <p:extLst>
      <p:ext uri="{BB962C8B-B14F-4D97-AF65-F5344CB8AC3E}">
        <p14:creationId xmlns:p14="http://schemas.microsoft.com/office/powerpoint/2010/main" val="1755644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882129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80200" y="103188"/>
            <a:ext cx="2132013" cy="56673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82575" y="103188"/>
            <a:ext cx="6245225" cy="566737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242666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96103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1043681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82575" y="977900"/>
            <a:ext cx="4183063" cy="4792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18038" y="977900"/>
            <a:ext cx="4184650" cy="4792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628558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33009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82464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689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1324715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2788547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744538"/>
          </a:xfrm>
          <a:prstGeom prst="rect">
            <a:avLst/>
          </a:prstGeom>
          <a:solidFill>
            <a:srgbClr val="00A6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7" name="Rectangle 3"/>
          <p:cNvSpPr>
            <a:spLocks noGrp="1" noChangeArrowheads="1"/>
          </p:cNvSpPr>
          <p:nvPr>
            <p:ph type="body" idx="1"/>
          </p:nvPr>
        </p:nvSpPr>
        <p:spPr bwMode="auto">
          <a:xfrm>
            <a:off x="282575" y="977900"/>
            <a:ext cx="8520113" cy="479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dirty="0" err="1" smtClean="0"/>
              <a:t>Textmasterformate</a:t>
            </a:r>
            <a:r>
              <a:rPr lang="en-GB" dirty="0" smtClean="0"/>
              <a:t> </a:t>
            </a:r>
            <a:r>
              <a:rPr lang="en-GB" dirty="0" err="1" smtClean="0"/>
              <a:t>durch</a:t>
            </a:r>
            <a:r>
              <a:rPr lang="en-GB" dirty="0" smtClean="0"/>
              <a:t> </a:t>
            </a:r>
            <a:r>
              <a:rPr lang="en-GB" dirty="0" err="1" smtClean="0"/>
              <a:t>Klicken</a:t>
            </a:r>
            <a:r>
              <a:rPr lang="en-GB" dirty="0" smtClean="0"/>
              <a:t> </a:t>
            </a:r>
            <a:r>
              <a:rPr lang="en-GB" dirty="0" err="1" smtClean="0"/>
              <a:t>bearbeiten</a:t>
            </a:r>
            <a:endParaRPr lang="en-GB" dirty="0" smtClean="0"/>
          </a:p>
          <a:p>
            <a:pPr lvl="1"/>
            <a:r>
              <a:rPr lang="en-GB" dirty="0" err="1" smtClean="0"/>
              <a:t>Zweite</a:t>
            </a:r>
            <a:r>
              <a:rPr lang="en-GB" dirty="0" smtClean="0"/>
              <a:t> </a:t>
            </a:r>
            <a:r>
              <a:rPr lang="en-GB" dirty="0" err="1" smtClean="0"/>
              <a:t>Ebene</a:t>
            </a:r>
            <a:endParaRPr lang="en-GB" dirty="0" smtClean="0"/>
          </a:p>
        </p:txBody>
      </p:sp>
      <p:sp>
        <p:nvSpPr>
          <p:cNvPr id="1028" name="Rectangle 4"/>
          <p:cNvSpPr>
            <a:spLocks noGrp="1" noChangeArrowheads="1"/>
          </p:cNvSpPr>
          <p:nvPr>
            <p:ph type="title"/>
          </p:nvPr>
        </p:nvSpPr>
        <p:spPr bwMode="auto">
          <a:xfrm>
            <a:off x="292100" y="103188"/>
            <a:ext cx="8520113" cy="54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smtClean="0"/>
              <a:t>PRR – </a:t>
            </a:r>
            <a:r>
              <a:rPr lang="en-GB" dirty="0" err="1" smtClean="0"/>
              <a:t>Tragrahmen</a:t>
            </a:r>
            <a:r>
              <a:rPr lang="en-GB" dirty="0" smtClean="0"/>
              <a:t> XTD2 R13-16</a:t>
            </a:r>
          </a:p>
        </p:txBody>
      </p:sp>
      <p:sp>
        <p:nvSpPr>
          <p:cNvPr id="1029" name="Rectangle 5"/>
          <p:cNvSpPr>
            <a:spLocks noChangeArrowheads="1"/>
          </p:cNvSpPr>
          <p:nvPr/>
        </p:nvSpPr>
        <p:spPr bwMode="auto">
          <a:xfrm>
            <a:off x="282575" y="6280150"/>
            <a:ext cx="759301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nchor="ctr"/>
          <a:lstStyle/>
          <a:p>
            <a:pPr algn="r" eaLnBrk="1" hangingPunct="1"/>
            <a:r>
              <a:rPr lang="en-GB" sz="900" b="1" smtClean="0">
                <a:solidFill>
                  <a:schemeClr val="bg2"/>
                </a:solidFill>
              </a:rPr>
              <a:t>R. Platzer</a:t>
            </a:r>
            <a:r>
              <a:rPr lang="en-GB" sz="900" smtClean="0">
                <a:solidFill>
                  <a:schemeClr val="bg2"/>
                </a:solidFill>
              </a:rPr>
              <a:t>|</a:t>
            </a:r>
            <a:r>
              <a:rPr lang="en-GB" sz="900" baseline="0" smtClean="0">
                <a:solidFill>
                  <a:schemeClr val="bg2"/>
                </a:solidFill>
              </a:rPr>
              <a:t>  </a:t>
            </a:r>
            <a:r>
              <a:rPr lang="en-GB" sz="900" dirty="0" smtClean="0">
                <a:solidFill>
                  <a:schemeClr val="bg2"/>
                </a:solidFill>
              </a:rPr>
              <a:t>PRR</a:t>
            </a:r>
            <a:r>
              <a:rPr lang="en-GB" sz="900" baseline="0" dirty="0" smtClean="0">
                <a:solidFill>
                  <a:schemeClr val="bg2"/>
                </a:solidFill>
              </a:rPr>
              <a:t> – </a:t>
            </a:r>
            <a:r>
              <a:rPr lang="en-GB" sz="900" baseline="0" err="1" smtClean="0">
                <a:solidFill>
                  <a:schemeClr val="bg2"/>
                </a:solidFill>
              </a:rPr>
              <a:t>Tragrahmen</a:t>
            </a:r>
            <a:r>
              <a:rPr lang="en-GB" sz="900" baseline="0" smtClean="0">
                <a:solidFill>
                  <a:schemeClr val="bg2"/>
                </a:solidFill>
              </a:rPr>
              <a:t> XTL R38-40  </a:t>
            </a:r>
            <a:r>
              <a:rPr lang="en-GB" sz="900" smtClean="0">
                <a:solidFill>
                  <a:schemeClr val="bg2"/>
                </a:solidFill>
              </a:rPr>
              <a:t>|</a:t>
            </a:r>
            <a:r>
              <a:rPr lang="en-GB" sz="900" baseline="0" smtClean="0">
                <a:solidFill>
                  <a:schemeClr val="bg2"/>
                </a:solidFill>
              </a:rPr>
              <a:t>  02</a:t>
            </a:r>
            <a:r>
              <a:rPr lang="en-GB" sz="900" smtClean="0">
                <a:solidFill>
                  <a:schemeClr val="bg2"/>
                </a:solidFill>
              </a:rPr>
              <a:t>.07.2014  </a:t>
            </a:r>
            <a:r>
              <a:rPr lang="en-GB" sz="900" dirty="0">
                <a:solidFill>
                  <a:schemeClr val="bg2"/>
                </a:solidFill>
              </a:rPr>
              <a:t>|  </a:t>
            </a:r>
            <a:r>
              <a:rPr lang="en-GB" sz="900" b="1" err="1">
                <a:solidFill>
                  <a:schemeClr val="bg2"/>
                </a:solidFill>
              </a:rPr>
              <a:t>Seite</a:t>
            </a:r>
            <a:r>
              <a:rPr lang="en-GB" sz="900" b="1">
                <a:solidFill>
                  <a:schemeClr val="bg2"/>
                </a:solidFill>
              </a:rPr>
              <a:t> </a:t>
            </a:r>
            <a:fld id="{288C76D5-E96F-4F45-A346-E95B048AE229}" type="slidenum">
              <a:rPr lang="en-GB" sz="900" b="1" smtClean="0">
                <a:solidFill>
                  <a:schemeClr val="bg2"/>
                </a:solidFill>
              </a:rPr>
              <a:pPr algn="r" eaLnBrk="1" hangingPunct="1"/>
              <a:t>‹Nr.›</a:t>
            </a:fld>
            <a:r>
              <a:rPr lang="en-GB" sz="900" b="1" smtClean="0">
                <a:solidFill>
                  <a:schemeClr val="bg2"/>
                </a:solidFill>
              </a:rPr>
              <a:t>/</a:t>
            </a:r>
            <a:r>
              <a:rPr lang="en-GB" sz="900" b="1" smtClean="0">
                <a:solidFill>
                  <a:schemeClr val="bg2"/>
                </a:solidFill>
              </a:rPr>
              <a:t>29</a:t>
            </a:r>
            <a:endParaRPr lang="en-GB" sz="900" b="1" dirty="0">
              <a:solidFill>
                <a:schemeClr val="bg2"/>
              </a:solidFill>
            </a:endParaRPr>
          </a:p>
        </p:txBody>
      </p:sp>
      <p:pic>
        <p:nvPicPr>
          <p:cNvPr id="1030" name="Picture 10" descr="DESY-Logo-cyan-RGB_ger"/>
          <p:cNvPicPr>
            <a:picLocks noChangeAspect="1" noChangeArrowheads="1"/>
          </p:cNvPicPr>
          <p:nvPr/>
        </p:nvPicPr>
        <p:blipFill>
          <a:blip r:embed="rId13">
            <a:extLst>
              <a:ext uri="{28A0092B-C50C-407E-A947-70E740481C1C}">
                <a14:useLocalDpi xmlns:a14="http://schemas.microsoft.com/office/drawing/2010/main" val="0"/>
              </a:ext>
            </a:extLst>
          </a:blip>
          <a:srcRect l="-9424" t="-7854" r="-18587" b="-12566"/>
          <a:stretch>
            <a:fillRect/>
          </a:stretch>
        </p:blipFill>
        <p:spPr bwMode="auto">
          <a:xfrm>
            <a:off x="8035925" y="6099175"/>
            <a:ext cx="77628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id="1" dur="indefinite" restart="never" nodeType="tmRoot"/>
      </p:par>
    </p:tnLst>
  </p:timing>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p:titleStyle>
    <p:bodyStyle>
      <a:lvl1pPr marL="265113" indent="-265113" algn="l" rtl="0" eaLnBrk="0" fontAlgn="base" hangingPunct="0">
        <a:spcBef>
          <a:spcPct val="0"/>
        </a:spcBef>
        <a:spcAft>
          <a:spcPct val="50000"/>
        </a:spcAft>
        <a:buClr>
          <a:srgbClr val="F28E00"/>
        </a:buClr>
        <a:buFont typeface="Arial Black" pitchFamily="34" charset="0"/>
        <a:buChar char="&gt;"/>
        <a:defRPr sz="2000">
          <a:solidFill>
            <a:schemeClr val="tx1"/>
          </a:solidFill>
          <a:latin typeface="+mn-lt"/>
          <a:ea typeface="+mn-ea"/>
          <a:cs typeface="+mn-cs"/>
        </a:defRPr>
      </a:lvl1pPr>
      <a:lvl2pPr marL="628650" indent="-184150" algn="l" rtl="0" eaLnBrk="0" fontAlgn="base" hangingPunct="0">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0" fontAlgn="base" hangingPunct="0">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0" fontAlgn="base" hangingPunct="0">
        <a:spcBef>
          <a:spcPct val="0"/>
        </a:spcBef>
        <a:spcAft>
          <a:spcPct val="0"/>
        </a:spcAft>
        <a:buFont typeface="Wingdings" pitchFamily="2" charset="2"/>
        <a:buChar char="§"/>
        <a:defRPr sz="14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emf"/><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gif"/></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jpeg"/></Relationships>
</file>

<file path=ppt/slides/_rels/slide26.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71.png"/><Relationship Id="rId2" Type="http://schemas.openxmlformats.org/officeDocument/2006/relationships/image" Target="../media/image66.jpeg"/><Relationship Id="rId1" Type="http://schemas.openxmlformats.org/officeDocument/2006/relationships/slideLayout" Target="../slideLayouts/slideLayout2.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2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indico.desy.de/conferenceDisplay.py?confId=10508" TargetMode="External"/><Relationship Id="rId2" Type="http://schemas.openxmlformats.org/officeDocument/2006/relationships/hyperlink" Target="file:///\\win.desy.de\all\user\groups\zm1\4all\public\Technische_Projekte\XFEL-DMU\XTL" TargetMode="External"/><Relationship Id="rId1" Type="http://schemas.openxmlformats.org/officeDocument/2006/relationships/slideLayout" Target="../slideLayouts/slideLayout2.xml"/><Relationship Id="rId5" Type="http://schemas.openxmlformats.org/officeDocument/2006/relationships/hyperlink" Target="http://zm1spf1/XFEL-Abh&#228;ngung/SitePages/Homepage.aspx" TargetMode="External"/><Relationship Id="rId4" Type="http://schemas.openxmlformats.org/officeDocument/2006/relationships/hyperlink" Target="http://adsepsps2/sites/se_cad/XFEL/Uebersichte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9"/>
          <p:cNvSpPr>
            <a:spLocks noGrp="1" noChangeArrowheads="1"/>
          </p:cNvSpPr>
          <p:nvPr>
            <p:ph type="ctrTitle"/>
          </p:nvPr>
        </p:nvSpPr>
        <p:spPr/>
        <p:txBody>
          <a:bodyPr anchor="ctr"/>
          <a:lstStyle/>
          <a:p>
            <a:pPr eaLnBrk="1" hangingPunct="1"/>
            <a:r>
              <a:rPr lang="de-DE" dirty="0" smtClean="0"/>
              <a:t>PRR - </a:t>
            </a:r>
            <a:r>
              <a:rPr lang="de-DE" smtClean="0"/>
              <a:t>Tragrahmen XTL R38-40</a:t>
            </a:r>
            <a:endParaRPr lang="de-DE" dirty="0" smtClean="0"/>
          </a:p>
        </p:txBody>
      </p:sp>
      <p:sp>
        <p:nvSpPr>
          <p:cNvPr id="3076" name="Text Box 35"/>
          <p:cNvSpPr txBox="1">
            <a:spLocks noChangeArrowheads="1"/>
          </p:cNvSpPr>
          <p:nvPr/>
        </p:nvSpPr>
        <p:spPr bwMode="auto">
          <a:xfrm>
            <a:off x="5185329" y="5221720"/>
            <a:ext cx="4165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de-DE" dirty="0" smtClean="0">
              <a:solidFill>
                <a:srgbClr val="00A5EB"/>
              </a:solidFill>
            </a:endParaRPr>
          </a:p>
          <a:p>
            <a:r>
              <a:rPr lang="de-DE" smtClean="0">
                <a:solidFill>
                  <a:srgbClr val="00A5EB"/>
                </a:solidFill>
              </a:rPr>
              <a:t>Roland Platzer, </a:t>
            </a:r>
            <a:r>
              <a:rPr lang="de-DE" dirty="0" smtClean="0">
                <a:solidFill>
                  <a:srgbClr val="00A5EB"/>
                </a:solidFill>
              </a:rPr>
              <a:t>ZM1</a:t>
            </a:r>
            <a:endParaRPr lang="en-GB"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855" y="1616475"/>
            <a:ext cx="7044291" cy="3610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a:r>
            <a:br>
              <a:rPr lang="de-DE" dirty="0" smtClean="0"/>
            </a:br>
            <a:r>
              <a:rPr lang="de-DE" dirty="0" smtClean="0"/>
              <a:t>Konzept </a:t>
            </a:r>
            <a:r>
              <a:rPr lang="de-DE" dirty="0"/>
              <a:t>Magnetabhängung </a:t>
            </a:r>
            <a:r>
              <a:rPr lang="de-DE"/>
              <a:t>im </a:t>
            </a:r>
            <a:r>
              <a:rPr lang="de-DE" smtClean="0"/>
              <a:t>XTL R 38-40</a:t>
            </a:r>
            <a:r>
              <a:rPr lang="de-DE" dirty="0"/>
              <a:t/>
            </a:r>
            <a:br>
              <a:rPr lang="de-DE" dirty="0"/>
            </a:br>
            <a:endParaRPr lang="de-DE" dirty="0"/>
          </a:p>
        </p:txBody>
      </p:sp>
      <p:sp>
        <p:nvSpPr>
          <p:cNvPr id="6" name="Untertitel 1"/>
          <p:cNvSpPr>
            <a:spLocks noGrp="1"/>
          </p:cNvSpPr>
          <p:nvPr/>
        </p:nvSpPr>
        <p:spPr bwMode="auto">
          <a:xfrm>
            <a:off x="388142" y="823912"/>
            <a:ext cx="85201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0"/>
              </a:spcBef>
              <a:spcAft>
                <a:spcPct val="50000"/>
              </a:spcAft>
              <a:buClr>
                <a:srgbClr val="F28E00"/>
              </a:buClr>
              <a:buFont typeface="Arial Black" pitchFamily="34" charset="0"/>
              <a:buNone/>
              <a:defRPr sz="2000" b="1">
                <a:solidFill>
                  <a:srgbClr val="F28E00"/>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r>
              <a:rPr lang="en-US" sz="2400" smtClean="0"/>
              <a:t>Einschweißbleche</a:t>
            </a:r>
            <a:endParaRPr lang="en-US" sz="2400" dirty="0"/>
          </a:p>
        </p:txBody>
      </p:sp>
      <p:sp>
        <p:nvSpPr>
          <p:cNvPr id="7" name="Rectangle 4"/>
          <p:cNvSpPr txBox="1">
            <a:spLocks noChangeArrowheads="1"/>
          </p:cNvSpPr>
          <p:nvPr/>
        </p:nvSpPr>
        <p:spPr bwMode="auto">
          <a:xfrm>
            <a:off x="282576" y="1309687"/>
            <a:ext cx="4699075" cy="4388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5113" indent="-265113" algn="l" rtl="0" eaLnBrk="0" fontAlgn="base" hangingPunct="0">
              <a:spcBef>
                <a:spcPct val="0"/>
              </a:spcBef>
              <a:spcAft>
                <a:spcPct val="50000"/>
              </a:spcAft>
              <a:buClr>
                <a:srgbClr val="F28E00"/>
              </a:buClr>
              <a:buFont typeface="Arial Black" pitchFamily="34" charset="0"/>
              <a:buChar char="&gt;"/>
              <a:defRPr sz="2000">
                <a:solidFill>
                  <a:schemeClr val="tx1"/>
                </a:solidFill>
                <a:latin typeface="+mn-lt"/>
                <a:ea typeface="+mn-ea"/>
                <a:cs typeface="+mn-cs"/>
              </a:defRPr>
            </a:lvl1pPr>
            <a:lvl2pPr marL="628650" indent="-184150" algn="l" rtl="0" eaLnBrk="0" fontAlgn="base" hangingPunct="0">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0" fontAlgn="base" hangingPunct="0">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0" fontAlgn="base" hangingPunct="0">
              <a:spcBef>
                <a:spcPct val="0"/>
              </a:spcBef>
              <a:spcAft>
                <a:spcPct val="0"/>
              </a:spcAft>
              <a:buFont typeface="Wingdings" pitchFamily="2" charset="2"/>
              <a:buChar char="§"/>
              <a:defRPr sz="14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lvl="1">
              <a:spcAft>
                <a:spcPts val="200"/>
              </a:spcAft>
            </a:pPr>
            <a:r>
              <a:rPr lang="en-US"/>
              <a:t>Anschweißbleche </a:t>
            </a:r>
            <a:r>
              <a:rPr lang="en-US" smtClean="0"/>
              <a:t>alle </a:t>
            </a:r>
            <a:r>
              <a:rPr lang="en-US"/>
              <a:t>1,50 m Tübbing mit </a:t>
            </a:r>
            <a:r>
              <a:rPr lang="en-US" smtClean="0"/>
              <a:t>Anschweißblech </a:t>
            </a:r>
            <a:r>
              <a:rPr lang="en-US"/>
              <a:t>zum Anschweißen</a:t>
            </a:r>
          </a:p>
          <a:p>
            <a:pPr lvl="1">
              <a:spcAft>
                <a:spcPts val="200"/>
              </a:spcAft>
            </a:pPr>
            <a:r>
              <a:rPr lang="en-US" smtClean="0"/>
              <a:t>unterschiedliche Typen</a:t>
            </a:r>
            <a:endParaRPr lang="en-US"/>
          </a:p>
          <a:p>
            <a:pPr lvl="2">
              <a:spcAft>
                <a:spcPts val="200"/>
              </a:spcAft>
              <a:buFont typeface="Wingdings" panose="05000000000000000000" pitchFamily="2" charset="2"/>
              <a:buChar char="§"/>
            </a:pPr>
            <a:r>
              <a:rPr lang="en-US" sz="1400"/>
              <a:t>Lattice “wandert” im </a:t>
            </a:r>
            <a:r>
              <a:rPr lang="en-US" sz="1400" smtClean="0"/>
              <a:t>Tunnel</a:t>
            </a:r>
          </a:p>
          <a:p>
            <a:pPr lvl="1">
              <a:spcAft>
                <a:spcPts val="200"/>
              </a:spcAft>
            </a:pPr>
            <a:r>
              <a:rPr lang="en-US" smtClean="0"/>
              <a:t>Anriss zur Ausrichtung und Beschriftung</a:t>
            </a:r>
            <a:endParaRPr lang="en-US"/>
          </a:p>
          <a:p>
            <a:pPr lvl="1">
              <a:spcAft>
                <a:spcPts val="200"/>
              </a:spcAft>
            </a:pPr>
            <a:r>
              <a:rPr lang="en-US"/>
              <a:t>mit zusätzliche </a:t>
            </a:r>
            <a:r>
              <a:rPr lang="en-US" smtClean="0"/>
              <a:t>Anschlagpunkten </a:t>
            </a:r>
            <a:r>
              <a:rPr lang="en-US" smtClean="0">
                <a:sym typeface="Symbol"/>
              </a:rPr>
              <a:t> 23 mm</a:t>
            </a:r>
            <a:endParaRPr lang="en-US"/>
          </a:p>
          <a:p>
            <a:pPr lvl="1">
              <a:spcAft>
                <a:spcPts val="200"/>
              </a:spcAft>
            </a:pPr>
            <a:r>
              <a:rPr lang="en-US" smtClean="0"/>
              <a:t>Bohrungen </a:t>
            </a:r>
            <a:r>
              <a:rPr lang="en-US">
                <a:sym typeface="Symbol"/>
              </a:rPr>
              <a:t> </a:t>
            </a:r>
            <a:r>
              <a:rPr lang="en-US" smtClean="0"/>
              <a:t>17 mm für Tragrahmen TL und TLD</a:t>
            </a:r>
          </a:p>
          <a:p>
            <a:pPr lvl="1">
              <a:spcAft>
                <a:spcPts val="200"/>
              </a:spcAft>
            </a:pPr>
            <a:r>
              <a:rPr lang="en-US" smtClean="0"/>
              <a:t>Freiraum </a:t>
            </a:r>
            <a:r>
              <a:rPr lang="en-US"/>
              <a:t>in Tunnelmitte für Tunnelfunk und Brandschutz</a:t>
            </a:r>
          </a:p>
          <a:p>
            <a:pPr lvl="1">
              <a:spcAft>
                <a:spcPts val="200"/>
              </a:spcAft>
            </a:pPr>
            <a:r>
              <a:rPr lang="en-US"/>
              <a:t>Beleuchtung muss </a:t>
            </a:r>
            <a:r>
              <a:rPr lang="en-US" smtClean="0"/>
              <a:t>verlegt werden</a:t>
            </a:r>
            <a:endParaRPr lang="en-US"/>
          </a:p>
          <a:p>
            <a:pPr lvl="1">
              <a:spcAft>
                <a:spcPts val="200"/>
              </a:spcAft>
            </a:pPr>
            <a:r>
              <a:rPr lang="en-US" smtClean="0"/>
              <a:t>Bleche an Tübbingstößen ausgeklinkt</a:t>
            </a:r>
          </a:p>
          <a:p>
            <a:pPr lvl="2">
              <a:spcAft>
                <a:spcPts val="200"/>
              </a:spcAft>
              <a:buFont typeface="Wingdings" panose="05000000000000000000" pitchFamily="2" charset="2"/>
              <a:buChar char="§"/>
            </a:pPr>
            <a:r>
              <a:rPr lang="en-US" sz="1400" smtClean="0"/>
              <a:t>damit nicht an 2 Tübbings 1 Blech angeschweißt werden muss (Toleranzen)</a:t>
            </a:r>
          </a:p>
          <a:p>
            <a:pPr lvl="2">
              <a:spcAft>
                <a:spcPts val="200"/>
              </a:spcAft>
              <a:buFont typeface="Wingdings" panose="05000000000000000000" pitchFamily="2" charset="2"/>
              <a:buChar char="§"/>
            </a:pPr>
            <a:r>
              <a:rPr lang="en-US" sz="1400" smtClean="0"/>
              <a:t>Mit Laschen am 2. Tübbing befestigt</a:t>
            </a:r>
          </a:p>
          <a:p>
            <a:pPr lvl="1">
              <a:spcAft>
                <a:spcPts val="200"/>
              </a:spcAft>
            </a:pPr>
            <a:r>
              <a:rPr lang="en-US" smtClean="0"/>
              <a:t>Schweißnahtvorbereitung </a:t>
            </a:r>
            <a:r>
              <a:rPr lang="en-US"/>
              <a:t>als </a:t>
            </a:r>
            <a:r>
              <a:rPr lang="en-US" smtClean="0"/>
              <a:t>HV-Naht</a:t>
            </a:r>
            <a:endParaRPr lang="en-US" sz="1200" dirty="0"/>
          </a:p>
        </p:txBody>
      </p:sp>
      <p:grpSp>
        <p:nvGrpSpPr>
          <p:cNvPr id="17" name="Gruppieren 16"/>
          <p:cNvGrpSpPr/>
          <p:nvPr/>
        </p:nvGrpSpPr>
        <p:grpSpPr>
          <a:xfrm>
            <a:off x="3615188" y="5669541"/>
            <a:ext cx="874986" cy="458510"/>
            <a:chOff x="4489231" y="4925415"/>
            <a:chExt cx="874986" cy="458510"/>
          </a:xfrm>
        </p:grpSpPr>
        <p:cxnSp>
          <p:nvCxnSpPr>
            <p:cNvPr id="18" name="Gerade Verbindung 17"/>
            <p:cNvCxnSpPr/>
            <p:nvPr/>
          </p:nvCxnSpPr>
          <p:spPr bwMode="auto">
            <a:xfrm flipV="1">
              <a:off x="4773011" y="4966138"/>
              <a:ext cx="0" cy="41778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Gerade Verbindung 18"/>
            <p:cNvCxnSpPr/>
            <p:nvPr/>
          </p:nvCxnSpPr>
          <p:spPr bwMode="auto">
            <a:xfrm flipH="1" flipV="1">
              <a:off x="4858409" y="4966138"/>
              <a:ext cx="279836" cy="7094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19"/>
            <p:cNvCxnSpPr/>
            <p:nvPr/>
          </p:nvCxnSpPr>
          <p:spPr bwMode="auto">
            <a:xfrm flipV="1">
              <a:off x="5138245" y="5037083"/>
              <a:ext cx="0" cy="34684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20"/>
            <p:cNvCxnSpPr/>
            <p:nvPr/>
          </p:nvCxnSpPr>
          <p:spPr bwMode="auto">
            <a:xfrm flipH="1">
              <a:off x="4782209" y="4966139"/>
              <a:ext cx="762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21"/>
            <p:cNvCxnSpPr/>
            <p:nvPr/>
          </p:nvCxnSpPr>
          <p:spPr bwMode="auto">
            <a:xfrm flipH="1">
              <a:off x="4489231" y="4925415"/>
              <a:ext cx="874986"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Rechtwinkliges Dreieck 22"/>
            <p:cNvSpPr/>
            <p:nvPr/>
          </p:nvSpPr>
          <p:spPr bwMode="auto">
            <a:xfrm rot="16200000" flipH="1">
              <a:off x="4956400" y="4855502"/>
              <a:ext cx="83856" cy="279836"/>
            </a:xfrm>
            <a:prstGeom prst="rtTriangle">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GB"/>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ndParaRPr>
            </a:p>
          </p:txBody>
        </p:sp>
      </p:gr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1651" y="823912"/>
            <a:ext cx="4025973" cy="1917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6399" y="3664242"/>
            <a:ext cx="3261856" cy="2623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4258" y="2807855"/>
            <a:ext cx="1227010" cy="2068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389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a:r>
            <a:br>
              <a:rPr lang="de-DE" dirty="0" smtClean="0"/>
            </a:br>
            <a:r>
              <a:rPr lang="de-DE" dirty="0" smtClean="0"/>
              <a:t>Konzept </a:t>
            </a:r>
            <a:r>
              <a:rPr lang="de-DE" dirty="0"/>
              <a:t>Magnetabhängung </a:t>
            </a:r>
            <a:r>
              <a:rPr lang="de-DE"/>
              <a:t>im </a:t>
            </a:r>
            <a:r>
              <a:rPr lang="de-DE" smtClean="0"/>
              <a:t>XTL R 38-40</a:t>
            </a:r>
            <a:r>
              <a:rPr lang="de-DE" dirty="0"/>
              <a:t/>
            </a:r>
            <a:br>
              <a:rPr lang="de-DE" dirty="0"/>
            </a:br>
            <a:endParaRPr lang="de-DE" dirty="0"/>
          </a:p>
        </p:txBody>
      </p:sp>
      <p:sp>
        <p:nvSpPr>
          <p:cNvPr id="6" name="Untertitel 1"/>
          <p:cNvSpPr>
            <a:spLocks noGrp="1"/>
          </p:cNvSpPr>
          <p:nvPr/>
        </p:nvSpPr>
        <p:spPr bwMode="auto">
          <a:xfrm>
            <a:off x="388142" y="823912"/>
            <a:ext cx="85201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0"/>
              </a:spcBef>
              <a:spcAft>
                <a:spcPct val="50000"/>
              </a:spcAft>
              <a:buClr>
                <a:srgbClr val="F28E00"/>
              </a:buClr>
              <a:buFont typeface="Arial Black" pitchFamily="34" charset="0"/>
              <a:buNone/>
              <a:defRPr sz="2000" b="1">
                <a:solidFill>
                  <a:srgbClr val="F28E00"/>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r>
              <a:rPr lang="en-US" sz="2400" smtClean="0"/>
              <a:t>Wandabstützung</a:t>
            </a:r>
            <a:endParaRPr lang="en-US" sz="2400" dirty="0"/>
          </a:p>
        </p:txBody>
      </p:sp>
      <p:sp>
        <p:nvSpPr>
          <p:cNvPr id="7" name="Rectangle 4"/>
          <p:cNvSpPr txBox="1">
            <a:spLocks noChangeArrowheads="1"/>
          </p:cNvSpPr>
          <p:nvPr/>
        </p:nvSpPr>
        <p:spPr bwMode="auto">
          <a:xfrm>
            <a:off x="282576" y="1309687"/>
            <a:ext cx="4699075" cy="4388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5113" indent="-265113" algn="l" rtl="0" eaLnBrk="0" fontAlgn="base" hangingPunct="0">
              <a:spcBef>
                <a:spcPct val="0"/>
              </a:spcBef>
              <a:spcAft>
                <a:spcPct val="50000"/>
              </a:spcAft>
              <a:buClr>
                <a:srgbClr val="F28E00"/>
              </a:buClr>
              <a:buFont typeface="Arial Black" pitchFamily="34" charset="0"/>
              <a:buChar char="&gt;"/>
              <a:defRPr sz="2000">
                <a:solidFill>
                  <a:schemeClr val="tx1"/>
                </a:solidFill>
                <a:latin typeface="+mn-lt"/>
                <a:ea typeface="+mn-ea"/>
                <a:cs typeface="+mn-cs"/>
              </a:defRPr>
            </a:lvl1pPr>
            <a:lvl2pPr marL="628650" indent="-184150" algn="l" rtl="0" eaLnBrk="0" fontAlgn="base" hangingPunct="0">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0" fontAlgn="base" hangingPunct="0">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0" fontAlgn="base" hangingPunct="0">
              <a:spcBef>
                <a:spcPct val="0"/>
              </a:spcBef>
              <a:spcAft>
                <a:spcPct val="0"/>
              </a:spcAft>
              <a:buFont typeface="Wingdings" pitchFamily="2" charset="2"/>
              <a:buChar char="§"/>
              <a:defRPr sz="14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lvl="1">
              <a:spcAft>
                <a:spcPts val="200"/>
              </a:spcAft>
            </a:pPr>
            <a:r>
              <a:rPr lang="en-US" smtClean="0"/>
              <a:t>U 300 an Halfenschienen geschraubt</a:t>
            </a:r>
            <a:endParaRPr lang="en-US"/>
          </a:p>
          <a:p>
            <a:pPr lvl="2">
              <a:spcAft>
                <a:spcPts val="200"/>
              </a:spcAft>
              <a:buFont typeface="Wingdings" panose="05000000000000000000" pitchFamily="2" charset="2"/>
              <a:buChar char="§"/>
            </a:pPr>
            <a:r>
              <a:rPr lang="en-US" sz="1400" smtClean="0"/>
              <a:t>Kein Schweißen im Tunnel</a:t>
            </a:r>
          </a:p>
          <a:p>
            <a:pPr lvl="2">
              <a:spcAft>
                <a:spcPts val="200"/>
              </a:spcAft>
              <a:buFont typeface="Wingdings" panose="05000000000000000000" pitchFamily="2" charset="2"/>
              <a:buChar char="§"/>
            </a:pPr>
            <a:r>
              <a:rPr lang="en-US" sz="1400" smtClean="0"/>
              <a:t>Keine Bohrungen in Tübbings notwendig</a:t>
            </a:r>
          </a:p>
          <a:p>
            <a:pPr lvl="1">
              <a:spcAft>
                <a:spcPts val="200"/>
              </a:spcAft>
            </a:pPr>
            <a:r>
              <a:rPr lang="en-US" smtClean="0"/>
              <a:t>Ausklinkung an Kabelbritschenhaltern in den Halfenschienen für mehr Freiraum Messmarken</a:t>
            </a:r>
          </a:p>
          <a:p>
            <a:pPr lvl="1">
              <a:spcAft>
                <a:spcPts val="200"/>
              </a:spcAft>
            </a:pPr>
            <a:r>
              <a:rPr lang="en-US" smtClean="0"/>
              <a:t>Vertikale Langlöcher für Bautoleranzen</a:t>
            </a:r>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91873" y="918722"/>
            <a:ext cx="3881142" cy="2408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980" y="3411389"/>
            <a:ext cx="6601228" cy="2755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2765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a:r>
            <a:br>
              <a:rPr lang="de-DE" dirty="0" smtClean="0"/>
            </a:br>
            <a:r>
              <a:rPr lang="de-DE" dirty="0" smtClean="0"/>
              <a:t>Konzept </a:t>
            </a:r>
            <a:r>
              <a:rPr lang="de-DE" dirty="0"/>
              <a:t>Magnetabhängung </a:t>
            </a:r>
            <a:r>
              <a:rPr lang="de-DE"/>
              <a:t>im </a:t>
            </a:r>
            <a:r>
              <a:rPr lang="de-DE" smtClean="0"/>
              <a:t>XTL R 38-40</a:t>
            </a:r>
            <a:r>
              <a:rPr lang="de-DE" dirty="0"/>
              <a:t/>
            </a:r>
            <a:br>
              <a:rPr lang="de-DE" dirty="0"/>
            </a:br>
            <a:endParaRPr lang="de-DE" dirty="0"/>
          </a:p>
        </p:txBody>
      </p:sp>
      <p:sp>
        <p:nvSpPr>
          <p:cNvPr id="6" name="Untertitel 1"/>
          <p:cNvSpPr>
            <a:spLocks noGrp="1"/>
          </p:cNvSpPr>
          <p:nvPr/>
        </p:nvSpPr>
        <p:spPr bwMode="auto">
          <a:xfrm>
            <a:off x="388142" y="823912"/>
            <a:ext cx="85201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0"/>
              </a:spcBef>
              <a:spcAft>
                <a:spcPct val="50000"/>
              </a:spcAft>
              <a:buClr>
                <a:srgbClr val="F28E00"/>
              </a:buClr>
              <a:buFont typeface="Arial Black" pitchFamily="34" charset="0"/>
              <a:buNone/>
              <a:defRPr sz="2000" b="1">
                <a:solidFill>
                  <a:srgbClr val="F28E00"/>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r>
              <a:rPr lang="en-US" sz="2400" smtClean="0"/>
              <a:t>Justiergestelle</a:t>
            </a:r>
            <a:endParaRPr lang="en-US" sz="2400" dirty="0"/>
          </a:p>
        </p:txBody>
      </p:sp>
      <p:sp>
        <p:nvSpPr>
          <p:cNvPr id="18" name="Inhaltsplatzhalter 2"/>
          <p:cNvSpPr>
            <a:spLocks noGrp="1"/>
          </p:cNvSpPr>
          <p:nvPr/>
        </p:nvSpPr>
        <p:spPr bwMode="auto">
          <a:xfrm>
            <a:off x="388142" y="1309687"/>
            <a:ext cx="8520113" cy="5162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5113" indent="-265113" algn="l" rtl="0" eaLnBrk="1" fontAlgn="base" hangingPunct="1">
              <a:spcBef>
                <a:spcPct val="0"/>
              </a:spcBef>
              <a:spcAft>
                <a:spcPct val="50000"/>
              </a:spcAft>
              <a:buClr>
                <a:srgbClr val="F28E00"/>
              </a:buClr>
              <a:buFont typeface="Arial Black" pitchFamily="34" charset="0"/>
              <a:buChar char="&gt;"/>
              <a:defRPr sz="2000">
                <a:solidFill>
                  <a:schemeClr val="tx1"/>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pPr marL="0" indent="0">
              <a:buNone/>
            </a:pPr>
            <a:r>
              <a:rPr lang="en-US" b="1" dirty="0" err="1" smtClean="0">
                <a:solidFill>
                  <a:srgbClr val="FF6600"/>
                </a:solidFill>
              </a:rPr>
              <a:t>Materialien</a:t>
            </a:r>
            <a:r>
              <a:rPr lang="en-US" b="1" dirty="0" smtClean="0">
                <a:solidFill>
                  <a:srgbClr val="FF6600"/>
                </a:solidFill>
              </a:rPr>
              <a:t>/</a:t>
            </a:r>
            <a:r>
              <a:rPr lang="en-US" b="1" dirty="0" err="1" smtClean="0">
                <a:solidFill>
                  <a:srgbClr val="FF6600"/>
                </a:solidFill>
              </a:rPr>
              <a:t>Querschnitte</a:t>
            </a:r>
            <a:endParaRPr lang="en-US" dirty="0" smtClean="0">
              <a:solidFill>
                <a:srgbClr val="FF6600"/>
              </a:solidFill>
            </a:endParaRPr>
          </a:p>
          <a:p>
            <a:pPr>
              <a:spcAft>
                <a:spcPts val="200"/>
              </a:spcAft>
            </a:pPr>
            <a:r>
              <a:rPr lang="en-US" dirty="0" err="1" smtClean="0"/>
              <a:t>Hängegestell</a:t>
            </a:r>
            <a:r>
              <a:rPr lang="en-US" dirty="0" smtClean="0"/>
              <a:t> Standard</a:t>
            </a:r>
          </a:p>
          <a:p>
            <a:pPr lvl="1">
              <a:spcAft>
                <a:spcPts val="200"/>
              </a:spcAft>
            </a:pPr>
            <a:r>
              <a:rPr lang="en-US" dirty="0" err="1"/>
              <a:t>Baustahl</a:t>
            </a:r>
            <a:r>
              <a:rPr lang="en-US" dirty="0"/>
              <a:t> S 235 JRG2 (1.0038) [</a:t>
            </a:r>
            <a:r>
              <a:rPr lang="en-US" dirty="0" err="1"/>
              <a:t>ehem</a:t>
            </a:r>
            <a:r>
              <a:rPr lang="en-US" dirty="0"/>
              <a:t>. St 37-2]</a:t>
            </a:r>
          </a:p>
          <a:p>
            <a:pPr lvl="1">
              <a:spcAft>
                <a:spcPts val="200"/>
              </a:spcAft>
            </a:pPr>
            <a:r>
              <a:rPr lang="en-US" dirty="0" err="1" smtClean="0"/>
              <a:t>Bleche</a:t>
            </a:r>
            <a:r>
              <a:rPr lang="en-US" dirty="0" smtClean="0"/>
              <a:t>: </a:t>
            </a:r>
            <a:r>
              <a:rPr lang="en-US" sz="1400" dirty="0" err="1" smtClean="0"/>
              <a:t>i</a:t>
            </a:r>
            <a:r>
              <a:rPr lang="en-US" sz="1400" dirty="0" smtClean="0"/>
              <a:t>. </a:t>
            </a:r>
            <a:r>
              <a:rPr lang="en-US" sz="1400" dirty="0" err="1" smtClean="0"/>
              <a:t>Allg</a:t>
            </a:r>
            <a:r>
              <a:rPr lang="en-US" sz="1400" dirty="0" smtClean="0"/>
              <a:t>.  </a:t>
            </a:r>
            <a:r>
              <a:rPr lang="en-US" sz="1400" dirty="0" err="1" smtClean="0"/>
              <a:t>Blechdicke</a:t>
            </a:r>
            <a:r>
              <a:rPr lang="en-US" sz="1400" dirty="0" smtClean="0"/>
              <a:t> 20 mm</a:t>
            </a:r>
          </a:p>
          <a:p>
            <a:pPr lvl="1">
              <a:spcAft>
                <a:spcPts val="200"/>
              </a:spcAft>
            </a:pPr>
            <a:r>
              <a:rPr lang="en-US" dirty="0" err="1" smtClean="0"/>
              <a:t>Versteifungsrinne</a:t>
            </a:r>
            <a:r>
              <a:rPr lang="en-US" dirty="0" smtClean="0"/>
              <a:t>: </a:t>
            </a:r>
            <a:r>
              <a:rPr lang="en-US" sz="1400" dirty="0" smtClean="0"/>
              <a:t>U 40</a:t>
            </a:r>
          </a:p>
          <a:p>
            <a:pPr lvl="1">
              <a:spcAft>
                <a:spcPts val="200"/>
              </a:spcAft>
            </a:pPr>
            <a:r>
              <a:rPr lang="en-US" sz="1800" dirty="0" smtClean="0"/>
              <a:t> </a:t>
            </a:r>
            <a:r>
              <a:rPr lang="en-US" dirty="0" err="1" smtClean="0"/>
              <a:t>Schrauben</a:t>
            </a:r>
            <a:endParaRPr lang="en-US" dirty="0" smtClean="0"/>
          </a:p>
          <a:p>
            <a:pPr lvl="2">
              <a:spcAft>
                <a:spcPts val="200"/>
              </a:spcAft>
              <a:buFont typeface="Wingdings" panose="05000000000000000000" pitchFamily="2" charset="2"/>
              <a:buChar char="§"/>
            </a:pPr>
            <a:r>
              <a:rPr lang="en-US" sz="1400" dirty="0" err="1" smtClean="0"/>
              <a:t>Maschinenbauschrauben</a:t>
            </a:r>
            <a:endParaRPr lang="en-US" sz="1400" dirty="0"/>
          </a:p>
          <a:p>
            <a:pPr lvl="2">
              <a:spcAft>
                <a:spcPts val="200"/>
              </a:spcAft>
              <a:buFont typeface="Wingdings" panose="05000000000000000000" pitchFamily="2" charset="2"/>
              <a:buChar char="§"/>
            </a:pPr>
            <a:r>
              <a:rPr lang="en-US" sz="1400" dirty="0" smtClean="0"/>
              <a:t>8.8, </a:t>
            </a:r>
            <a:r>
              <a:rPr lang="en-US" sz="1400" dirty="0" err="1" smtClean="0"/>
              <a:t>feuerverzinkt</a:t>
            </a:r>
            <a:endParaRPr lang="en-US" sz="1400" dirty="0"/>
          </a:p>
          <a:p>
            <a:pPr lvl="2">
              <a:spcAft>
                <a:spcPts val="200"/>
              </a:spcAft>
              <a:buFont typeface="Wingdings" panose="05000000000000000000" pitchFamily="2" charset="2"/>
              <a:buChar char="§"/>
            </a:pPr>
            <a:r>
              <a:rPr lang="en-US" sz="1400" smtClean="0"/>
              <a:t>M 10 Anbindung Tragrahmen und Magnete (XQK hat Sonderlösung)</a:t>
            </a:r>
            <a:endParaRPr lang="en-US" sz="1400" dirty="0" smtClean="0"/>
          </a:p>
          <a:p>
            <a:pPr lvl="1">
              <a:spcAft>
                <a:spcPts val="200"/>
              </a:spcAft>
            </a:pPr>
            <a:r>
              <a:rPr lang="en-US" dirty="0" err="1" smtClean="0"/>
              <a:t>Stehbolzen</a:t>
            </a:r>
            <a:endParaRPr lang="en-US" dirty="0"/>
          </a:p>
          <a:p>
            <a:pPr marL="1293813" lvl="2" indent="-285750">
              <a:spcAft>
                <a:spcPts val="200"/>
              </a:spcAft>
              <a:buFont typeface="Wingdings" panose="05000000000000000000" pitchFamily="2" charset="2"/>
              <a:buChar char="§"/>
            </a:pPr>
            <a:r>
              <a:rPr lang="en-US" sz="1400" dirty="0" smtClean="0"/>
              <a:t>M 24x2 (</a:t>
            </a:r>
            <a:r>
              <a:rPr lang="en-US" sz="1400" dirty="0" err="1" smtClean="0"/>
              <a:t>Feingewinde</a:t>
            </a:r>
            <a:r>
              <a:rPr lang="en-US" sz="1400" dirty="0" smtClean="0"/>
              <a:t>) [M 12 </a:t>
            </a:r>
            <a:r>
              <a:rPr lang="en-US" sz="1400" err="1" smtClean="0"/>
              <a:t>für</a:t>
            </a:r>
            <a:r>
              <a:rPr lang="en-US" sz="1400" smtClean="0"/>
              <a:t> Korrekturmagnete / M 20x2 für Pumpengestelle]</a:t>
            </a:r>
            <a:endParaRPr lang="en-US" sz="1400" dirty="0" smtClean="0"/>
          </a:p>
          <a:p>
            <a:pPr lvl="1">
              <a:spcAft>
                <a:spcPts val="200"/>
              </a:spcAft>
            </a:pPr>
            <a:r>
              <a:rPr lang="en-US" dirty="0" err="1" smtClean="0"/>
              <a:t>Lenker</a:t>
            </a:r>
            <a:endParaRPr lang="en-US" dirty="0" smtClean="0"/>
          </a:p>
          <a:p>
            <a:pPr marL="1293813" lvl="2" indent="-285750">
              <a:spcAft>
                <a:spcPts val="200"/>
              </a:spcAft>
              <a:buFont typeface="Wingdings" panose="05000000000000000000" pitchFamily="2" charset="2"/>
              <a:buChar char="§"/>
            </a:pPr>
            <a:r>
              <a:rPr lang="en-US" sz="1400" dirty="0" smtClean="0"/>
              <a:t>Standard DESY-</a:t>
            </a:r>
            <a:r>
              <a:rPr lang="en-US" sz="1400" dirty="0" err="1" smtClean="0"/>
              <a:t>Lenker</a:t>
            </a:r>
            <a:r>
              <a:rPr lang="en-US" sz="1400" dirty="0" smtClean="0"/>
              <a:t> M 12 (</a:t>
            </a:r>
            <a:r>
              <a:rPr lang="en-US" sz="1400" dirty="0" err="1" smtClean="0"/>
              <a:t>Pumpe</a:t>
            </a:r>
            <a:r>
              <a:rPr lang="en-US" sz="1400" dirty="0" smtClean="0"/>
              <a:t>, </a:t>
            </a:r>
            <a:r>
              <a:rPr lang="en-US" sz="1400" dirty="0" err="1" smtClean="0"/>
              <a:t>Octupol</a:t>
            </a:r>
            <a:r>
              <a:rPr lang="en-US" sz="1400" dirty="0" smtClean="0"/>
              <a:t> M 10)</a:t>
            </a:r>
          </a:p>
          <a:p>
            <a:pPr lvl="1">
              <a:spcAft>
                <a:spcPts val="200"/>
              </a:spcAft>
            </a:pPr>
            <a:r>
              <a:rPr lang="en-US" dirty="0" err="1" smtClean="0"/>
              <a:t>Gehärtete</a:t>
            </a:r>
            <a:r>
              <a:rPr lang="en-US" dirty="0" smtClean="0"/>
              <a:t> </a:t>
            </a:r>
            <a:r>
              <a:rPr lang="en-US" dirty="0" err="1" smtClean="0"/>
              <a:t>Unterlegscheiben</a:t>
            </a:r>
            <a:r>
              <a:rPr lang="en-US" dirty="0" smtClean="0"/>
              <a:t> </a:t>
            </a:r>
            <a:r>
              <a:rPr lang="en-US" err="1" smtClean="0"/>
              <a:t>sowie</a:t>
            </a:r>
            <a:r>
              <a:rPr lang="en-US" smtClean="0"/>
              <a:t> Kugelscheibe-Kegelpfanne</a:t>
            </a:r>
            <a:endParaRPr lang="en-US" sz="1400" dirty="0"/>
          </a:p>
          <a:p>
            <a:pPr marL="1293813" lvl="2" indent="-285750">
              <a:spcAft>
                <a:spcPts val="200"/>
              </a:spcAft>
              <a:buFont typeface="Wingdings" panose="05000000000000000000" pitchFamily="2" charset="2"/>
              <a:buChar char="§"/>
            </a:pPr>
            <a:endParaRPr lang="en-US" sz="1400" dirty="0"/>
          </a:p>
          <a:p>
            <a:pPr marL="1293813" lvl="2" indent="-285750">
              <a:spcAft>
                <a:spcPts val="200"/>
              </a:spcAft>
              <a:buFont typeface="Wingdings" panose="05000000000000000000" pitchFamily="2" charset="2"/>
              <a:buChar char="§"/>
            </a:pPr>
            <a:endParaRPr lang="en-US" sz="1400" dirty="0"/>
          </a:p>
          <a:p>
            <a:pPr lvl="2">
              <a:spcAft>
                <a:spcPts val="200"/>
              </a:spcAft>
            </a:pPr>
            <a:endParaRPr lang="en-US" sz="1200" dirty="0" smtClean="0"/>
          </a:p>
          <a:p>
            <a:pPr marL="0" indent="0">
              <a:lnSpc>
                <a:spcPct val="150000"/>
              </a:lnSpc>
              <a:buNone/>
            </a:pPr>
            <a:endParaRPr lang="en-US" dirty="0" smtClean="0"/>
          </a:p>
          <a:p>
            <a:pPr marL="0" indent="0">
              <a:buNone/>
            </a:pPr>
            <a:endParaRPr lang="en-US" dirty="0"/>
          </a:p>
        </p:txBody>
      </p:sp>
      <p:pic>
        <p:nvPicPr>
          <p:cNvPr id="19"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29583" t="13448" r="11354" b="17931"/>
          <a:stretch/>
        </p:blipFill>
        <p:spPr bwMode="auto">
          <a:xfrm>
            <a:off x="5623095" y="1408824"/>
            <a:ext cx="3208960" cy="2252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2016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bwMode="auto">
          <a:xfrm>
            <a:off x="5303203" y="1269709"/>
            <a:ext cx="3343047" cy="3364992"/>
          </a:xfrm>
          <a:prstGeom prst="rect">
            <a:avLst/>
          </a:prstGeom>
          <a:solidFill>
            <a:schemeClr val="accent5"/>
          </a:solidFill>
          <a:ln w="9525" cap="flat" cmpd="sng" algn="ctr">
            <a:solidFill>
              <a:schemeClr val="accent5"/>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ndParaRPr>
          </a:p>
        </p:txBody>
      </p:sp>
      <p:sp>
        <p:nvSpPr>
          <p:cNvPr id="2" name="Titel 1"/>
          <p:cNvSpPr>
            <a:spLocks noGrp="1"/>
          </p:cNvSpPr>
          <p:nvPr>
            <p:ph type="title"/>
          </p:nvPr>
        </p:nvSpPr>
        <p:spPr/>
        <p:txBody>
          <a:bodyPr/>
          <a:lstStyle/>
          <a:p>
            <a:r>
              <a:rPr lang="de-DE" dirty="0" smtClean="0"/>
              <a:t/>
            </a:r>
            <a:br>
              <a:rPr lang="de-DE" dirty="0" smtClean="0"/>
            </a:br>
            <a:r>
              <a:rPr lang="de-DE" dirty="0" smtClean="0"/>
              <a:t>Konzept </a:t>
            </a:r>
            <a:r>
              <a:rPr lang="de-DE" dirty="0"/>
              <a:t>Magnetabhängung </a:t>
            </a:r>
            <a:r>
              <a:rPr lang="de-DE"/>
              <a:t>im </a:t>
            </a:r>
            <a:r>
              <a:rPr lang="de-DE" smtClean="0"/>
              <a:t>XTL R 38-40</a:t>
            </a:r>
            <a:r>
              <a:rPr lang="de-DE" dirty="0"/>
              <a:t/>
            </a:r>
            <a:br>
              <a:rPr lang="de-DE" dirty="0"/>
            </a:br>
            <a:endParaRPr lang="de-DE" dirty="0"/>
          </a:p>
        </p:txBody>
      </p:sp>
      <p:sp>
        <p:nvSpPr>
          <p:cNvPr id="6" name="Untertitel 1"/>
          <p:cNvSpPr>
            <a:spLocks noGrp="1"/>
          </p:cNvSpPr>
          <p:nvPr/>
        </p:nvSpPr>
        <p:spPr bwMode="auto">
          <a:xfrm>
            <a:off x="388142" y="823912"/>
            <a:ext cx="85201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0"/>
              </a:spcBef>
              <a:spcAft>
                <a:spcPct val="50000"/>
              </a:spcAft>
              <a:buClr>
                <a:srgbClr val="F28E00"/>
              </a:buClr>
              <a:buFont typeface="Arial Black" pitchFamily="34" charset="0"/>
              <a:buNone/>
              <a:defRPr sz="2000" b="1">
                <a:solidFill>
                  <a:srgbClr val="F28E00"/>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r>
              <a:rPr lang="en-US" sz="2400" smtClean="0"/>
              <a:t>Justiergestelle</a:t>
            </a:r>
            <a:endParaRPr lang="en-US" sz="2400"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9440" y="1403427"/>
            <a:ext cx="3318016" cy="1707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Inhaltsplatzhalter 2"/>
          <p:cNvSpPr>
            <a:spLocks noGrp="1"/>
          </p:cNvSpPr>
          <p:nvPr/>
        </p:nvSpPr>
        <p:spPr bwMode="auto">
          <a:xfrm>
            <a:off x="413341" y="1309687"/>
            <a:ext cx="8317318" cy="5301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5113" indent="-265113" algn="l" rtl="0" eaLnBrk="1" fontAlgn="base" hangingPunct="1">
              <a:spcBef>
                <a:spcPct val="0"/>
              </a:spcBef>
              <a:spcAft>
                <a:spcPct val="50000"/>
              </a:spcAft>
              <a:buClr>
                <a:srgbClr val="F28E00"/>
              </a:buClr>
              <a:buFont typeface="Arial Black" pitchFamily="34" charset="0"/>
              <a:buChar char="&gt;"/>
              <a:defRPr sz="2000">
                <a:solidFill>
                  <a:schemeClr val="tx1"/>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pPr marL="0" indent="0">
              <a:buNone/>
            </a:pPr>
            <a:r>
              <a:rPr lang="en-US" b="1" dirty="0" err="1" smtClean="0">
                <a:solidFill>
                  <a:srgbClr val="FF6600"/>
                </a:solidFill>
              </a:rPr>
              <a:t>Hängegestelle</a:t>
            </a:r>
            <a:r>
              <a:rPr lang="en-US" b="1" dirty="0" smtClean="0">
                <a:solidFill>
                  <a:srgbClr val="FF6600"/>
                </a:solidFill>
              </a:rPr>
              <a:t> </a:t>
            </a:r>
            <a:r>
              <a:rPr lang="en-US" b="1" dirty="0" err="1" smtClean="0">
                <a:solidFill>
                  <a:srgbClr val="FF6600"/>
                </a:solidFill>
              </a:rPr>
              <a:t>im</a:t>
            </a:r>
            <a:r>
              <a:rPr lang="en-US" b="1" dirty="0" smtClean="0">
                <a:solidFill>
                  <a:srgbClr val="FF6600"/>
                </a:solidFill>
              </a:rPr>
              <a:t> </a:t>
            </a:r>
            <a:r>
              <a:rPr lang="en-US" b="1" dirty="0" err="1" smtClean="0">
                <a:solidFill>
                  <a:srgbClr val="FF6600"/>
                </a:solidFill>
              </a:rPr>
              <a:t>Einzelnen</a:t>
            </a:r>
            <a:endParaRPr lang="en-US" b="1" dirty="0" smtClean="0">
              <a:solidFill>
                <a:srgbClr val="FF6600"/>
              </a:solidFill>
            </a:endParaRPr>
          </a:p>
          <a:p>
            <a:pPr marL="0" indent="0">
              <a:buNone/>
            </a:pPr>
            <a:endParaRPr lang="en-US" dirty="0">
              <a:solidFill>
                <a:srgbClr val="FF6600"/>
              </a:solidFill>
            </a:endParaRPr>
          </a:p>
          <a:p>
            <a:pPr marL="0" indent="0">
              <a:buNone/>
            </a:pPr>
            <a:endParaRPr lang="en-US" dirty="0" smtClean="0">
              <a:solidFill>
                <a:srgbClr val="FF6600"/>
              </a:solidFill>
            </a:endParaRPr>
          </a:p>
          <a:p>
            <a:pPr marL="0" indent="0">
              <a:buNone/>
            </a:pPr>
            <a:endParaRPr lang="en-US" sz="1200" dirty="0" smtClean="0">
              <a:solidFill>
                <a:srgbClr val="FF6600"/>
              </a:solidFill>
            </a:endParaRPr>
          </a:p>
          <a:p>
            <a:pPr marL="0" indent="0">
              <a:buNone/>
            </a:pPr>
            <a:r>
              <a:rPr lang="en-US" sz="1200" dirty="0" smtClean="0"/>
              <a:t>XBD-H an </a:t>
            </a:r>
            <a:r>
              <a:rPr lang="en-US" sz="1200" dirty="0" err="1" smtClean="0"/>
              <a:t>Längsträgern</a:t>
            </a:r>
            <a:r>
              <a:rPr lang="en-US" sz="1200" dirty="0" smtClean="0"/>
              <a:t>	XBD-H an </a:t>
            </a:r>
            <a:r>
              <a:rPr lang="en-US" sz="1200" dirty="0" err="1" smtClean="0"/>
              <a:t>Querträgern</a:t>
            </a:r>
            <a:r>
              <a:rPr lang="en-US" sz="1200" dirty="0" smtClean="0"/>
              <a:t>			 </a:t>
            </a:r>
          </a:p>
          <a:p>
            <a:pPr marL="0" indent="0">
              <a:buNone/>
            </a:pPr>
            <a:endParaRPr lang="en-US" sz="1200" dirty="0" smtClean="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r>
              <a:rPr lang="en-US" sz="1200" dirty="0"/>
              <a:t>XBD-V</a:t>
            </a:r>
            <a:r>
              <a:rPr lang="en-US" sz="1200" dirty="0" smtClean="0"/>
              <a:t>                                        XSA	</a:t>
            </a:r>
            <a:r>
              <a:rPr lang="en-US" sz="1200" i="1" dirty="0" smtClean="0"/>
              <a:t>	</a:t>
            </a:r>
            <a:r>
              <a:rPr lang="en-US" sz="1200" dirty="0" smtClean="0"/>
              <a:t> XOA</a:t>
            </a:r>
          </a:p>
          <a:p>
            <a:pPr marL="0" indent="0">
              <a:buNone/>
            </a:pPr>
            <a:endParaRPr lang="en-US" sz="1200" dirty="0"/>
          </a:p>
          <a:p>
            <a:pPr marL="0" indent="0">
              <a:buNone/>
            </a:pPr>
            <a:endParaRPr lang="en-US" sz="1200" dirty="0" smtClean="0"/>
          </a:p>
          <a:p>
            <a:pPr marL="0" indent="0">
              <a:buNone/>
            </a:pPr>
            <a:endParaRPr lang="en-US" sz="1200" dirty="0"/>
          </a:p>
          <a:p>
            <a:pPr marL="0" indent="0">
              <a:buNone/>
            </a:pPr>
            <a:endParaRPr lang="en-US" sz="1200" dirty="0" smtClean="0"/>
          </a:p>
          <a:p>
            <a:pPr marL="0" indent="0">
              <a:buNone/>
            </a:pPr>
            <a:endParaRPr lang="en-US" sz="1200" dirty="0"/>
          </a:p>
          <a:p>
            <a:pPr marL="0" indent="0">
              <a:buNone/>
            </a:pPr>
            <a:r>
              <a:rPr lang="en-US" sz="1200" dirty="0" smtClean="0"/>
              <a:t>XQK		       XQF + XCF   </a:t>
            </a:r>
            <a:r>
              <a:rPr lang="en-US" sz="1200" dirty="0" err="1" smtClean="0"/>
              <a:t>mit</a:t>
            </a:r>
            <a:r>
              <a:rPr lang="en-US" sz="1200" dirty="0" smtClean="0"/>
              <a:t>   </a:t>
            </a:r>
            <a:r>
              <a:rPr lang="en-US" sz="1200" dirty="0" err="1" smtClean="0"/>
              <a:t>Pumpe</a:t>
            </a:r>
            <a:r>
              <a:rPr lang="en-US" sz="1200" dirty="0" smtClean="0"/>
              <a:t> + BPMA</a:t>
            </a:r>
          </a:p>
        </p:txBody>
      </p:sp>
      <p:sp>
        <p:nvSpPr>
          <p:cNvPr id="16" name="Rectangle 4"/>
          <p:cNvSpPr txBox="1">
            <a:spLocks noChangeArrowheads="1"/>
          </p:cNvSpPr>
          <p:nvPr/>
        </p:nvSpPr>
        <p:spPr bwMode="auto">
          <a:xfrm>
            <a:off x="4953834" y="3124749"/>
            <a:ext cx="4169228" cy="685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5113" indent="-265113" algn="l" rtl="0" eaLnBrk="0" fontAlgn="base" hangingPunct="0">
              <a:spcBef>
                <a:spcPct val="0"/>
              </a:spcBef>
              <a:spcAft>
                <a:spcPct val="50000"/>
              </a:spcAft>
              <a:buClr>
                <a:srgbClr val="F28E00"/>
              </a:buClr>
              <a:buFont typeface="Arial Black" pitchFamily="34" charset="0"/>
              <a:buChar char="&gt;"/>
              <a:defRPr sz="2000">
                <a:solidFill>
                  <a:schemeClr val="tx1"/>
                </a:solidFill>
                <a:latin typeface="+mn-lt"/>
                <a:ea typeface="+mn-ea"/>
                <a:cs typeface="+mn-cs"/>
              </a:defRPr>
            </a:lvl1pPr>
            <a:lvl2pPr marL="628650" indent="-184150" algn="l" rtl="0" eaLnBrk="0" fontAlgn="base" hangingPunct="0">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0" fontAlgn="base" hangingPunct="0">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0" fontAlgn="base" hangingPunct="0">
              <a:spcBef>
                <a:spcPct val="0"/>
              </a:spcBef>
              <a:spcAft>
                <a:spcPct val="0"/>
              </a:spcAft>
              <a:buFont typeface="Wingdings" pitchFamily="2" charset="2"/>
              <a:buChar char="§"/>
              <a:defRPr sz="14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lvl="1">
              <a:spcAft>
                <a:spcPts val="200"/>
              </a:spcAft>
            </a:pPr>
            <a:r>
              <a:rPr lang="en-US" sz="1400" dirty="0" err="1"/>
              <a:t>Allseitig</a:t>
            </a:r>
            <a:r>
              <a:rPr lang="en-US" sz="1400" dirty="0"/>
              <a:t> 15 </a:t>
            </a:r>
            <a:r>
              <a:rPr lang="en-US" sz="1400" dirty="0" smtClean="0"/>
              <a:t>mm </a:t>
            </a:r>
            <a:r>
              <a:rPr lang="en-US" sz="1400" dirty="0" err="1" smtClean="0"/>
              <a:t>Verstellweg</a:t>
            </a:r>
            <a:r>
              <a:rPr lang="en-US" sz="1400" dirty="0" smtClean="0"/>
              <a:t> </a:t>
            </a:r>
          </a:p>
          <a:p>
            <a:pPr lvl="1">
              <a:spcAft>
                <a:spcPts val="200"/>
              </a:spcAft>
            </a:pPr>
            <a:r>
              <a:rPr lang="en-US" sz="1400" dirty="0" err="1" smtClean="0"/>
              <a:t>Langlöcher</a:t>
            </a:r>
            <a:r>
              <a:rPr lang="en-US" sz="1400" dirty="0" smtClean="0"/>
              <a:t> </a:t>
            </a:r>
            <a:r>
              <a:rPr lang="en-US" sz="1400" dirty="0" err="1" smtClean="0"/>
              <a:t>längs</a:t>
            </a:r>
            <a:r>
              <a:rPr lang="en-US" sz="1400" dirty="0" smtClean="0"/>
              <a:t> </a:t>
            </a:r>
            <a:r>
              <a:rPr lang="en-US" sz="1400" dirty="0" err="1" smtClean="0"/>
              <a:t>zum</a:t>
            </a:r>
            <a:r>
              <a:rPr lang="en-US" sz="1400" dirty="0" smtClean="0"/>
              <a:t> </a:t>
            </a:r>
            <a:r>
              <a:rPr lang="en-US" sz="1400" dirty="0" err="1" smtClean="0"/>
              <a:t>Strahl</a:t>
            </a:r>
            <a:r>
              <a:rPr lang="en-US" sz="1400" dirty="0" smtClean="0"/>
              <a:t> (</a:t>
            </a:r>
            <a:r>
              <a:rPr lang="en-US" sz="1400" dirty="0" err="1" smtClean="0"/>
              <a:t>oben</a:t>
            </a:r>
            <a:r>
              <a:rPr lang="en-US" sz="1400" dirty="0" smtClean="0"/>
              <a:t>)</a:t>
            </a:r>
            <a:br>
              <a:rPr lang="en-US" sz="1400" dirty="0" smtClean="0"/>
            </a:br>
            <a:r>
              <a:rPr lang="en-US" sz="1400" dirty="0" smtClean="0"/>
              <a:t>und </a:t>
            </a:r>
            <a:r>
              <a:rPr lang="en-US" sz="1400" dirty="0" err="1" smtClean="0"/>
              <a:t>quer</a:t>
            </a:r>
            <a:r>
              <a:rPr lang="en-US" sz="1400" dirty="0" smtClean="0"/>
              <a:t> </a:t>
            </a:r>
            <a:r>
              <a:rPr lang="en-US" sz="1400" dirty="0" err="1" smtClean="0"/>
              <a:t>zum</a:t>
            </a:r>
            <a:r>
              <a:rPr lang="en-US" sz="1400" dirty="0" smtClean="0"/>
              <a:t> </a:t>
            </a:r>
            <a:r>
              <a:rPr lang="en-US" sz="1400" dirty="0" err="1" smtClean="0"/>
              <a:t>Strahl</a:t>
            </a:r>
            <a:r>
              <a:rPr lang="en-US" sz="1400" dirty="0" smtClean="0"/>
              <a:t> (</a:t>
            </a:r>
            <a:r>
              <a:rPr lang="en-US" sz="1400" dirty="0" err="1" smtClean="0"/>
              <a:t>unten</a:t>
            </a:r>
            <a:r>
              <a:rPr lang="en-US" sz="1400" dirty="0" smtClean="0"/>
              <a:t>) </a:t>
            </a:r>
            <a:r>
              <a:rPr lang="en-US" sz="1400" dirty="0" err="1" smtClean="0"/>
              <a:t>zum</a:t>
            </a:r>
            <a:r>
              <a:rPr lang="en-US" sz="1400" dirty="0" smtClean="0"/>
              <a:t> </a:t>
            </a:r>
            <a:r>
              <a:rPr lang="en-US" sz="1400" dirty="0" err="1" smtClean="0"/>
              <a:t>Ausgleich</a:t>
            </a:r>
            <a:r>
              <a:rPr lang="en-US" sz="1400" dirty="0" smtClean="0"/>
              <a:t> von </a:t>
            </a:r>
            <a:r>
              <a:rPr lang="en-US" sz="1400" dirty="0" err="1" smtClean="0"/>
              <a:t>Bautoleranzen</a:t>
            </a:r>
            <a:r>
              <a:rPr lang="en-US" sz="1400" dirty="0" smtClean="0"/>
              <a:t/>
            </a:r>
            <a:br>
              <a:rPr lang="en-US" sz="1400" dirty="0" smtClean="0"/>
            </a:br>
            <a:r>
              <a:rPr lang="en-US" sz="1400" dirty="0" smtClean="0"/>
              <a:t>(+/- 14 mm)</a:t>
            </a:r>
            <a:endParaRPr lang="en-US" sz="1400" dirty="0"/>
          </a:p>
        </p:txBody>
      </p:sp>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l="11938" t="5866" r="15891" b="5531"/>
          <a:stretch/>
        </p:blipFill>
        <p:spPr>
          <a:xfrm>
            <a:off x="467765" y="1856995"/>
            <a:ext cx="1800000" cy="1160496"/>
          </a:xfrm>
          <a:prstGeom prst="rect">
            <a:avLst/>
          </a:prstGeom>
        </p:spPr>
      </p:pic>
      <p:pic>
        <p:nvPicPr>
          <p:cNvPr id="5" name="Grafik 4"/>
          <p:cNvPicPr>
            <a:picLocks noChangeAspect="1"/>
          </p:cNvPicPr>
          <p:nvPr/>
        </p:nvPicPr>
        <p:blipFill rotWithShape="1">
          <a:blip r:embed="rId4" cstate="print">
            <a:extLst>
              <a:ext uri="{28A0092B-C50C-407E-A947-70E740481C1C}">
                <a14:useLocalDpi xmlns:a14="http://schemas.microsoft.com/office/drawing/2010/main" val="0"/>
              </a:ext>
            </a:extLst>
          </a:blip>
          <a:srcRect l="16494" t="14315" r="18840" b="13945"/>
          <a:stretch/>
        </p:blipFill>
        <p:spPr>
          <a:xfrm>
            <a:off x="2379828" y="1968799"/>
            <a:ext cx="1800000" cy="1048694"/>
          </a:xfrm>
          <a:prstGeom prst="rect">
            <a:avLst/>
          </a:prstGeom>
        </p:spPr>
      </p:pic>
      <p:pic>
        <p:nvPicPr>
          <p:cNvPr id="17" name="Grafik 16"/>
          <p:cNvPicPr>
            <a:picLocks noChangeAspect="1"/>
          </p:cNvPicPr>
          <p:nvPr/>
        </p:nvPicPr>
        <p:blipFill rotWithShape="1">
          <a:blip r:embed="rId5" cstate="print">
            <a:extLst>
              <a:ext uri="{28A0092B-C50C-407E-A947-70E740481C1C}">
                <a14:useLocalDpi xmlns:a14="http://schemas.microsoft.com/office/drawing/2010/main" val="0"/>
              </a:ext>
            </a:extLst>
          </a:blip>
          <a:srcRect l="22248" t="18803" r="14883" b="8736"/>
          <a:stretch/>
        </p:blipFill>
        <p:spPr>
          <a:xfrm>
            <a:off x="467765" y="3280856"/>
            <a:ext cx="1800000" cy="1089499"/>
          </a:xfrm>
          <a:prstGeom prst="rect">
            <a:avLst/>
          </a:prstGeom>
        </p:spPr>
      </p:pic>
      <p:pic>
        <p:nvPicPr>
          <p:cNvPr id="18" name="Grafik 17"/>
          <p:cNvPicPr>
            <a:picLocks noChangeAspect="1"/>
          </p:cNvPicPr>
          <p:nvPr/>
        </p:nvPicPr>
        <p:blipFill rotWithShape="1">
          <a:blip r:embed="rId6" cstate="print">
            <a:extLst>
              <a:ext uri="{28A0092B-C50C-407E-A947-70E740481C1C}">
                <a14:useLocalDpi xmlns:a14="http://schemas.microsoft.com/office/drawing/2010/main" val="0"/>
              </a:ext>
            </a:extLst>
          </a:blip>
          <a:srcRect l="24801" r="30387"/>
          <a:stretch/>
        </p:blipFill>
        <p:spPr>
          <a:xfrm>
            <a:off x="2651274" y="3290355"/>
            <a:ext cx="921588" cy="1080000"/>
          </a:xfrm>
          <a:prstGeom prst="rect">
            <a:avLst/>
          </a:prstGeom>
        </p:spPr>
      </p:pic>
      <p:pic>
        <p:nvPicPr>
          <p:cNvPr id="19" name="Grafik 18"/>
          <p:cNvPicPr>
            <a:picLocks noChangeAspect="1"/>
          </p:cNvPicPr>
          <p:nvPr/>
        </p:nvPicPr>
        <p:blipFill rotWithShape="1">
          <a:blip r:embed="rId7" cstate="print">
            <a:extLst>
              <a:ext uri="{28A0092B-C50C-407E-A947-70E740481C1C}">
                <a14:useLocalDpi xmlns:a14="http://schemas.microsoft.com/office/drawing/2010/main" val="0"/>
              </a:ext>
            </a:extLst>
          </a:blip>
          <a:srcRect l="27829" t="7819" r="37120" b="8735"/>
          <a:stretch/>
        </p:blipFill>
        <p:spPr>
          <a:xfrm>
            <a:off x="4067765" y="3280856"/>
            <a:ext cx="863845" cy="1080000"/>
          </a:xfrm>
          <a:prstGeom prst="rect">
            <a:avLst/>
          </a:prstGeom>
        </p:spPr>
      </p:pic>
      <p:pic>
        <p:nvPicPr>
          <p:cNvPr id="20" name="Grafik 19"/>
          <p:cNvPicPr>
            <a:picLocks noChangeAspect="1"/>
          </p:cNvPicPr>
          <p:nvPr/>
        </p:nvPicPr>
        <p:blipFill rotWithShape="1">
          <a:blip r:embed="rId8" cstate="print">
            <a:extLst>
              <a:ext uri="{28A0092B-C50C-407E-A947-70E740481C1C}">
                <a14:useLocalDpi xmlns:a14="http://schemas.microsoft.com/office/drawing/2010/main" val="0"/>
              </a:ext>
            </a:extLst>
          </a:blip>
          <a:srcRect l="17597" t="4572" r="24341" b="4350"/>
          <a:stretch/>
        </p:blipFill>
        <p:spPr>
          <a:xfrm>
            <a:off x="413341" y="4581036"/>
            <a:ext cx="1748071" cy="1440000"/>
          </a:xfrm>
          <a:prstGeom prst="rect">
            <a:avLst/>
          </a:prstGeom>
        </p:spPr>
      </p:pic>
      <p:pic>
        <p:nvPicPr>
          <p:cNvPr id="21" name="Grafik 20"/>
          <p:cNvPicPr>
            <a:picLocks noChangeAspect="1"/>
          </p:cNvPicPr>
          <p:nvPr/>
        </p:nvPicPr>
        <p:blipFill rotWithShape="1">
          <a:blip r:embed="rId9" cstate="print">
            <a:extLst>
              <a:ext uri="{28A0092B-C50C-407E-A947-70E740481C1C}">
                <a14:useLocalDpi xmlns:a14="http://schemas.microsoft.com/office/drawing/2010/main" val="0"/>
              </a:ext>
            </a:extLst>
          </a:blip>
          <a:srcRect l="9845" t="7671" r="17209" b="8040"/>
          <a:stretch/>
        </p:blipFill>
        <p:spPr>
          <a:xfrm>
            <a:off x="2651274" y="4581036"/>
            <a:ext cx="2373099" cy="1440000"/>
          </a:xfrm>
          <a:prstGeom prst="rect">
            <a:avLst/>
          </a:prstGeom>
        </p:spPr>
      </p:pic>
    </p:spTree>
    <p:extLst>
      <p:ext uri="{BB962C8B-B14F-4D97-AF65-F5344CB8AC3E}">
        <p14:creationId xmlns:p14="http://schemas.microsoft.com/office/powerpoint/2010/main" val="1583202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a:r>
            <a:br>
              <a:rPr lang="de-DE" dirty="0" smtClean="0"/>
            </a:br>
            <a:r>
              <a:rPr lang="de-DE" dirty="0" smtClean="0"/>
              <a:t>Konzept </a:t>
            </a:r>
            <a:r>
              <a:rPr lang="de-DE" dirty="0"/>
              <a:t>Magnetabhängung </a:t>
            </a:r>
            <a:r>
              <a:rPr lang="de-DE"/>
              <a:t>im </a:t>
            </a:r>
            <a:r>
              <a:rPr lang="de-DE" smtClean="0"/>
              <a:t>XTL R 38-40</a:t>
            </a:r>
            <a:r>
              <a:rPr lang="de-DE" dirty="0"/>
              <a:t/>
            </a:r>
            <a:br>
              <a:rPr lang="de-DE" dirty="0"/>
            </a:br>
            <a:endParaRPr lang="de-DE" dirty="0"/>
          </a:p>
        </p:txBody>
      </p:sp>
      <p:sp>
        <p:nvSpPr>
          <p:cNvPr id="6" name="Untertitel 1"/>
          <p:cNvSpPr>
            <a:spLocks noGrp="1"/>
          </p:cNvSpPr>
          <p:nvPr/>
        </p:nvSpPr>
        <p:spPr bwMode="auto">
          <a:xfrm>
            <a:off x="388142" y="823912"/>
            <a:ext cx="85201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0"/>
              </a:spcBef>
              <a:spcAft>
                <a:spcPct val="50000"/>
              </a:spcAft>
              <a:buClr>
                <a:srgbClr val="F28E00"/>
              </a:buClr>
              <a:buFont typeface="Arial Black" pitchFamily="34" charset="0"/>
              <a:buNone/>
              <a:defRPr sz="2000" b="1">
                <a:solidFill>
                  <a:srgbClr val="F28E00"/>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r>
              <a:rPr lang="en-US" sz="2400" smtClean="0"/>
              <a:t>Justiergestelle</a:t>
            </a:r>
            <a:endParaRPr lang="en-US" sz="2400" dirty="0"/>
          </a:p>
        </p:txBody>
      </p:sp>
      <p:sp>
        <p:nvSpPr>
          <p:cNvPr id="17" name="Inhaltsplatzhalter 2"/>
          <p:cNvSpPr>
            <a:spLocks noGrp="1"/>
          </p:cNvSpPr>
          <p:nvPr/>
        </p:nvSpPr>
        <p:spPr bwMode="auto">
          <a:xfrm>
            <a:off x="516337" y="1371949"/>
            <a:ext cx="6642100" cy="480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5113" indent="-265113" algn="l" rtl="0" eaLnBrk="1" fontAlgn="base" hangingPunct="1">
              <a:spcBef>
                <a:spcPct val="0"/>
              </a:spcBef>
              <a:spcAft>
                <a:spcPct val="50000"/>
              </a:spcAft>
              <a:buClr>
                <a:srgbClr val="F28E00"/>
              </a:buClr>
              <a:buFont typeface="Arial Black" pitchFamily="34" charset="0"/>
              <a:buChar char="&gt;"/>
              <a:defRPr sz="2000">
                <a:solidFill>
                  <a:schemeClr val="tx1"/>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pPr marL="0" indent="0">
              <a:buNone/>
            </a:pPr>
            <a:r>
              <a:rPr lang="en-US" b="1" dirty="0" err="1" smtClean="0">
                <a:solidFill>
                  <a:srgbClr val="FF6600"/>
                </a:solidFill>
              </a:rPr>
              <a:t>Versteifung</a:t>
            </a:r>
            <a:r>
              <a:rPr lang="en-US" b="1" dirty="0" smtClean="0">
                <a:solidFill>
                  <a:srgbClr val="FF6600"/>
                </a:solidFill>
              </a:rPr>
              <a:t> – </a:t>
            </a:r>
            <a:r>
              <a:rPr lang="en-US" b="1" dirty="0" err="1" smtClean="0">
                <a:solidFill>
                  <a:srgbClr val="FF6600"/>
                </a:solidFill>
              </a:rPr>
              <a:t>für</a:t>
            </a:r>
            <a:r>
              <a:rPr lang="en-US" b="1" dirty="0" smtClean="0">
                <a:solidFill>
                  <a:srgbClr val="FF6600"/>
                </a:solidFill>
              </a:rPr>
              <a:t> </a:t>
            </a:r>
            <a:r>
              <a:rPr lang="en-US" b="1" dirty="0" err="1" smtClean="0">
                <a:solidFill>
                  <a:srgbClr val="FF6600"/>
                </a:solidFill>
              </a:rPr>
              <a:t>schwere</a:t>
            </a:r>
            <a:r>
              <a:rPr lang="en-US" b="1" dirty="0" smtClean="0">
                <a:solidFill>
                  <a:srgbClr val="FF6600"/>
                </a:solidFill>
              </a:rPr>
              <a:t> </a:t>
            </a:r>
            <a:r>
              <a:rPr lang="en-US" b="1" dirty="0" err="1" smtClean="0">
                <a:solidFill>
                  <a:srgbClr val="FF6600"/>
                </a:solidFill>
              </a:rPr>
              <a:t>Magnete</a:t>
            </a:r>
            <a:r>
              <a:rPr lang="en-US" b="1" dirty="0" smtClean="0">
                <a:solidFill>
                  <a:srgbClr val="FF6600"/>
                </a:solidFill>
              </a:rPr>
              <a:t> XBD, XQF, XQK</a:t>
            </a:r>
          </a:p>
          <a:p>
            <a:pPr marL="0" indent="0">
              <a:buNone/>
            </a:pPr>
            <a:endParaRPr lang="en-US" dirty="0"/>
          </a:p>
        </p:txBody>
      </p:sp>
      <p:pic>
        <p:nvPicPr>
          <p:cNvPr id="18"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21152" t="19892" r="10898" b="26724"/>
          <a:stretch/>
        </p:blipFill>
        <p:spPr bwMode="auto">
          <a:xfrm>
            <a:off x="3563786" y="1852552"/>
            <a:ext cx="5345946" cy="220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4327" t="13475" r="18261" b="18895"/>
          <a:stretch/>
        </p:blipFill>
        <p:spPr bwMode="auto">
          <a:xfrm>
            <a:off x="675033" y="4165470"/>
            <a:ext cx="3511053" cy="2172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Inhaltsplatzhalter 2"/>
          <p:cNvSpPr txBox="1">
            <a:spLocks/>
          </p:cNvSpPr>
          <p:nvPr/>
        </p:nvSpPr>
        <p:spPr bwMode="auto">
          <a:xfrm>
            <a:off x="4113482" y="4188726"/>
            <a:ext cx="5030518" cy="2149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GB"/>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marL="0" indent="0">
              <a:buFont typeface="Arial Black" pitchFamily="34" charset="0"/>
              <a:buNone/>
            </a:pPr>
            <a:r>
              <a:rPr lang="en-US" b="1" dirty="0" smtClean="0">
                <a:solidFill>
                  <a:srgbClr val="FF6600"/>
                </a:solidFill>
              </a:rPr>
              <a:t>Master Bond Polymer Adhesive EP30</a:t>
            </a:r>
          </a:p>
          <a:p>
            <a:pPr marL="0" indent="0">
              <a:buFont typeface="Arial Black" pitchFamily="34" charset="0"/>
              <a:buNone/>
            </a:pPr>
            <a:r>
              <a:rPr lang="en-US" sz="1400" dirty="0" smtClean="0">
                <a:solidFill>
                  <a:srgbClr val="FF6600"/>
                </a:solidFill>
              </a:rPr>
              <a:t>Low Viscosity, Two Component Epoxy Adhesive For High Performance General Purpose Bonding</a:t>
            </a:r>
          </a:p>
          <a:p>
            <a:pPr>
              <a:spcAft>
                <a:spcPts val="0"/>
              </a:spcAft>
            </a:pPr>
            <a:r>
              <a:rPr lang="en-US" sz="1400" dirty="0" err="1" smtClean="0"/>
              <a:t>Bisher</a:t>
            </a:r>
            <a:r>
              <a:rPr lang="en-US" sz="1400" dirty="0" smtClean="0"/>
              <a:t> in Petra III </a:t>
            </a:r>
            <a:r>
              <a:rPr lang="en-US" sz="1400" dirty="0" err="1" smtClean="0"/>
              <a:t>verwendet</a:t>
            </a:r>
            <a:endParaRPr lang="en-US" sz="1400" dirty="0" smtClean="0"/>
          </a:p>
          <a:p>
            <a:pPr>
              <a:spcAft>
                <a:spcPts val="0"/>
              </a:spcAft>
            </a:pPr>
            <a:r>
              <a:rPr lang="en-US" sz="1400" dirty="0" err="1" smtClean="0"/>
              <a:t>Bereits</a:t>
            </a:r>
            <a:r>
              <a:rPr lang="en-US" sz="1400" dirty="0" smtClean="0"/>
              <a:t> </a:t>
            </a:r>
            <a:r>
              <a:rPr lang="en-US" sz="1400" dirty="0" err="1" smtClean="0"/>
              <a:t>getestet</a:t>
            </a:r>
            <a:r>
              <a:rPr lang="en-US" sz="1400" dirty="0" smtClean="0"/>
              <a:t> auf </a:t>
            </a:r>
            <a:r>
              <a:rPr lang="en-US" sz="1400" dirty="0" err="1" smtClean="0"/>
              <a:t>Strahlenhärte</a:t>
            </a:r>
            <a:r>
              <a:rPr lang="en-US" sz="1400" dirty="0" smtClean="0"/>
              <a:t>, </a:t>
            </a:r>
            <a:r>
              <a:rPr lang="en-US" sz="1400" dirty="0" err="1" smtClean="0"/>
              <a:t>Datenblatt</a:t>
            </a:r>
            <a:r>
              <a:rPr lang="en-US" sz="1400" dirty="0" smtClean="0"/>
              <a:t> </a:t>
            </a:r>
            <a:r>
              <a:rPr lang="en-US" sz="1400" dirty="0" err="1" smtClean="0"/>
              <a:t>liegt</a:t>
            </a:r>
            <a:r>
              <a:rPr lang="en-US" sz="1400" dirty="0" smtClean="0"/>
              <a:t> </a:t>
            </a:r>
            <a:r>
              <a:rPr lang="en-US" sz="1400" dirty="0" err="1" smtClean="0"/>
              <a:t>vor</a:t>
            </a:r>
            <a:endParaRPr lang="en-US" sz="1400" dirty="0" smtClean="0"/>
          </a:p>
          <a:p>
            <a:pPr>
              <a:spcAft>
                <a:spcPts val="0"/>
              </a:spcAft>
            </a:pPr>
            <a:r>
              <a:rPr lang="en-US" sz="1400" dirty="0" err="1" smtClean="0"/>
              <a:t>Preisintensiv</a:t>
            </a:r>
            <a:r>
              <a:rPr lang="en-US" sz="1400" dirty="0" smtClean="0"/>
              <a:t> (ca. 1000 € je kg)</a:t>
            </a:r>
          </a:p>
          <a:p>
            <a:pPr marL="0" indent="0">
              <a:spcAft>
                <a:spcPts val="0"/>
              </a:spcAft>
              <a:buFont typeface="Arial Black" pitchFamily="34" charset="0"/>
              <a:buNone/>
            </a:pPr>
            <a:endParaRPr lang="en-US" sz="1400" dirty="0"/>
          </a:p>
          <a:p>
            <a:r>
              <a:rPr lang="de-DE" sz="1400" dirty="0"/>
              <a:t>ca. 0,25 Liter pro Regenrinne = ca. 0,5l pro </a:t>
            </a:r>
            <a:r>
              <a:rPr lang="de-DE" sz="1400" dirty="0" smtClean="0"/>
              <a:t>Gestell</a:t>
            </a:r>
            <a:endParaRPr lang="de-DE" sz="1400" dirty="0"/>
          </a:p>
        </p:txBody>
      </p:sp>
      <p:sp>
        <p:nvSpPr>
          <p:cNvPr id="21" name="Pfeil nach unten 20"/>
          <p:cNvSpPr/>
          <p:nvPr/>
        </p:nvSpPr>
        <p:spPr bwMode="auto">
          <a:xfrm>
            <a:off x="3636390" y="4482396"/>
            <a:ext cx="549696" cy="1035313"/>
          </a:xfrm>
          <a:prstGeom prst="downArrow">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defPPr>
              <a:defRPr lang="en-GB"/>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ndParaRPr>
          </a:p>
        </p:txBody>
      </p:sp>
      <p:sp>
        <p:nvSpPr>
          <p:cNvPr id="22" name="Inhaltsplatzhalter 2"/>
          <p:cNvSpPr txBox="1">
            <a:spLocks/>
          </p:cNvSpPr>
          <p:nvPr/>
        </p:nvSpPr>
        <p:spPr bwMode="auto">
          <a:xfrm>
            <a:off x="525862" y="1852552"/>
            <a:ext cx="3037924" cy="2149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GB"/>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marL="0" indent="0">
              <a:buNone/>
            </a:pPr>
            <a:r>
              <a:rPr lang="en-US" sz="1200" dirty="0" err="1" smtClean="0">
                <a:solidFill>
                  <a:srgbClr val="FF6600"/>
                </a:solidFill>
              </a:rPr>
              <a:t>Gestell</a:t>
            </a:r>
            <a:r>
              <a:rPr lang="en-US" sz="1200" dirty="0" smtClean="0">
                <a:solidFill>
                  <a:srgbClr val="FF6600"/>
                </a:solidFill>
              </a:rPr>
              <a:t> </a:t>
            </a:r>
            <a:r>
              <a:rPr lang="en-US" sz="1200" dirty="0" err="1" smtClean="0">
                <a:solidFill>
                  <a:srgbClr val="FF6600"/>
                </a:solidFill>
              </a:rPr>
              <a:t>wird</a:t>
            </a:r>
            <a:r>
              <a:rPr lang="en-US" sz="1200" dirty="0" smtClean="0">
                <a:solidFill>
                  <a:srgbClr val="FF6600"/>
                </a:solidFill>
              </a:rPr>
              <a:t> </a:t>
            </a:r>
            <a:r>
              <a:rPr lang="en-US" sz="1200" dirty="0" err="1" smtClean="0">
                <a:solidFill>
                  <a:srgbClr val="FF6600"/>
                </a:solidFill>
              </a:rPr>
              <a:t>nach</a:t>
            </a:r>
            <a:r>
              <a:rPr lang="en-US" sz="1200" dirty="0" smtClean="0">
                <a:solidFill>
                  <a:srgbClr val="FF6600"/>
                </a:solidFill>
              </a:rPr>
              <a:t> der </a:t>
            </a:r>
            <a:r>
              <a:rPr lang="en-US" sz="1200" dirty="0" err="1" smtClean="0">
                <a:solidFill>
                  <a:srgbClr val="FF6600"/>
                </a:solidFill>
              </a:rPr>
              <a:t>Einjustierung</a:t>
            </a:r>
            <a:r>
              <a:rPr lang="en-US" sz="1200" dirty="0" smtClean="0">
                <a:solidFill>
                  <a:srgbClr val="FF6600"/>
                </a:solidFill>
              </a:rPr>
              <a:t> </a:t>
            </a:r>
            <a:r>
              <a:rPr lang="en-US" sz="1200" dirty="0" err="1" smtClean="0">
                <a:solidFill>
                  <a:srgbClr val="FF6600"/>
                </a:solidFill>
              </a:rPr>
              <a:t>zu</a:t>
            </a:r>
            <a:r>
              <a:rPr lang="en-US" sz="1200" dirty="0" smtClean="0">
                <a:solidFill>
                  <a:srgbClr val="FF6600"/>
                </a:solidFill>
              </a:rPr>
              <a:t/>
            </a:r>
            <a:br>
              <a:rPr lang="en-US" sz="1200" dirty="0" smtClean="0">
                <a:solidFill>
                  <a:srgbClr val="FF6600"/>
                </a:solidFill>
              </a:rPr>
            </a:br>
            <a:r>
              <a:rPr lang="en-US" sz="1200" dirty="0" err="1" smtClean="0">
                <a:solidFill>
                  <a:srgbClr val="FF6600"/>
                </a:solidFill>
              </a:rPr>
              <a:t>einem</a:t>
            </a:r>
            <a:r>
              <a:rPr lang="en-US" sz="1200" dirty="0" smtClean="0">
                <a:solidFill>
                  <a:srgbClr val="FF6600"/>
                </a:solidFill>
              </a:rPr>
              <a:t> </a:t>
            </a:r>
            <a:r>
              <a:rPr lang="en-US" sz="1200" dirty="0" err="1" smtClean="0">
                <a:solidFill>
                  <a:srgbClr val="FF6600"/>
                </a:solidFill>
              </a:rPr>
              <a:t>Kasten</a:t>
            </a:r>
            <a:r>
              <a:rPr lang="en-US" sz="1200" dirty="0" smtClean="0">
                <a:solidFill>
                  <a:srgbClr val="FF6600"/>
                </a:solidFill>
              </a:rPr>
              <a:t> </a:t>
            </a:r>
            <a:r>
              <a:rPr lang="en-US" sz="1200" dirty="0" err="1" smtClean="0">
                <a:solidFill>
                  <a:srgbClr val="FF6600"/>
                </a:solidFill>
              </a:rPr>
              <a:t>geschlossen</a:t>
            </a:r>
            <a:r>
              <a:rPr lang="en-US" sz="1200" dirty="0" smtClean="0">
                <a:solidFill>
                  <a:srgbClr val="FF6600"/>
                </a:solidFill>
              </a:rPr>
              <a:t/>
            </a:r>
            <a:br>
              <a:rPr lang="en-US" sz="1200" dirty="0" smtClean="0">
                <a:solidFill>
                  <a:srgbClr val="FF6600"/>
                </a:solidFill>
              </a:rPr>
            </a:br>
            <a:r>
              <a:rPr lang="en-US" sz="1200" dirty="0" smtClean="0">
                <a:solidFill>
                  <a:schemeClr val="accent1"/>
                </a:solidFill>
              </a:rPr>
              <a:t>Falls </a:t>
            </a:r>
            <a:r>
              <a:rPr lang="en-US" sz="1200" dirty="0" err="1" smtClean="0">
                <a:solidFill>
                  <a:schemeClr val="accent1"/>
                </a:solidFill>
              </a:rPr>
              <a:t>Neujustierung</a:t>
            </a:r>
            <a:r>
              <a:rPr lang="en-US" sz="1200" dirty="0" smtClean="0">
                <a:solidFill>
                  <a:schemeClr val="accent1"/>
                </a:solidFill>
              </a:rPr>
              <a:t> </a:t>
            </a:r>
            <a:r>
              <a:rPr lang="en-US" sz="1200" dirty="0" err="1" smtClean="0">
                <a:solidFill>
                  <a:schemeClr val="accent1"/>
                </a:solidFill>
              </a:rPr>
              <a:t>erforderlich</a:t>
            </a:r>
            <a:r>
              <a:rPr lang="en-US" sz="1200" dirty="0" smtClean="0">
                <a:solidFill>
                  <a:schemeClr val="accent1"/>
                </a:solidFill>
              </a:rPr>
              <a:t> </a:t>
            </a:r>
            <a:r>
              <a:rPr lang="en-US" sz="1200" dirty="0" err="1" smtClean="0">
                <a:solidFill>
                  <a:schemeClr val="accent1"/>
                </a:solidFill>
              </a:rPr>
              <a:t>wird</a:t>
            </a:r>
            <a:r>
              <a:rPr lang="en-US" sz="1200" dirty="0" smtClean="0">
                <a:solidFill>
                  <a:schemeClr val="accent1"/>
                </a:solidFill>
              </a:rPr>
              <a:t>, </a:t>
            </a:r>
            <a:r>
              <a:rPr lang="en-US" sz="1200" dirty="0" err="1" smtClean="0">
                <a:solidFill>
                  <a:schemeClr val="accent1"/>
                </a:solidFill>
              </a:rPr>
              <a:t>müssen</a:t>
            </a:r>
            <a:r>
              <a:rPr lang="en-US" sz="1200" dirty="0" smtClean="0">
                <a:solidFill>
                  <a:schemeClr val="accent1"/>
                </a:solidFill>
              </a:rPr>
              <a:t> </a:t>
            </a:r>
            <a:r>
              <a:rPr lang="en-US" sz="1200" dirty="0" err="1" smtClean="0">
                <a:solidFill>
                  <a:schemeClr val="accent1"/>
                </a:solidFill>
              </a:rPr>
              <a:t>Rinne</a:t>
            </a:r>
            <a:r>
              <a:rPr lang="en-US" sz="1200" dirty="0" smtClean="0">
                <a:solidFill>
                  <a:schemeClr val="accent1"/>
                </a:solidFill>
              </a:rPr>
              <a:t> und </a:t>
            </a:r>
            <a:r>
              <a:rPr lang="en-US" sz="1200" dirty="0" err="1" smtClean="0">
                <a:solidFill>
                  <a:schemeClr val="accent1"/>
                </a:solidFill>
              </a:rPr>
              <a:t>Schwert</a:t>
            </a:r>
            <a:r>
              <a:rPr lang="en-US" sz="1200" dirty="0" smtClean="0">
                <a:solidFill>
                  <a:schemeClr val="accent1"/>
                </a:solidFill>
              </a:rPr>
              <a:t> </a:t>
            </a:r>
            <a:r>
              <a:rPr lang="en-US" sz="1200" dirty="0" err="1" smtClean="0">
                <a:solidFill>
                  <a:schemeClr val="accent1"/>
                </a:solidFill>
              </a:rPr>
              <a:t>weggeworfen</a:t>
            </a:r>
            <a:r>
              <a:rPr lang="en-US" sz="1200" dirty="0" smtClean="0">
                <a:solidFill>
                  <a:schemeClr val="accent1"/>
                </a:solidFill>
              </a:rPr>
              <a:t> und </a:t>
            </a:r>
            <a:r>
              <a:rPr lang="en-US" sz="1200" dirty="0" err="1" smtClean="0">
                <a:solidFill>
                  <a:schemeClr val="accent1"/>
                </a:solidFill>
              </a:rPr>
              <a:t>dafür</a:t>
            </a:r>
            <a:r>
              <a:rPr lang="en-US" sz="1200" dirty="0" smtClean="0">
                <a:solidFill>
                  <a:schemeClr val="accent1"/>
                </a:solidFill>
              </a:rPr>
              <a:t> </a:t>
            </a:r>
            <a:r>
              <a:rPr lang="en-US" sz="1200" dirty="0" err="1" smtClean="0">
                <a:solidFill>
                  <a:schemeClr val="accent1"/>
                </a:solidFill>
              </a:rPr>
              <a:t>neue</a:t>
            </a:r>
            <a:r>
              <a:rPr lang="en-US" sz="1200" dirty="0" smtClean="0">
                <a:solidFill>
                  <a:schemeClr val="accent1"/>
                </a:solidFill>
              </a:rPr>
              <a:t> </a:t>
            </a:r>
            <a:r>
              <a:rPr lang="en-US" sz="1200" dirty="0" err="1" smtClean="0">
                <a:solidFill>
                  <a:schemeClr val="accent1"/>
                </a:solidFill>
              </a:rPr>
              <a:t>eingebaut</a:t>
            </a:r>
            <a:r>
              <a:rPr lang="en-US" sz="1200" dirty="0">
                <a:solidFill>
                  <a:schemeClr val="accent1"/>
                </a:solidFill>
              </a:rPr>
              <a:t> </a:t>
            </a:r>
            <a:r>
              <a:rPr lang="en-US" sz="1200" dirty="0" err="1">
                <a:solidFill>
                  <a:schemeClr val="accent1"/>
                </a:solidFill>
              </a:rPr>
              <a:t>werden</a:t>
            </a:r>
            <a:r>
              <a:rPr lang="en-US" sz="1200" dirty="0">
                <a:solidFill>
                  <a:schemeClr val="accent1"/>
                </a:solidFill>
              </a:rPr>
              <a:t> </a:t>
            </a:r>
            <a:endParaRPr lang="en-US" sz="1200" dirty="0" smtClean="0">
              <a:solidFill>
                <a:schemeClr val="accent1"/>
              </a:solidFill>
            </a:endParaRPr>
          </a:p>
          <a:p>
            <a:pPr>
              <a:spcAft>
                <a:spcPts val="0"/>
              </a:spcAft>
            </a:pPr>
            <a:r>
              <a:rPr lang="en-US" sz="1200" dirty="0" err="1" smtClean="0"/>
              <a:t>Rinne</a:t>
            </a:r>
            <a:r>
              <a:rPr lang="en-US" sz="1200" dirty="0" smtClean="0"/>
              <a:t> </a:t>
            </a:r>
            <a:r>
              <a:rPr lang="en-US" sz="1200" dirty="0" err="1" smtClean="0"/>
              <a:t>mit</a:t>
            </a:r>
            <a:r>
              <a:rPr lang="en-US" sz="1200" dirty="0" smtClean="0"/>
              <a:t> </a:t>
            </a:r>
            <a:r>
              <a:rPr lang="en-US" sz="1200" dirty="0" err="1" smtClean="0"/>
              <a:t>Langlöchern</a:t>
            </a:r>
            <a:r>
              <a:rPr lang="en-US" sz="1200" dirty="0" smtClean="0"/>
              <a:t> </a:t>
            </a:r>
            <a:r>
              <a:rPr lang="en-US" sz="1200" dirty="0" err="1" smtClean="0"/>
              <a:t>für</a:t>
            </a:r>
            <a:r>
              <a:rPr lang="en-US" sz="1200" dirty="0" smtClean="0"/>
              <a:t> </a:t>
            </a:r>
            <a:r>
              <a:rPr lang="en-US" sz="1200" dirty="0" err="1" smtClean="0"/>
              <a:t>Querabweichungen</a:t>
            </a:r>
            <a:endParaRPr lang="en-US" sz="1200" dirty="0" smtClean="0"/>
          </a:p>
          <a:p>
            <a:pPr>
              <a:spcAft>
                <a:spcPts val="0"/>
              </a:spcAft>
            </a:pPr>
            <a:r>
              <a:rPr lang="en-US" sz="1200" dirty="0" err="1" smtClean="0"/>
              <a:t>Schwert</a:t>
            </a:r>
            <a:r>
              <a:rPr lang="en-US" sz="1200" dirty="0" smtClean="0"/>
              <a:t> </a:t>
            </a:r>
            <a:r>
              <a:rPr lang="en-US" sz="1200" dirty="0" err="1" smtClean="0"/>
              <a:t>mit</a:t>
            </a:r>
            <a:r>
              <a:rPr lang="en-US" sz="1200" dirty="0" smtClean="0"/>
              <a:t> </a:t>
            </a:r>
            <a:r>
              <a:rPr lang="en-US" sz="1200" dirty="0" err="1" smtClean="0"/>
              <a:t>Langlöchern</a:t>
            </a:r>
            <a:r>
              <a:rPr lang="en-US" sz="1200" dirty="0"/>
              <a:t/>
            </a:r>
            <a:br>
              <a:rPr lang="en-US" sz="1200" dirty="0"/>
            </a:br>
            <a:r>
              <a:rPr lang="en-US" sz="1200" dirty="0" err="1" smtClean="0"/>
              <a:t>für</a:t>
            </a:r>
            <a:r>
              <a:rPr lang="en-US" sz="1200" dirty="0" smtClean="0"/>
              <a:t> </a:t>
            </a:r>
            <a:r>
              <a:rPr lang="en-US" sz="1200" dirty="0" err="1" smtClean="0"/>
              <a:t>Höhenabweichung</a:t>
            </a:r>
            <a:endParaRPr lang="en-US" sz="1200" dirty="0"/>
          </a:p>
          <a:p>
            <a:pPr>
              <a:spcAft>
                <a:spcPts val="0"/>
              </a:spcAft>
            </a:pPr>
            <a:r>
              <a:rPr lang="en-US" sz="1200" dirty="0" err="1" smtClean="0"/>
              <a:t>Verguss</a:t>
            </a:r>
            <a:r>
              <a:rPr lang="en-US" sz="1200" dirty="0" smtClean="0"/>
              <a:t> </a:t>
            </a:r>
            <a:r>
              <a:rPr lang="en-US" sz="1200" dirty="0" err="1" smtClean="0"/>
              <a:t>mit</a:t>
            </a:r>
            <a:r>
              <a:rPr lang="en-US" sz="1200" dirty="0" smtClean="0"/>
              <a:t> Epoxid-2-Komponenten-Kleber </a:t>
            </a:r>
            <a:r>
              <a:rPr lang="en-US" sz="1200" dirty="0" err="1" smtClean="0"/>
              <a:t>für</a:t>
            </a:r>
            <a:r>
              <a:rPr lang="en-US" sz="1200" dirty="0" smtClean="0"/>
              <a:t> </a:t>
            </a:r>
            <a:r>
              <a:rPr lang="en-US" sz="1200" dirty="0" err="1" smtClean="0"/>
              <a:t>Abweichung</a:t>
            </a:r>
            <a:r>
              <a:rPr lang="en-US" sz="1200" dirty="0" smtClean="0"/>
              <a:t> in der </a:t>
            </a:r>
            <a:r>
              <a:rPr lang="en-US" sz="1200" dirty="0" err="1" smtClean="0"/>
              <a:t>Neigung</a:t>
            </a:r>
            <a:endParaRPr lang="en-US" sz="1200" dirty="0" smtClean="0"/>
          </a:p>
        </p:txBody>
      </p:sp>
    </p:spTree>
    <p:extLst>
      <p:ext uri="{BB962C8B-B14F-4D97-AF65-F5344CB8AC3E}">
        <p14:creationId xmlns:p14="http://schemas.microsoft.com/office/powerpoint/2010/main" val="1723803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a:r>
            <a:br>
              <a:rPr lang="de-DE" dirty="0" smtClean="0"/>
            </a:br>
            <a:r>
              <a:rPr lang="de-DE" dirty="0" smtClean="0"/>
              <a:t>Konzept </a:t>
            </a:r>
            <a:r>
              <a:rPr lang="de-DE" dirty="0"/>
              <a:t>Magnetabhängung </a:t>
            </a:r>
            <a:r>
              <a:rPr lang="de-DE"/>
              <a:t>im </a:t>
            </a:r>
            <a:r>
              <a:rPr lang="de-DE" smtClean="0"/>
              <a:t>XTL R 38-40</a:t>
            </a:r>
            <a:r>
              <a:rPr lang="de-DE" dirty="0"/>
              <a:t/>
            </a:r>
            <a:br>
              <a:rPr lang="de-DE" dirty="0"/>
            </a:br>
            <a:endParaRPr lang="de-DE" dirty="0"/>
          </a:p>
        </p:txBody>
      </p:sp>
      <p:sp>
        <p:nvSpPr>
          <p:cNvPr id="6" name="Untertitel 1"/>
          <p:cNvSpPr>
            <a:spLocks noGrp="1"/>
          </p:cNvSpPr>
          <p:nvPr/>
        </p:nvSpPr>
        <p:spPr bwMode="auto">
          <a:xfrm>
            <a:off x="388142" y="823912"/>
            <a:ext cx="85201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0"/>
              </a:spcBef>
              <a:spcAft>
                <a:spcPct val="50000"/>
              </a:spcAft>
              <a:buClr>
                <a:srgbClr val="F28E00"/>
              </a:buClr>
              <a:buFont typeface="Arial Black" pitchFamily="34" charset="0"/>
              <a:buNone/>
              <a:defRPr sz="2000" b="1">
                <a:solidFill>
                  <a:srgbClr val="F28E00"/>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r>
              <a:rPr lang="en-US" sz="2400" smtClean="0"/>
              <a:t>Komponentenbeschriftung</a:t>
            </a:r>
            <a:endParaRPr lang="en-US" sz="2400" dirty="0"/>
          </a:p>
        </p:txBody>
      </p:sp>
      <p:pic>
        <p:nvPicPr>
          <p:cNvPr id="1126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9832"/>
          <a:stretch/>
        </p:blipFill>
        <p:spPr bwMode="auto">
          <a:xfrm>
            <a:off x="265113" y="1397469"/>
            <a:ext cx="8613775"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26106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
            </a:r>
            <a:br>
              <a:rPr lang="de-DE" smtClean="0"/>
            </a:br>
            <a:r>
              <a:rPr lang="de-DE" smtClean="0"/>
              <a:t>Statik und Dynamik</a:t>
            </a:r>
            <a:r>
              <a:rPr lang="de-DE" dirty="0"/>
              <a:t/>
            </a:r>
            <a:br>
              <a:rPr lang="de-DE" dirty="0"/>
            </a:br>
            <a:endParaRPr lang="de-DE" dirty="0"/>
          </a:p>
        </p:txBody>
      </p:sp>
      <p:sp>
        <p:nvSpPr>
          <p:cNvPr id="6" name="Untertitel 1"/>
          <p:cNvSpPr>
            <a:spLocks noGrp="1"/>
          </p:cNvSpPr>
          <p:nvPr/>
        </p:nvSpPr>
        <p:spPr bwMode="auto">
          <a:xfrm>
            <a:off x="388142" y="823912"/>
            <a:ext cx="85201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0"/>
              </a:spcBef>
              <a:spcAft>
                <a:spcPct val="50000"/>
              </a:spcAft>
              <a:buClr>
                <a:srgbClr val="F28E00"/>
              </a:buClr>
              <a:buFont typeface="Arial Black" pitchFamily="34" charset="0"/>
              <a:buNone/>
              <a:defRPr sz="2000" b="1">
                <a:solidFill>
                  <a:srgbClr val="F28E00"/>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r>
              <a:rPr lang="en-US" sz="2400" smtClean="0"/>
              <a:t>Lasten</a:t>
            </a:r>
            <a:endParaRPr lang="en-US" sz="2400" dirty="0"/>
          </a:p>
        </p:txBody>
      </p:sp>
      <p:pic>
        <p:nvPicPr>
          <p:cNvPr id="12292" name="Picture 4" descr="https://static.palfinger.com/medias/sys_master/8797181280286/crayler_usp_deadweight_fanc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3136" y="1309687"/>
            <a:ext cx="2213889" cy="1540097"/>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lvv-reinold.de/images/bild-feu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7746" y="3517995"/>
            <a:ext cx="1086770" cy="1449026"/>
          </a:xfrm>
          <a:prstGeom prst="rect">
            <a:avLst/>
          </a:prstGeom>
          <a:noFill/>
          <a:extLst>
            <a:ext uri="{909E8E84-426E-40DD-AFC4-6F175D3DCCD1}">
              <a14:hiddenFill xmlns:a14="http://schemas.microsoft.com/office/drawing/2010/main">
                <a:solidFill>
                  <a:srgbClr val="FFFFFF"/>
                </a:solidFill>
              </a14:hiddenFill>
            </a:ext>
          </a:extLst>
        </p:spPr>
      </p:pic>
      <p:sp>
        <p:nvSpPr>
          <p:cNvPr id="8" name="Inhaltsplatzhalter 2"/>
          <p:cNvSpPr>
            <a:spLocks noGrp="1"/>
          </p:cNvSpPr>
          <p:nvPr/>
        </p:nvSpPr>
        <p:spPr bwMode="auto">
          <a:xfrm>
            <a:off x="388143" y="1309687"/>
            <a:ext cx="6802700" cy="5162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5113" indent="-265113" algn="l" rtl="0" eaLnBrk="1" fontAlgn="base" hangingPunct="1">
              <a:spcBef>
                <a:spcPct val="0"/>
              </a:spcBef>
              <a:spcAft>
                <a:spcPct val="50000"/>
              </a:spcAft>
              <a:buClr>
                <a:srgbClr val="F28E00"/>
              </a:buClr>
              <a:buFont typeface="Arial Black" pitchFamily="34" charset="0"/>
              <a:buChar char="&gt;"/>
              <a:defRPr sz="2000">
                <a:solidFill>
                  <a:schemeClr val="tx1"/>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pPr>
              <a:spcAft>
                <a:spcPts val="200"/>
              </a:spcAft>
            </a:pPr>
            <a:r>
              <a:rPr lang="en-US" smtClean="0"/>
              <a:t>Eigengewichte</a:t>
            </a:r>
            <a:endParaRPr lang="en-US" dirty="0" smtClean="0"/>
          </a:p>
          <a:p>
            <a:pPr lvl="1">
              <a:spcAft>
                <a:spcPts val="200"/>
              </a:spcAft>
            </a:pPr>
            <a:r>
              <a:rPr lang="en-US" smtClean="0"/>
              <a:t>Magnete (XBV 5,4 t / XQK 2,02 t / XBD 0,9 t / XQF 0,64 t / …) </a:t>
            </a:r>
            <a:endParaRPr lang="en-US" dirty="0"/>
          </a:p>
          <a:p>
            <a:pPr lvl="1">
              <a:spcAft>
                <a:spcPts val="200"/>
              </a:spcAft>
            </a:pPr>
            <a:r>
              <a:rPr lang="en-US" smtClean="0"/>
              <a:t>Justiergestelle 20 … 150 kg</a:t>
            </a:r>
            <a:endParaRPr lang="en-US" sz="1400" dirty="0" smtClean="0"/>
          </a:p>
          <a:p>
            <a:pPr lvl="1">
              <a:spcAft>
                <a:spcPts val="200"/>
              </a:spcAft>
            </a:pPr>
            <a:r>
              <a:rPr lang="en-US" smtClean="0"/>
              <a:t>Tragrahmen bis ca. 1,5 t</a:t>
            </a:r>
          </a:p>
          <a:p>
            <a:pPr lvl="1">
              <a:spcAft>
                <a:spcPts val="200"/>
              </a:spcAft>
            </a:pPr>
            <a:r>
              <a:rPr lang="en-US" smtClean="0"/>
              <a:t>Anschlüsse an Magneten </a:t>
            </a:r>
            <a:r>
              <a:rPr lang="en-US" u="sng" smtClean="0"/>
              <a:t>&lt;</a:t>
            </a:r>
            <a:r>
              <a:rPr lang="en-US" smtClean="0"/>
              <a:t> 15 kg</a:t>
            </a:r>
          </a:p>
          <a:p>
            <a:pPr marL="0" indent="0">
              <a:spcAft>
                <a:spcPts val="200"/>
              </a:spcAft>
              <a:buNone/>
            </a:pPr>
            <a:endParaRPr lang="en-US" sz="1800" smtClean="0"/>
          </a:p>
          <a:p>
            <a:pPr marL="0" indent="0">
              <a:spcAft>
                <a:spcPts val="200"/>
              </a:spcAft>
              <a:buNone/>
            </a:pPr>
            <a:endParaRPr lang="en-US" sz="1800"/>
          </a:p>
          <a:p>
            <a:pPr marL="0" indent="0">
              <a:spcAft>
                <a:spcPts val="200"/>
              </a:spcAft>
              <a:buNone/>
            </a:pPr>
            <a:endParaRPr lang="en-US" sz="1800" dirty="0" smtClean="0"/>
          </a:p>
          <a:p>
            <a:pPr>
              <a:spcAft>
                <a:spcPts val="200"/>
              </a:spcAft>
            </a:pPr>
            <a:r>
              <a:rPr lang="en-US" sz="2200" smtClean="0"/>
              <a:t> Brandlast</a:t>
            </a:r>
          </a:p>
          <a:p>
            <a:pPr lvl="1">
              <a:spcAft>
                <a:spcPts val="200"/>
              </a:spcAft>
            </a:pPr>
            <a:r>
              <a:rPr lang="en-US" smtClean="0"/>
              <a:t>Tragrahmen Brandlast von 470 °C</a:t>
            </a:r>
          </a:p>
          <a:p>
            <a:pPr lvl="1">
              <a:spcAft>
                <a:spcPts val="200"/>
              </a:spcAft>
            </a:pPr>
            <a:r>
              <a:rPr lang="en-US"/>
              <a:t>Vakuumabhängung Brandlast von 250°C</a:t>
            </a:r>
            <a:endParaRPr lang="en-US" dirty="0"/>
          </a:p>
          <a:p>
            <a:pPr marL="1293813" lvl="2" indent="-285750">
              <a:spcAft>
                <a:spcPts val="200"/>
              </a:spcAft>
              <a:buFont typeface="Wingdings" panose="05000000000000000000" pitchFamily="2" charset="2"/>
              <a:buChar char="§"/>
            </a:pPr>
            <a:endParaRPr lang="en-US" sz="1400" dirty="0"/>
          </a:p>
          <a:p>
            <a:pPr lvl="2">
              <a:spcAft>
                <a:spcPts val="200"/>
              </a:spcAft>
            </a:pPr>
            <a:endParaRPr lang="en-US" sz="1200" dirty="0" smtClean="0"/>
          </a:p>
          <a:p>
            <a:pPr marL="0" indent="0">
              <a:lnSpc>
                <a:spcPct val="150000"/>
              </a:lnSpc>
              <a:buNone/>
            </a:pPr>
            <a:endParaRPr lang="en-US" dirty="0" smtClean="0"/>
          </a:p>
          <a:p>
            <a:pPr marL="0" indent="0">
              <a:buNone/>
            </a:pPr>
            <a:endParaRPr lang="en-US" dirty="0"/>
          </a:p>
        </p:txBody>
      </p:sp>
    </p:spTree>
    <p:extLst>
      <p:ext uri="{BB962C8B-B14F-4D97-AF65-F5344CB8AC3E}">
        <p14:creationId xmlns:p14="http://schemas.microsoft.com/office/powerpoint/2010/main" val="23986832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
            </a:r>
            <a:br>
              <a:rPr lang="de-DE" smtClean="0"/>
            </a:br>
            <a:r>
              <a:rPr lang="de-DE" smtClean="0"/>
              <a:t>Statik und Dynamik</a:t>
            </a:r>
            <a:r>
              <a:rPr lang="de-DE" dirty="0"/>
              <a:t/>
            </a:r>
            <a:br>
              <a:rPr lang="de-DE" dirty="0"/>
            </a:br>
            <a:endParaRPr lang="de-DE" dirty="0"/>
          </a:p>
        </p:txBody>
      </p:sp>
      <p:sp>
        <p:nvSpPr>
          <p:cNvPr id="6" name="Untertitel 1"/>
          <p:cNvSpPr>
            <a:spLocks noGrp="1"/>
          </p:cNvSpPr>
          <p:nvPr/>
        </p:nvSpPr>
        <p:spPr bwMode="auto">
          <a:xfrm>
            <a:off x="388142" y="823912"/>
            <a:ext cx="85201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0"/>
              </a:spcBef>
              <a:spcAft>
                <a:spcPct val="50000"/>
              </a:spcAft>
              <a:buClr>
                <a:srgbClr val="F28E00"/>
              </a:buClr>
              <a:buFont typeface="Arial Black" pitchFamily="34" charset="0"/>
              <a:buNone/>
              <a:defRPr sz="2000" b="1">
                <a:solidFill>
                  <a:srgbClr val="F28E00"/>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r>
              <a:rPr lang="en-US" sz="2400" smtClean="0"/>
              <a:t>Statik Tragrahmen</a:t>
            </a:r>
            <a:endParaRPr lang="en-US" sz="2400" dirty="0"/>
          </a:p>
        </p:txBody>
      </p:sp>
      <p:sp>
        <p:nvSpPr>
          <p:cNvPr id="5" name="Inhaltsplatzhalter 2"/>
          <p:cNvSpPr txBox="1">
            <a:spLocks/>
          </p:cNvSpPr>
          <p:nvPr/>
        </p:nvSpPr>
        <p:spPr bwMode="auto">
          <a:xfrm>
            <a:off x="388142" y="1435328"/>
            <a:ext cx="7715196" cy="639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GB"/>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spcAft>
                <a:spcPts val="0"/>
              </a:spcAft>
            </a:pPr>
            <a:r>
              <a:rPr lang="de-DE" sz="1400" smtClean="0"/>
              <a:t>Statik der Tragrahmen liegt vor und wurde beim Prüfer eingereicht.</a:t>
            </a:r>
            <a:endParaRPr lang="de-DE" sz="1400" dirty="0"/>
          </a:p>
        </p:txBody>
      </p:sp>
      <p:pic>
        <p:nvPicPr>
          <p:cNvPr id="1433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315" y="2074633"/>
            <a:ext cx="2055135" cy="3157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7939" y="2095208"/>
            <a:ext cx="2036789" cy="3136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7537" y="2084921"/>
            <a:ext cx="2005943" cy="3157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93408" y="2074632"/>
            <a:ext cx="2214847" cy="3205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642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
            </a:r>
            <a:br>
              <a:rPr lang="de-DE" smtClean="0"/>
            </a:br>
            <a:r>
              <a:rPr lang="de-DE" smtClean="0"/>
              <a:t>Statik und Dynamik</a:t>
            </a:r>
            <a:r>
              <a:rPr lang="de-DE" dirty="0"/>
              <a:t/>
            </a:r>
            <a:br>
              <a:rPr lang="de-DE" dirty="0"/>
            </a:br>
            <a:endParaRPr lang="de-DE" dirty="0"/>
          </a:p>
        </p:txBody>
      </p:sp>
      <p:sp>
        <p:nvSpPr>
          <p:cNvPr id="6" name="Untertitel 1"/>
          <p:cNvSpPr>
            <a:spLocks noGrp="1"/>
          </p:cNvSpPr>
          <p:nvPr/>
        </p:nvSpPr>
        <p:spPr bwMode="auto">
          <a:xfrm>
            <a:off x="388142" y="823912"/>
            <a:ext cx="85201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0"/>
              </a:spcBef>
              <a:spcAft>
                <a:spcPct val="50000"/>
              </a:spcAft>
              <a:buClr>
                <a:srgbClr val="F28E00"/>
              </a:buClr>
              <a:buFont typeface="Arial Black" pitchFamily="34" charset="0"/>
              <a:buNone/>
              <a:defRPr sz="2000" b="1">
                <a:solidFill>
                  <a:srgbClr val="F28E00"/>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r>
              <a:rPr lang="en-US" sz="2400" smtClean="0"/>
              <a:t>Statik Hängegestelle</a:t>
            </a:r>
            <a:endParaRPr lang="en-US" sz="2400"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6639" y="2275025"/>
            <a:ext cx="2186496" cy="3303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631" y="2307391"/>
            <a:ext cx="2122149" cy="3238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3136" y="2275025"/>
            <a:ext cx="2105119" cy="3247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77440" y="2307392"/>
            <a:ext cx="2060579" cy="3270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Inhaltsplatzhalter 2"/>
          <p:cNvSpPr txBox="1">
            <a:spLocks/>
          </p:cNvSpPr>
          <p:nvPr/>
        </p:nvSpPr>
        <p:spPr bwMode="auto">
          <a:xfrm>
            <a:off x="388142" y="1435328"/>
            <a:ext cx="7715196" cy="639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GB"/>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spcAft>
                <a:spcPts val="0"/>
              </a:spcAft>
            </a:pPr>
            <a:r>
              <a:rPr lang="de-DE" sz="1400" smtClean="0"/>
              <a:t>Statik der Hängegestelle liegt vor, ist aber noch nicht veröffentlicht</a:t>
            </a:r>
            <a:r>
              <a:rPr lang="de-DE" sz="1400" smtClean="0"/>
              <a:t>.</a:t>
            </a:r>
          </a:p>
          <a:p>
            <a:pPr>
              <a:spcAft>
                <a:spcPts val="0"/>
              </a:spcAft>
            </a:pPr>
            <a:r>
              <a:rPr lang="de-DE" sz="1400" smtClean="0"/>
              <a:t>Auslastung unkritisch.</a:t>
            </a:r>
            <a:endParaRPr lang="de-DE" sz="1400" dirty="0"/>
          </a:p>
        </p:txBody>
      </p:sp>
    </p:spTree>
    <p:extLst>
      <p:ext uri="{BB962C8B-B14F-4D97-AF65-F5344CB8AC3E}">
        <p14:creationId xmlns:p14="http://schemas.microsoft.com/office/powerpoint/2010/main" val="6060971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
            </a:r>
            <a:br>
              <a:rPr lang="de-DE" smtClean="0"/>
            </a:br>
            <a:r>
              <a:rPr lang="de-DE" smtClean="0"/>
              <a:t>Statik und Dynamik</a:t>
            </a:r>
            <a:r>
              <a:rPr lang="de-DE" dirty="0"/>
              <a:t/>
            </a:r>
            <a:br>
              <a:rPr lang="de-DE" dirty="0"/>
            </a:br>
            <a:endParaRPr lang="de-DE" dirty="0"/>
          </a:p>
        </p:txBody>
      </p:sp>
      <p:sp>
        <p:nvSpPr>
          <p:cNvPr id="6" name="Untertitel 1"/>
          <p:cNvSpPr>
            <a:spLocks noGrp="1"/>
          </p:cNvSpPr>
          <p:nvPr/>
        </p:nvSpPr>
        <p:spPr bwMode="auto">
          <a:xfrm>
            <a:off x="388142" y="823912"/>
            <a:ext cx="85201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0"/>
              </a:spcBef>
              <a:spcAft>
                <a:spcPct val="50000"/>
              </a:spcAft>
              <a:buClr>
                <a:srgbClr val="F28E00"/>
              </a:buClr>
              <a:buFont typeface="Arial Black" pitchFamily="34" charset="0"/>
              <a:buNone/>
              <a:defRPr sz="2000" b="1">
                <a:solidFill>
                  <a:srgbClr val="F28E00"/>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r>
              <a:rPr lang="en-US" sz="2400" smtClean="0"/>
              <a:t>Tragfähigkeit Anschweißbänder</a:t>
            </a:r>
            <a:endParaRPr lang="en-US" sz="2400" dirty="0"/>
          </a:p>
        </p:txBody>
      </p:sp>
      <p:sp>
        <p:nvSpPr>
          <p:cNvPr id="8" name="Inhaltsplatzhalter 2"/>
          <p:cNvSpPr txBox="1">
            <a:spLocks/>
          </p:cNvSpPr>
          <p:nvPr/>
        </p:nvSpPr>
        <p:spPr bwMode="auto">
          <a:xfrm>
            <a:off x="388142" y="1435328"/>
            <a:ext cx="7715196" cy="639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GB"/>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spcAft>
                <a:spcPts val="0"/>
              </a:spcAft>
            </a:pPr>
            <a:r>
              <a:rPr lang="de-DE" sz="1400" smtClean="0"/>
              <a:t>Die Tragfähigkeit der Anschweißbänder ist unkritisch, da in der geprüften Statik der Tübbinge pro Anschweißband 13,5 t (135 kN) in beliebiger Richtung und Verteilung ohne weiteren Nachweis angesetzt werden können.</a:t>
            </a:r>
            <a:endParaRPr lang="de-DE" sz="14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09" y="2157983"/>
            <a:ext cx="2595155" cy="3830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4066" y="2157537"/>
            <a:ext cx="2693554" cy="3972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1645" y="2157538"/>
            <a:ext cx="2567068" cy="3869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9011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de-DE" dirty="0" smtClean="0"/>
              <a:t>Inhalt</a:t>
            </a:r>
          </a:p>
        </p:txBody>
      </p:sp>
      <p:sp>
        <p:nvSpPr>
          <p:cNvPr id="4099" name="Rectangle 4"/>
          <p:cNvSpPr>
            <a:spLocks noGrp="1" noChangeArrowheads="1"/>
          </p:cNvSpPr>
          <p:nvPr>
            <p:ph type="body" idx="1"/>
          </p:nvPr>
        </p:nvSpPr>
        <p:spPr>
          <a:xfrm>
            <a:off x="282576" y="986367"/>
            <a:ext cx="8497358" cy="4991100"/>
          </a:xfrm>
        </p:spPr>
        <p:txBody>
          <a:bodyPr/>
          <a:lstStyle/>
          <a:p>
            <a:pPr eaLnBrk="1" hangingPunct="1"/>
            <a:r>
              <a:rPr lang="de-DE" dirty="0" smtClean="0"/>
              <a:t>Konzept Magnetabhängung </a:t>
            </a:r>
            <a:r>
              <a:rPr lang="de-DE" smtClean="0"/>
              <a:t>im XTL R38-40</a:t>
            </a:r>
          </a:p>
          <a:p>
            <a:pPr lvl="1" eaLnBrk="1" hangingPunct="1"/>
            <a:r>
              <a:rPr lang="de-DE" smtClean="0"/>
              <a:t>Situation (Beamlines), Veranlassung (Transportraum), Anforderung (EF),</a:t>
            </a:r>
            <a:br>
              <a:rPr lang="de-DE" smtClean="0"/>
            </a:br>
            <a:r>
              <a:rPr lang="de-DE" smtClean="0"/>
              <a:t>Lösung (Tragrahmen, Justiergestelle, Abstützung [Beschriftungskonzept])</a:t>
            </a:r>
            <a:endParaRPr lang="de-DE" dirty="0" smtClean="0"/>
          </a:p>
          <a:p>
            <a:pPr eaLnBrk="1" hangingPunct="1"/>
            <a:r>
              <a:rPr lang="de-DE" smtClean="0"/>
              <a:t>Statik und Dynamik</a:t>
            </a:r>
          </a:p>
          <a:p>
            <a:pPr lvl="1" eaLnBrk="1" hangingPunct="1"/>
            <a:r>
              <a:rPr lang="de-DE" smtClean="0"/>
              <a:t>Lasten, Statik Tragrahmen, Justiergestelle, Anschweißbänder, Magnete, Eigenfrequenzen</a:t>
            </a:r>
            <a:endParaRPr lang="de-DE" dirty="0" smtClean="0"/>
          </a:p>
          <a:p>
            <a:pPr eaLnBrk="1" hangingPunct="1"/>
            <a:r>
              <a:rPr lang="de-DE" smtClean="0"/>
              <a:t>Schnittstellen</a:t>
            </a:r>
          </a:p>
          <a:p>
            <a:pPr lvl="1" eaLnBrk="1" hangingPunct="1"/>
            <a:r>
              <a:rPr lang="de-DE" smtClean="0"/>
              <a:t>Gewerke, Einengung Transportweg, Verlegung Lichtband,</a:t>
            </a:r>
            <a:br>
              <a:rPr lang="de-DE" smtClean="0"/>
            </a:br>
            <a:r>
              <a:rPr lang="de-DE" smtClean="0"/>
              <a:t>Kollision Vermessungsfreiraum/Sicherheitseinrichtungen/Kabelpritschen, </a:t>
            </a:r>
            <a:br>
              <a:rPr lang="de-DE" smtClean="0"/>
            </a:br>
            <a:r>
              <a:rPr lang="de-DE" smtClean="0"/>
              <a:t>Abhängung Vakuum zw. Tragrahmen und Klemmung an Tragrahmen</a:t>
            </a:r>
            <a:endParaRPr lang="de-DE" dirty="0" smtClean="0"/>
          </a:p>
          <a:p>
            <a:pPr eaLnBrk="1" hangingPunct="1"/>
            <a:r>
              <a:rPr lang="de-DE" smtClean="0"/>
              <a:t>Weiteres Vorgehen</a:t>
            </a:r>
          </a:p>
          <a:p>
            <a:pPr lvl="1" eaLnBrk="1" hangingPunct="1"/>
            <a:r>
              <a:rPr lang="de-DE" smtClean="0"/>
              <a:t>Magnetnachweise, Zeichnungsfreigabe (ZM1 intern), </a:t>
            </a:r>
            <a:r>
              <a:rPr lang="de-DE" smtClean="0"/>
              <a:t>Ausschreibung, </a:t>
            </a:r>
            <a:r>
              <a:rPr lang="de-DE" smtClean="0"/>
              <a:t>Montageblätter, Arbeiten Tunnel ZM5, Vermessung, Winkelbohrung, Montage MEA</a:t>
            </a:r>
          </a:p>
          <a:p>
            <a:pPr eaLnBrk="1" hangingPunct="1"/>
            <a:r>
              <a:rPr lang="de-DE" smtClean="0"/>
              <a:t>Unterlagen</a:t>
            </a:r>
            <a:endParaRPr lang="de-DE"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
            </a:r>
            <a:br>
              <a:rPr lang="de-DE" smtClean="0"/>
            </a:br>
            <a:r>
              <a:rPr lang="de-DE" smtClean="0"/>
              <a:t>Statik und Dynamik</a:t>
            </a:r>
            <a:r>
              <a:rPr lang="de-DE" dirty="0"/>
              <a:t/>
            </a:r>
            <a:br>
              <a:rPr lang="de-DE" dirty="0"/>
            </a:br>
            <a:endParaRPr lang="de-DE" dirty="0"/>
          </a:p>
        </p:txBody>
      </p:sp>
      <p:sp>
        <p:nvSpPr>
          <p:cNvPr id="6" name="Untertitel 1"/>
          <p:cNvSpPr>
            <a:spLocks noGrp="1"/>
          </p:cNvSpPr>
          <p:nvPr/>
        </p:nvSpPr>
        <p:spPr bwMode="auto">
          <a:xfrm>
            <a:off x="388142" y="736130"/>
            <a:ext cx="85201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0"/>
              </a:spcBef>
              <a:spcAft>
                <a:spcPct val="50000"/>
              </a:spcAft>
              <a:buClr>
                <a:srgbClr val="F28E00"/>
              </a:buClr>
              <a:buFont typeface="Arial Black" pitchFamily="34" charset="0"/>
              <a:buNone/>
              <a:defRPr sz="2000" b="1">
                <a:solidFill>
                  <a:srgbClr val="F28E00"/>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r>
              <a:rPr lang="en-US" sz="2400" smtClean="0"/>
              <a:t>Statik Anschluß Magnete</a:t>
            </a:r>
            <a:endParaRPr lang="en-US" sz="2400" dirty="0"/>
          </a:p>
        </p:txBody>
      </p:sp>
      <p:graphicFrame>
        <p:nvGraphicFramePr>
          <p:cNvPr id="3" name="Tabelle 2"/>
          <p:cNvGraphicFramePr>
            <a:graphicFrameLocks noGrp="1"/>
          </p:cNvGraphicFramePr>
          <p:nvPr>
            <p:extLst>
              <p:ext uri="{D42A27DB-BD31-4B8C-83A1-F6EECF244321}">
                <p14:modId xmlns:p14="http://schemas.microsoft.com/office/powerpoint/2010/main" val="718632032"/>
              </p:ext>
            </p:extLst>
          </p:nvPr>
        </p:nvGraphicFramePr>
        <p:xfrm>
          <a:off x="388142" y="1243850"/>
          <a:ext cx="8445666" cy="5051920"/>
        </p:xfrm>
        <a:graphic>
          <a:graphicData uri="http://schemas.openxmlformats.org/drawingml/2006/table">
            <a:tbl>
              <a:tblPr firstRow="1" bandRow="1">
                <a:tableStyleId>{5C22544A-7EE6-4342-B048-85BDC9FD1C3A}</a:tableStyleId>
              </a:tblPr>
              <a:tblGrid>
                <a:gridCol w="1108165"/>
                <a:gridCol w="1300976"/>
                <a:gridCol w="1345580"/>
                <a:gridCol w="1160560"/>
                <a:gridCol w="1324051"/>
                <a:gridCol w="2206334"/>
              </a:tblGrid>
              <a:tr h="374128">
                <a:tc>
                  <a:txBody>
                    <a:bodyPr/>
                    <a:lstStyle/>
                    <a:p>
                      <a:r>
                        <a:rPr lang="de-DE" sz="1600" smtClean="0"/>
                        <a:t>Magnet</a:t>
                      </a:r>
                      <a:endParaRPr lang="de-DE" sz="1600"/>
                    </a:p>
                  </a:txBody>
                  <a:tcPr/>
                </a:tc>
                <a:tc>
                  <a:txBody>
                    <a:bodyPr/>
                    <a:lstStyle/>
                    <a:p>
                      <a:r>
                        <a:rPr lang="de-DE" sz="1600" smtClean="0"/>
                        <a:t>Anschluß-blech</a:t>
                      </a:r>
                      <a:endParaRPr lang="de-DE" sz="16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smtClean="0"/>
                        <a:t>Anschluß-schrauben</a:t>
                      </a:r>
                    </a:p>
                  </a:txBody>
                  <a:tcPr/>
                </a:tc>
                <a:tc>
                  <a:txBody>
                    <a:bodyPr/>
                    <a:lstStyle/>
                    <a:p>
                      <a:r>
                        <a:rPr lang="de-DE" sz="1600" smtClean="0"/>
                        <a:t>Aussage Hersteller</a:t>
                      </a:r>
                      <a:endParaRPr lang="de-DE" sz="1600"/>
                    </a:p>
                  </a:txBody>
                  <a:tcPr/>
                </a:tc>
                <a:tc>
                  <a:txBody>
                    <a:bodyPr/>
                    <a:lstStyle/>
                    <a:p>
                      <a:r>
                        <a:rPr lang="de-DE" sz="1600" smtClean="0"/>
                        <a:t>Anmerkung Aufstellung</a:t>
                      </a:r>
                      <a:endParaRPr lang="de-DE" sz="1600"/>
                    </a:p>
                  </a:txBody>
                  <a:tcPr/>
                </a:tc>
                <a:tc>
                  <a:txBody>
                    <a:bodyPr/>
                    <a:lstStyle/>
                    <a:p>
                      <a:r>
                        <a:rPr lang="de-DE" sz="1600" smtClean="0"/>
                        <a:t>Nachweis</a:t>
                      </a:r>
                      <a:endParaRPr lang="de-DE" sz="1600"/>
                    </a:p>
                  </a:txBody>
                  <a:tcPr/>
                </a:tc>
              </a:tr>
              <a:tr h="374128">
                <a:tc>
                  <a:txBody>
                    <a:bodyPr/>
                    <a:lstStyle/>
                    <a:p>
                      <a:r>
                        <a:rPr lang="de-DE" sz="1400" smtClean="0"/>
                        <a:t>XQK</a:t>
                      </a:r>
                      <a:endParaRPr lang="de-DE" sz="1400"/>
                    </a:p>
                  </a:txBody>
                  <a:tcPr/>
                </a:tc>
                <a:tc>
                  <a:txBody>
                    <a:bodyPr/>
                    <a:lstStyle/>
                    <a:p>
                      <a:r>
                        <a:rPr lang="de-DE" sz="1400" smtClean="0"/>
                        <a:t>8 mm</a:t>
                      </a:r>
                      <a:endParaRPr lang="de-DE" sz="1400"/>
                    </a:p>
                  </a:txBody>
                  <a:tcPr/>
                </a:tc>
                <a:tc>
                  <a:txBody>
                    <a:bodyPr/>
                    <a:lstStyle/>
                    <a:p>
                      <a:r>
                        <a:rPr lang="de-DE" sz="1400" smtClean="0"/>
                        <a:t>2x12 M8</a:t>
                      </a:r>
                      <a:endParaRPr lang="de-DE" sz="1400"/>
                    </a:p>
                  </a:txBody>
                  <a:tcPr/>
                </a:tc>
                <a:tc>
                  <a:txBody>
                    <a:bodyPr/>
                    <a:lstStyle/>
                    <a:p>
                      <a:r>
                        <a:rPr lang="de-DE" sz="1400" smtClean="0"/>
                        <a:t>ohne</a:t>
                      </a:r>
                      <a:endParaRPr lang="de-DE" sz="1400"/>
                    </a:p>
                  </a:txBody>
                  <a:tcPr/>
                </a:tc>
                <a:tc>
                  <a:txBody>
                    <a:bodyPr/>
                    <a:lstStyle/>
                    <a:p>
                      <a:r>
                        <a:rPr lang="de-DE" sz="1400" smtClean="0"/>
                        <a:t>hängend</a:t>
                      </a:r>
                      <a:r>
                        <a:rPr lang="de-DE" sz="1400" baseline="0" smtClean="0"/>
                        <a:t> i.O.</a:t>
                      </a:r>
                      <a:endParaRPr lang="de-DE" sz="1400"/>
                    </a:p>
                  </a:txBody>
                  <a:tcPr/>
                </a:tc>
                <a:tc>
                  <a:txBody>
                    <a:bodyPr/>
                    <a:lstStyle/>
                    <a:p>
                      <a:r>
                        <a:rPr lang="de-DE" sz="1400" smtClean="0"/>
                        <a:t>noch durch ZM1</a:t>
                      </a:r>
                      <a:endParaRPr lang="de-DE" sz="1400"/>
                    </a:p>
                  </a:txBody>
                  <a:tcPr/>
                </a:tc>
              </a:tr>
              <a:tr h="374128">
                <a:tc>
                  <a:txBody>
                    <a:bodyPr/>
                    <a:lstStyle/>
                    <a:p>
                      <a:r>
                        <a:rPr lang="de-DE" sz="1400" smtClean="0"/>
                        <a:t>XQF</a:t>
                      </a:r>
                      <a:endParaRPr lang="de-DE" sz="1400"/>
                    </a:p>
                  </a:txBody>
                  <a:tcPr/>
                </a:tc>
                <a:tc>
                  <a:txBody>
                    <a:bodyPr/>
                    <a:lstStyle/>
                    <a:p>
                      <a:r>
                        <a:rPr lang="de-DE" sz="1400" smtClean="0"/>
                        <a:t>~5 mm</a:t>
                      </a:r>
                      <a:endParaRPr lang="de-DE" sz="1400"/>
                    </a:p>
                  </a:txBody>
                  <a:tcPr/>
                </a:tc>
                <a:tc>
                  <a:txBody>
                    <a:bodyPr/>
                    <a:lstStyle/>
                    <a:p>
                      <a:r>
                        <a:rPr lang="de-DE" sz="1400" smtClean="0"/>
                        <a:t>4x ~M12</a:t>
                      </a:r>
                      <a:endParaRPr lang="de-DE" sz="1400"/>
                    </a:p>
                  </a:txBody>
                  <a:tcPr/>
                </a:tc>
                <a:tc>
                  <a:txBody>
                    <a:bodyPr/>
                    <a:lstStyle/>
                    <a:p>
                      <a:r>
                        <a:rPr lang="de-DE" sz="1400" smtClean="0"/>
                        <a:t>i.O.</a:t>
                      </a:r>
                      <a:endParaRPr lang="de-DE" sz="1400"/>
                    </a:p>
                  </a:txBody>
                  <a:tcPr/>
                </a:tc>
                <a:tc>
                  <a:txBody>
                    <a:bodyPr/>
                    <a:lstStyle/>
                    <a:p>
                      <a:r>
                        <a:rPr lang="de-DE" sz="1400" smtClean="0"/>
                        <a:t>hängend</a:t>
                      </a:r>
                      <a:r>
                        <a:rPr lang="de-DE" sz="1400" baseline="0" smtClean="0"/>
                        <a:t> i.O.</a:t>
                      </a:r>
                      <a:endParaRPr lang="de-DE" sz="1400"/>
                    </a:p>
                  </a:txBody>
                  <a:tcPr/>
                </a:tc>
                <a:tc>
                  <a:txBody>
                    <a:bodyPr/>
                    <a:lstStyle/>
                    <a:p>
                      <a:r>
                        <a:rPr lang="de-DE" sz="1400" smtClean="0"/>
                        <a:t>Prüfung Hülsen</a:t>
                      </a:r>
                      <a:r>
                        <a:rPr lang="de-DE" sz="1400" baseline="0" smtClean="0"/>
                        <a:t> vorh.</a:t>
                      </a:r>
                      <a:endParaRPr lang="de-DE" sz="1400"/>
                    </a:p>
                  </a:txBody>
                  <a:tcPr/>
                </a:tc>
              </a:tr>
              <a:tr h="374128">
                <a:tc>
                  <a:txBody>
                    <a:bodyPr/>
                    <a:lstStyle/>
                    <a:p>
                      <a:r>
                        <a:rPr lang="de-DE" sz="1400" smtClean="0"/>
                        <a:t>XBD-V</a:t>
                      </a:r>
                      <a:endParaRPr lang="de-DE" sz="1400"/>
                    </a:p>
                  </a:txBody>
                  <a:tcPr/>
                </a:tc>
                <a:tc>
                  <a:txBody>
                    <a:bodyPr/>
                    <a:lstStyle/>
                    <a:p>
                      <a:r>
                        <a:rPr lang="de-DE" sz="1400" smtClean="0"/>
                        <a:t>10 mm</a:t>
                      </a:r>
                      <a:endParaRPr lang="de-DE" sz="1400"/>
                    </a:p>
                  </a:txBody>
                  <a:tcPr/>
                </a:tc>
                <a:tc>
                  <a:txBody>
                    <a:bodyPr/>
                    <a:lstStyle/>
                    <a:p>
                      <a:r>
                        <a:rPr lang="de-DE" sz="1400" smtClean="0"/>
                        <a:t>4x M16</a:t>
                      </a:r>
                      <a:endParaRPr lang="de-DE" sz="1400"/>
                    </a:p>
                  </a:txBody>
                  <a:tcPr/>
                </a:tc>
                <a:tc>
                  <a:txBody>
                    <a:bodyPr/>
                    <a:lstStyle/>
                    <a:p>
                      <a:r>
                        <a:rPr lang="de-DE" sz="1400" smtClean="0"/>
                        <a:t>noch ohne</a:t>
                      </a:r>
                      <a:endParaRPr lang="de-DE" sz="14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smtClean="0"/>
                        <a:t>hängend</a:t>
                      </a:r>
                      <a:r>
                        <a:rPr lang="de-DE" sz="1400" baseline="0" smtClean="0"/>
                        <a:t> i.O.</a:t>
                      </a:r>
                      <a:endParaRPr lang="de-DE" sz="140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smtClean="0"/>
                        <a:t>Prüfung Hülsen</a:t>
                      </a:r>
                      <a:r>
                        <a:rPr lang="de-DE" sz="1400" baseline="0" smtClean="0"/>
                        <a:t> vorh.</a:t>
                      </a:r>
                      <a:endParaRPr lang="de-DE" sz="1400" smtClean="0"/>
                    </a:p>
                  </a:txBody>
                  <a:tcPr/>
                </a:tc>
              </a:tr>
              <a:tr h="374128">
                <a:tc>
                  <a:txBody>
                    <a:bodyPr/>
                    <a:lstStyle/>
                    <a:p>
                      <a:r>
                        <a:rPr lang="de-DE" sz="1400" smtClean="0"/>
                        <a:t>XBD-H</a:t>
                      </a:r>
                      <a:endParaRPr lang="de-DE" sz="14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smtClean="0"/>
                        <a:t>Auf Lamellen geschweißtes Blech</a:t>
                      </a:r>
                      <a:endParaRPr lang="de-DE" sz="1400"/>
                    </a:p>
                  </a:txBody>
                  <a:tcPr/>
                </a:tc>
                <a:tc>
                  <a:txBody>
                    <a:bodyPr/>
                    <a:lstStyle/>
                    <a:p>
                      <a:r>
                        <a:rPr lang="de-DE" sz="1400" smtClean="0"/>
                        <a:t>---</a:t>
                      </a:r>
                      <a:endParaRPr lang="de-DE" sz="1400"/>
                    </a:p>
                  </a:txBody>
                  <a:tcPr/>
                </a:tc>
                <a:tc>
                  <a:txBody>
                    <a:bodyPr/>
                    <a:lstStyle/>
                    <a:p>
                      <a:r>
                        <a:rPr lang="de-DE" sz="1400" smtClean="0"/>
                        <a:t>noch ohne</a:t>
                      </a:r>
                      <a:endParaRPr lang="de-DE" sz="1400"/>
                    </a:p>
                  </a:txBody>
                  <a:tcPr/>
                </a:tc>
                <a:tc>
                  <a:txBody>
                    <a:bodyPr/>
                    <a:lstStyle/>
                    <a:p>
                      <a:r>
                        <a:rPr lang="de-DE" sz="1400" smtClean="0"/>
                        <a:t>Soll</a:t>
                      </a:r>
                      <a:r>
                        <a:rPr lang="de-DE" sz="1400" baseline="0" smtClean="0"/>
                        <a:t> hängen</a:t>
                      </a:r>
                      <a:endParaRPr lang="de-DE" sz="1400"/>
                    </a:p>
                  </a:txBody>
                  <a:tcPr/>
                </a:tc>
                <a:tc>
                  <a:txBody>
                    <a:bodyPr/>
                    <a:lstStyle/>
                    <a:p>
                      <a:r>
                        <a:rPr lang="de-DE" sz="1400" smtClean="0"/>
                        <a:t>Prüfung durch Überschlagsrechnung und Probelast empfohlen</a:t>
                      </a:r>
                      <a:endParaRPr lang="de-DE" sz="1400"/>
                    </a:p>
                  </a:txBody>
                  <a:tcPr/>
                </a:tc>
              </a:tr>
              <a:tr h="374128">
                <a:tc>
                  <a:txBody>
                    <a:bodyPr/>
                    <a:lstStyle/>
                    <a:p>
                      <a:r>
                        <a:rPr lang="de-DE" sz="1400" smtClean="0"/>
                        <a:t>XBE-V</a:t>
                      </a:r>
                      <a:endParaRPr lang="de-DE" sz="1400"/>
                    </a:p>
                  </a:txBody>
                  <a:tcPr/>
                </a:tc>
                <a:tc>
                  <a:txBody>
                    <a:bodyPr/>
                    <a:lstStyle/>
                    <a:p>
                      <a:r>
                        <a:rPr lang="de-DE" sz="1400" smtClean="0"/>
                        <a:t>10</a:t>
                      </a:r>
                      <a:r>
                        <a:rPr lang="de-DE" sz="1400" baseline="0" smtClean="0"/>
                        <a:t> mm</a:t>
                      </a:r>
                      <a:endParaRPr lang="de-DE" sz="1400"/>
                    </a:p>
                  </a:txBody>
                  <a:tcPr/>
                </a:tc>
                <a:tc>
                  <a:txBody>
                    <a:bodyPr/>
                    <a:lstStyle/>
                    <a:p>
                      <a:r>
                        <a:rPr lang="de-DE" sz="1400" smtClean="0"/>
                        <a:t>4x M16</a:t>
                      </a:r>
                      <a:endParaRPr lang="de-DE" sz="1400"/>
                    </a:p>
                  </a:txBody>
                  <a:tcPr/>
                </a:tc>
                <a:tc>
                  <a:txBody>
                    <a:bodyPr/>
                    <a:lstStyle/>
                    <a:p>
                      <a:r>
                        <a:rPr lang="de-DE" sz="1400" smtClean="0"/>
                        <a:t>noch ohne</a:t>
                      </a:r>
                      <a:endParaRPr lang="de-DE" sz="14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smtClean="0"/>
                        <a:t>hängend</a:t>
                      </a:r>
                      <a:r>
                        <a:rPr lang="de-DE" sz="1400" baseline="0" smtClean="0"/>
                        <a:t> i.O.</a:t>
                      </a:r>
                      <a:endParaRPr lang="de-DE" sz="140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smtClean="0"/>
                        <a:t>Prüfung Hülsen</a:t>
                      </a:r>
                      <a:r>
                        <a:rPr lang="de-DE" sz="1400" baseline="0" smtClean="0"/>
                        <a:t> vorh.</a:t>
                      </a:r>
                      <a:endParaRPr lang="de-DE" sz="1400" smtClean="0"/>
                    </a:p>
                  </a:txBody>
                  <a:tcPr/>
                </a:tc>
              </a:tr>
              <a:tr h="374128">
                <a:tc>
                  <a:txBody>
                    <a:bodyPr/>
                    <a:lstStyle/>
                    <a:p>
                      <a:r>
                        <a:rPr lang="de-DE" sz="1400" smtClean="0"/>
                        <a:t>XQE</a:t>
                      </a:r>
                      <a:endParaRPr lang="de-DE" sz="1400"/>
                    </a:p>
                  </a:txBody>
                  <a:tcPr/>
                </a:tc>
                <a:tc>
                  <a:txBody>
                    <a:bodyPr/>
                    <a:lstStyle/>
                    <a:p>
                      <a:r>
                        <a:rPr lang="de-DE" sz="1400" smtClean="0"/>
                        <a:t>~5 mm</a:t>
                      </a:r>
                      <a:endParaRPr lang="de-DE" sz="1400"/>
                    </a:p>
                  </a:txBody>
                  <a:tcPr/>
                </a:tc>
                <a:tc>
                  <a:txBody>
                    <a:bodyPr/>
                    <a:lstStyle/>
                    <a:p>
                      <a:r>
                        <a:rPr lang="de-DE" sz="1400" smtClean="0"/>
                        <a:t>4x ~M12</a:t>
                      </a:r>
                      <a:endParaRPr lang="de-DE" sz="1400"/>
                    </a:p>
                  </a:txBody>
                  <a:tcPr/>
                </a:tc>
                <a:tc>
                  <a:txBody>
                    <a:bodyPr/>
                    <a:lstStyle/>
                    <a:p>
                      <a:r>
                        <a:rPr lang="de-DE" sz="1400" smtClean="0"/>
                        <a:t>i.O.</a:t>
                      </a:r>
                      <a:endParaRPr lang="de-DE" sz="1400"/>
                    </a:p>
                  </a:txBody>
                  <a:tcPr/>
                </a:tc>
                <a:tc>
                  <a:txBody>
                    <a:bodyPr/>
                    <a:lstStyle/>
                    <a:p>
                      <a:r>
                        <a:rPr lang="de-DE" sz="1400" smtClean="0"/>
                        <a:t>hängend</a:t>
                      </a:r>
                      <a:r>
                        <a:rPr lang="de-DE" sz="1400" baseline="0" smtClean="0"/>
                        <a:t> i.O.</a:t>
                      </a:r>
                      <a:endParaRPr lang="de-DE" sz="1400"/>
                    </a:p>
                  </a:txBody>
                  <a:tcPr/>
                </a:tc>
                <a:tc>
                  <a:txBody>
                    <a:bodyPr/>
                    <a:lstStyle/>
                    <a:p>
                      <a:r>
                        <a:rPr lang="de-DE" sz="1400" smtClean="0"/>
                        <a:t>Prüfung Hülsen</a:t>
                      </a:r>
                      <a:r>
                        <a:rPr lang="de-DE" sz="1400" baseline="0" smtClean="0"/>
                        <a:t> vorh.</a:t>
                      </a:r>
                      <a:endParaRPr lang="de-DE" sz="1400"/>
                    </a:p>
                  </a:txBody>
                  <a:tcPr/>
                </a:tc>
              </a:tr>
              <a:tr h="374128">
                <a:tc>
                  <a:txBody>
                    <a:bodyPr/>
                    <a:lstStyle/>
                    <a:p>
                      <a:r>
                        <a:rPr lang="de-DE" sz="1400" smtClean="0"/>
                        <a:t>XQH</a:t>
                      </a:r>
                      <a:endParaRPr lang="de-DE" sz="1400"/>
                    </a:p>
                  </a:txBody>
                  <a:tcPr/>
                </a:tc>
                <a:tc>
                  <a:txBody>
                    <a:bodyPr/>
                    <a:lstStyle/>
                    <a:p>
                      <a:r>
                        <a:rPr lang="de-DE" sz="1400" smtClean="0"/>
                        <a:t>dick</a:t>
                      </a:r>
                      <a:endParaRPr lang="de-DE" sz="1400"/>
                    </a:p>
                  </a:txBody>
                  <a:tcPr/>
                </a:tc>
                <a:tc>
                  <a:txBody>
                    <a:bodyPr/>
                    <a:lstStyle/>
                    <a:p>
                      <a:r>
                        <a:rPr lang="de-DE" sz="1400" smtClean="0"/>
                        <a:t>4 x M16</a:t>
                      </a:r>
                      <a:endParaRPr lang="de-DE" sz="1400"/>
                    </a:p>
                  </a:txBody>
                  <a:tcPr/>
                </a:tc>
                <a:tc>
                  <a:txBody>
                    <a:bodyPr/>
                    <a:lstStyle/>
                    <a:p>
                      <a:r>
                        <a:rPr lang="de-DE" sz="1400" smtClean="0"/>
                        <a:t>noch ohne</a:t>
                      </a:r>
                      <a:endParaRPr lang="de-DE" sz="14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smtClean="0"/>
                        <a:t>hängend</a:t>
                      </a:r>
                      <a:r>
                        <a:rPr lang="de-DE" sz="1400" baseline="0" smtClean="0"/>
                        <a:t> i.O.</a:t>
                      </a:r>
                      <a:endParaRPr lang="de-DE" sz="140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smtClean="0"/>
                        <a:t>Prüfung Zeichnung</a:t>
                      </a:r>
                    </a:p>
                  </a:txBody>
                  <a:tcPr/>
                </a:tc>
              </a:tr>
              <a:tr h="374128">
                <a:tc>
                  <a:txBody>
                    <a:bodyPr/>
                    <a:lstStyle/>
                    <a:p>
                      <a:r>
                        <a:rPr lang="de-DE" sz="1400" smtClean="0"/>
                        <a:t>XSA</a:t>
                      </a:r>
                      <a:endParaRPr lang="de-DE" sz="1400"/>
                    </a:p>
                  </a:txBody>
                  <a:tcPr/>
                </a:tc>
                <a:tc>
                  <a:txBody>
                    <a:bodyPr/>
                    <a:lstStyle/>
                    <a:p>
                      <a:r>
                        <a:rPr lang="de-DE" sz="1400" smtClean="0"/>
                        <a:t>?</a:t>
                      </a:r>
                      <a:endParaRPr lang="de-DE" sz="1400"/>
                    </a:p>
                  </a:txBody>
                  <a:tcPr/>
                </a:tc>
                <a:tc>
                  <a:txBody>
                    <a:bodyPr/>
                    <a:lstStyle/>
                    <a:p>
                      <a:r>
                        <a:rPr lang="de-DE" sz="1400" smtClean="0"/>
                        <a:t>?</a:t>
                      </a:r>
                      <a:endParaRPr lang="de-DE" sz="1400"/>
                    </a:p>
                  </a:txBody>
                  <a:tcPr/>
                </a:tc>
                <a:tc>
                  <a:txBody>
                    <a:bodyPr/>
                    <a:lstStyle/>
                    <a:p>
                      <a:r>
                        <a:rPr lang="de-DE" sz="1400" smtClean="0"/>
                        <a:t>noch ohne</a:t>
                      </a:r>
                      <a:endParaRPr lang="de-DE" sz="14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aseline="0" smtClean="0"/>
                        <a:t>unkritisch</a:t>
                      </a:r>
                      <a:endParaRPr lang="de-DE" sz="140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smtClean="0"/>
                        <a:t>Prüfung Zeichnung</a:t>
                      </a:r>
                    </a:p>
                  </a:txBody>
                  <a:tcPr/>
                </a:tc>
              </a:tr>
              <a:tr h="374128">
                <a:tc>
                  <a:txBody>
                    <a:bodyPr/>
                    <a:lstStyle/>
                    <a:p>
                      <a:r>
                        <a:rPr lang="de-DE" sz="1400" smtClean="0"/>
                        <a:t>XOA</a:t>
                      </a:r>
                      <a:endParaRPr lang="de-DE" sz="1400"/>
                    </a:p>
                  </a:txBody>
                  <a:tcPr/>
                </a:tc>
                <a:tc>
                  <a:txBody>
                    <a:bodyPr/>
                    <a:lstStyle/>
                    <a:p>
                      <a:r>
                        <a:rPr lang="de-DE" sz="1400" smtClean="0"/>
                        <a:t>?</a:t>
                      </a:r>
                      <a:endParaRPr lang="de-DE" sz="1400"/>
                    </a:p>
                  </a:txBody>
                  <a:tcPr/>
                </a:tc>
                <a:tc>
                  <a:txBody>
                    <a:bodyPr/>
                    <a:lstStyle/>
                    <a:p>
                      <a:r>
                        <a:rPr lang="de-DE" sz="1400" smtClean="0"/>
                        <a:t>?</a:t>
                      </a:r>
                      <a:endParaRPr lang="de-DE" sz="1400"/>
                    </a:p>
                  </a:txBody>
                  <a:tcPr/>
                </a:tc>
                <a:tc>
                  <a:txBody>
                    <a:bodyPr/>
                    <a:lstStyle/>
                    <a:p>
                      <a:r>
                        <a:rPr lang="de-DE" sz="1400" smtClean="0"/>
                        <a:t>noch ohne</a:t>
                      </a:r>
                      <a:endParaRPr lang="de-DE" sz="14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aseline="0" smtClean="0"/>
                        <a:t>unkritisch</a:t>
                      </a:r>
                      <a:endParaRPr lang="de-DE" sz="140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smtClean="0"/>
                        <a:t>Prüfung Zeichnung</a:t>
                      </a:r>
                    </a:p>
                  </a:txBody>
                  <a:tcPr/>
                </a:tc>
              </a:tr>
              <a:tr h="374128">
                <a:tc>
                  <a:txBody>
                    <a:bodyPr/>
                    <a:lstStyle/>
                    <a:p>
                      <a:r>
                        <a:rPr lang="de-DE" sz="1400" smtClean="0"/>
                        <a:t>XBL</a:t>
                      </a:r>
                      <a:endParaRPr lang="de-DE" sz="1400"/>
                    </a:p>
                  </a:txBody>
                  <a:tcPr/>
                </a:tc>
                <a:tc>
                  <a:txBody>
                    <a:bodyPr/>
                    <a:lstStyle/>
                    <a:p>
                      <a:r>
                        <a:rPr lang="de-DE" sz="1400" smtClean="0"/>
                        <a:t>dick</a:t>
                      </a:r>
                      <a:endParaRPr lang="de-DE" sz="1400"/>
                    </a:p>
                  </a:txBody>
                  <a:tcPr/>
                </a:tc>
                <a:tc>
                  <a:txBody>
                    <a:bodyPr/>
                    <a:lstStyle/>
                    <a:p>
                      <a:r>
                        <a:rPr lang="de-DE" sz="1400" smtClean="0"/>
                        <a:t>?</a:t>
                      </a:r>
                      <a:endParaRPr lang="de-DE" sz="1400"/>
                    </a:p>
                  </a:txBody>
                  <a:tcPr/>
                </a:tc>
                <a:tc>
                  <a:txBody>
                    <a:bodyPr/>
                    <a:lstStyle/>
                    <a:p>
                      <a:r>
                        <a:rPr lang="de-DE" sz="1400" smtClean="0"/>
                        <a:t>noch ohne</a:t>
                      </a:r>
                      <a:endParaRPr lang="de-DE" sz="14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aseline="0" smtClean="0"/>
                        <a:t>unkritisch</a:t>
                      </a:r>
                      <a:endParaRPr lang="de-DE" sz="140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smtClean="0"/>
                        <a:t>Prüfung Zeichnung</a:t>
                      </a:r>
                    </a:p>
                  </a:txBody>
                  <a:tcPr/>
                </a:tc>
              </a:tr>
              <a:tr h="374128">
                <a:tc>
                  <a:txBody>
                    <a:bodyPr/>
                    <a:lstStyle/>
                    <a:p>
                      <a:r>
                        <a:rPr lang="de-DE" sz="1400" smtClean="0"/>
                        <a:t>XC-H,V</a:t>
                      </a:r>
                      <a:endParaRPr lang="de-DE" sz="1400"/>
                    </a:p>
                  </a:txBody>
                  <a:tcPr/>
                </a:tc>
                <a:tc>
                  <a:txBody>
                    <a:bodyPr/>
                    <a:lstStyle/>
                    <a:p>
                      <a:r>
                        <a:rPr lang="de-DE" sz="1400" smtClean="0"/>
                        <a:t>dick</a:t>
                      </a:r>
                      <a:endParaRPr lang="de-DE" sz="1400"/>
                    </a:p>
                  </a:txBody>
                  <a:tcPr/>
                </a:tc>
                <a:tc>
                  <a:txBody>
                    <a:bodyPr/>
                    <a:lstStyle/>
                    <a:p>
                      <a:r>
                        <a:rPr lang="de-DE" sz="1400" smtClean="0"/>
                        <a:t>4x M10</a:t>
                      </a:r>
                      <a:endParaRPr lang="de-DE" sz="1400"/>
                    </a:p>
                  </a:txBody>
                  <a:tcPr/>
                </a:tc>
                <a:tc>
                  <a:txBody>
                    <a:bodyPr/>
                    <a:lstStyle/>
                    <a:p>
                      <a:r>
                        <a:rPr lang="de-DE" sz="1400" smtClean="0"/>
                        <a:t>noch ohne</a:t>
                      </a:r>
                      <a:endParaRPr lang="de-DE" sz="14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aseline="0" smtClean="0"/>
                        <a:t>unkritisch</a:t>
                      </a:r>
                      <a:endParaRPr lang="de-DE" sz="140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smtClean="0"/>
                        <a:t>Prüfung Zeichnung</a:t>
                      </a:r>
                    </a:p>
                  </a:txBody>
                  <a:tcPr/>
                </a:tc>
              </a:tr>
            </a:tbl>
          </a:graphicData>
        </a:graphic>
      </p:graphicFrame>
    </p:spTree>
    <p:extLst>
      <p:ext uri="{BB962C8B-B14F-4D97-AF65-F5344CB8AC3E}">
        <p14:creationId xmlns:p14="http://schemas.microsoft.com/office/powerpoint/2010/main" val="37615567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3018" y="1027338"/>
            <a:ext cx="2684678" cy="1686602"/>
          </a:xfrm>
          <a:prstGeom prst="rect">
            <a:avLst/>
          </a:prstGeom>
          <a:noFill/>
          <a:ln>
            <a:noFill/>
          </a:ln>
        </p:spPr>
      </p:pic>
      <p:sp>
        <p:nvSpPr>
          <p:cNvPr id="2" name="Titel 1"/>
          <p:cNvSpPr>
            <a:spLocks noGrp="1"/>
          </p:cNvSpPr>
          <p:nvPr>
            <p:ph type="title"/>
          </p:nvPr>
        </p:nvSpPr>
        <p:spPr/>
        <p:txBody>
          <a:bodyPr/>
          <a:lstStyle/>
          <a:p>
            <a:r>
              <a:rPr lang="de-DE" smtClean="0"/>
              <a:t/>
            </a:r>
            <a:br>
              <a:rPr lang="de-DE" smtClean="0"/>
            </a:br>
            <a:r>
              <a:rPr lang="de-DE" smtClean="0"/>
              <a:t>Statik und Dynamik</a:t>
            </a:r>
            <a:r>
              <a:rPr lang="de-DE" dirty="0"/>
              <a:t/>
            </a:r>
            <a:br>
              <a:rPr lang="de-DE" dirty="0"/>
            </a:br>
            <a:endParaRPr lang="de-DE" dirty="0"/>
          </a:p>
        </p:txBody>
      </p:sp>
      <p:sp>
        <p:nvSpPr>
          <p:cNvPr id="6" name="Untertitel 1"/>
          <p:cNvSpPr>
            <a:spLocks noGrp="1"/>
          </p:cNvSpPr>
          <p:nvPr/>
        </p:nvSpPr>
        <p:spPr bwMode="auto">
          <a:xfrm>
            <a:off x="388142" y="823912"/>
            <a:ext cx="85201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0"/>
              </a:spcBef>
              <a:spcAft>
                <a:spcPct val="50000"/>
              </a:spcAft>
              <a:buClr>
                <a:srgbClr val="F28E00"/>
              </a:buClr>
              <a:buFont typeface="Arial Black" pitchFamily="34" charset="0"/>
              <a:buNone/>
              <a:defRPr sz="2000" b="1">
                <a:solidFill>
                  <a:srgbClr val="F28E00"/>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r>
              <a:rPr lang="en-US" sz="2400" smtClean="0"/>
              <a:t>Eigenfrequenzen</a:t>
            </a:r>
            <a:endParaRPr lang="en-US" sz="2400" dirty="0"/>
          </a:p>
        </p:txBody>
      </p:sp>
      <p:sp>
        <p:nvSpPr>
          <p:cNvPr id="10" name="Inhaltsplatzhalter 2"/>
          <p:cNvSpPr>
            <a:spLocks noGrp="1"/>
          </p:cNvSpPr>
          <p:nvPr>
            <p:ph idx="1"/>
          </p:nvPr>
        </p:nvSpPr>
        <p:spPr>
          <a:xfrm>
            <a:off x="335992" y="1703816"/>
            <a:ext cx="7096252" cy="3984259"/>
          </a:xfrm>
        </p:spPr>
        <p:txBody>
          <a:bodyPr/>
          <a:lstStyle/>
          <a:p>
            <a:pPr>
              <a:spcAft>
                <a:spcPts val="200"/>
              </a:spcAft>
            </a:pPr>
            <a:r>
              <a:rPr lang="en-US"/>
              <a:t>TL-Linie (T1, T2, TL)</a:t>
            </a:r>
          </a:p>
          <a:p>
            <a:pPr lvl="1">
              <a:spcAft>
                <a:spcPts val="200"/>
              </a:spcAft>
            </a:pPr>
            <a:r>
              <a:rPr lang="en-US"/>
              <a:t>1. Eigenfrequenzen quer zum Strahl im </a:t>
            </a:r>
            <a:r>
              <a:rPr lang="en-US" smtClean="0"/>
              <a:t>Bereich von </a:t>
            </a:r>
            <a:r>
              <a:rPr lang="en-US"/>
              <a:t>50 </a:t>
            </a:r>
            <a:r>
              <a:rPr lang="en-US" smtClean="0"/>
              <a:t>Hz</a:t>
            </a:r>
          </a:p>
          <a:p>
            <a:pPr marL="444500" lvl="1" indent="0">
              <a:spcAft>
                <a:spcPts val="200"/>
              </a:spcAft>
              <a:buNone/>
            </a:pPr>
            <a:endParaRPr lang="en-US"/>
          </a:p>
          <a:p>
            <a:pPr>
              <a:spcAft>
                <a:spcPts val="200"/>
              </a:spcAft>
            </a:pPr>
            <a:r>
              <a:rPr lang="en-US" smtClean="0"/>
              <a:t>Dumplinie (TLD)</a:t>
            </a:r>
            <a:endParaRPr lang="en-US" dirty="0" smtClean="0"/>
          </a:p>
          <a:p>
            <a:pPr lvl="1">
              <a:spcAft>
                <a:spcPts val="200"/>
              </a:spcAft>
            </a:pPr>
            <a:r>
              <a:rPr lang="en-US" smtClean="0"/>
              <a:t>Eigenfrequenzen</a:t>
            </a:r>
            <a:endParaRPr lang="en-US" dirty="0"/>
          </a:p>
          <a:p>
            <a:pPr lvl="2">
              <a:spcAft>
                <a:spcPts val="200"/>
              </a:spcAft>
              <a:buFont typeface="Wingdings" panose="05000000000000000000" pitchFamily="2" charset="2"/>
              <a:buChar char="§"/>
            </a:pPr>
            <a:r>
              <a:rPr lang="en-US" sz="1400" dirty="0" err="1" smtClean="0"/>
              <a:t>Längs</a:t>
            </a:r>
            <a:r>
              <a:rPr lang="en-US" sz="1400" dirty="0" smtClean="0"/>
              <a:t> ~ 10 Hz</a:t>
            </a:r>
            <a:endParaRPr lang="en-US" sz="1400" dirty="0"/>
          </a:p>
          <a:p>
            <a:pPr lvl="2">
              <a:spcAft>
                <a:spcPts val="200"/>
              </a:spcAft>
              <a:buFont typeface="Wingdings" panose="05000000000000000000" pitchFamily="2" charset="2"/>
              <a:buChar char="§"/>
            </a:pPr>
            <a:r>
              <a:rPr lang="en-US" sz="1400" dirty="0" smtClean="0"/>
              <a:t>XBD – </a:t>
            </a:r>
            <a:r>
              <a:rPr lang="en-US" sz="1400" dirty="0" err="1" smtClean="0"/>
              <a:t>Magnete</a:t>
            </a:r>
            <a:r>
              <a:rPr lang="en-US" sz="1400" dirty="0" smtClean="0"/>
              <a:t> </a:t>
            </a:r>
            <a:r>
              <a:rPr lang="en-US" sz="1400" dirty="0" err="1" smtClean="0"/>
              <a:t>quer</a:t>
            </a:r>
            <a:r>
              <a:rPr lang="en-US" sz="1400" dirty="0" smtClean="0"/>
              <a:t> &gt; 25 Hz</a:t>
            </a:r>
          </a:p>
          <a:p>
            <a:pPr lvl="2">
              <a:spcAft>
                <a:spcPts val="200"/>
              </a:spcAft>
              <a:buFont typeface="Wingdings" panose="05000000000000000000" pitchFamily="2" charset="2"/>
              <a:buChar char="§"/>
            </a:pPr>
            <a:r>
              <a:rPr lang="en-US" sz="1400" dirty="0" smtClean="0"/>
              <a:t>XQF-</a:t>
            </a:r>
            <a:r>
              <a:rPr lang="en-US" sz="1400" dirty="0" err="1" smtClean="0"/>
              <a:t>Magnete</a:t>
            </a:r>
            <a:r>
              <a:rPr lang="en-US" sz="1400" dirty="0" smtClean="0"/>
              <a:t> </a:t>
            </a:r>
            <a:r>
              <a:rPr lang="en-US" sz="1400" dirty="0" err="1" smtClean="0"/>
              <a:t>quer</a:t>
            </a:r>
            <a:r>
              <a:rPr lang="en-US" sz="1400" dirty="0" smtClean="0"/>
              <a:t> &gt; </a:t>
            </a:r>
            <a:r>
              <a:rPr lang="en-US" sz="1400" smtClean="0"/>
              <a:t>35 Hz</a:t>
            </a:r>
          </a:p>
          <a:p>
            <a:pPr marL="444500" lvl="1" indent="0">
              <a:spcAft>
                <a:spcPts val="200"/>
              </a:spcAft>
              <a:buNone/>
            </a:pPr>
            <a:endParaRPr lang="en-US"/>
          </a:p>
          <a:p>
            <a:pPr>
              <a:spcAft>
                <a:spcPts val="200"/>
              </a:spcAft>
            </a:pPr>
            <a:r>
              <a:rPr lang="en-US" smtClean="0"/>
              <a:t>BV-Magnete Ende Raum 40 (TLD)</a:t>
            </a:r>
          </a:p>
          <a:p>
            <a:pPr lvl="1">
              <a:spcAft>
                <a:spcPts val="200"/>
              </a:spcAft>
            </a:pPr>
            <a:r>
              <a:rPr lang="en-US" smtClean="0"/>
              <a:t>1. Eigenfrequenzen</a:t>
            </a:r>
            <a:r>
              <a:rPr lang="en-US"/>
              <a:t> quer zum Strahl</a:t>
            </a:r>
            <a:r>
              <a:rPr lang="en-US" smtClean="0"/>
              <a:t> im Bereich von 8 Hz</a:t>
            </a:r>
          </a:p>
          <a:p>
            <a:pPr lvl="1">
              <a:spcAft>
                <a:spcPts val="200"/>
              </a:spcAft>
            </a:pPr>
            <a:r>
              <a:rPr lang="en-US" smtClean="0"/>
              <a:t>1. </a:t>
            </a:r>
            <a:r>
              <a:rPr lang="en-US"/>
              <a:t>Eigenfrequenzen </a:t>
            </a:r>
            <a:r>
              <a:rPr lang="en-US" smtClean="0"/>
              <a:t>längs </a:t>
            </a:r>
            <a:r>
              <a:rPr lang="en-US"/>
              <a:t>zum Strahl im Bereich von </a:t>
            </a:r>
            <a:r>
              <a:rPr lang="en-US" smtClean="0"/>
              <a:t>4 </a:t>
            </a:r>
            <a:r>
              <a:rPr lang="en-US"/>
              <a:t>Hz</a:t>
            </a:r>
          </a:p>
          <a:p>
            <a:pPr>
              <a:spcAft>
                <a:spcPts val="200"/>
              </a:spcAft>
            </a:pPr>
            <a:endParaRPr lang="en-US" sz="2200" dirty="0"/>
          </a:p>
        </p:txBody>
      </p:sp>
      <p:pic>
        <p:nvPicPr>
          <p:cNvPr id="1843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5968" y="823912"/>
            <a:ext cx="1901952" cy="1125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Grafik 11"/>
          <p:cNvPicPr/>
          <p:nvPr/>
        </p:nvPicPr>
        <p:blipFill rotWithShape="1">
          <a:blip r:embed="rId4" cstate="print">
            <a:extLst>
              <a:ext uri="{28A0092B-C50C-407E-A947-70E740481C1C}">
                <a14:useLocalDpi xmlns:a14="http://schemas.microsoft.com/office/drawing/2010/main" val="0"/>
              </a:ext>
            </a:extLst>
          </a:blip>
          <a:srcRect l="12500" r="17647"/>
          <a:stretch/>
        </p:blipFill>
        <p:spPr bwMode="auto">
          <a:xfrm>
            <a:off x="7095745" y="2855481"/>
            <a:ext cx="1733702" cy="960500"/>
          </a:xfrm>
          <a:prstGeom prst="rect">
            <a:avLst/>
          </a:prstGeom>
          <a:noFill/>
          <a:ln>
            <a:noFill/>
          </a:ln>
          <a:extLst>
            <a:ext uri="{53640926-AAD7-44D8-BBD7-CCE9431645EC}">
              <a14:shadowObscured xmlns:a14="http://schemas.microsoft.com/office/drawing/2010/main"/>
            </a:ext>
          </a:extLst>
        </p:spPr>
      </p:pic>
      <p:pic>
        <p:nvPicPr>
          <p:cNvPr id="1843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87675" y="3925710"/>
            <a:ext cx="2088906" cy="2126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0100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
            </a:r>
            <a:br>
              <a:rPr lang="de-DE" smtClean="0"/>
            </a:br>
            <a:r>
              <a:rPr lang="de-DE" smtClean="0"/>
              <a:t>Schnittstellen</a:t>
            </a:r>
            <a:r>
              <a:rPr lang="de-DE" dirty="0"/>
              <a:t/>
            </a:r>
            <a:br>
              <a:rPr lang="de-DE" dirty="0"/>
            </a:br>
            <a:endParaRPr lang="de-DE" dirty="0"/>
          </a:p>
        </p:txBody>
      </p:sp>
      <p:sp>
        <p:nvSpPr>
          <p:cNvPr id="6" name="Untertitel 1"/>
          <p:cNvSpPr>
            <a:spLocks noGrp="1"/>
          </p:cNvSpPr>
          <p:nvPr/>
        </p:nvSpPr>
        <p:spPr bwMode="auto">
          <a:xfrm>
            <a:off x="388142" y="823912"/>
            <a:ext cx="85201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0"/>
              </a:spcBef>
              <a:spcAft>
                <a:spcPct val="50000"/>
              </a:spcAft>
              <a:buClr>
                <a:srgbClr val="F28E00"/>
              </a:buClr>
              <a:buFont typeface="Arial Black" pitchFamily="34" charset="0"/>
              <a:buNone/>
              <a:defRPr sz="2000" b="1">
                <a:solidFill>
                  <a:srgbClr val="F28E00"/>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r>
              <a:rPr lang="en-US" sz="2400" smtClean="0"/>
              <a:t>Gewerke</a:t>
            </a:r>
            <a:endParaRPr lang="en-US" sz="2400" dirty="0"/>
          </a:p>
        </p:txBody>
      </p:sp>
      <p:sp>
        <p:nvSpPr>
          <p:cNvPr id="10" name="Inhaltsplatzhalter 2"/>
          <p:cNvSpPr>
            <a:spLocks noGrp="1"/>
          </p:cNvSpPr>
          <p:nvPr>
            <p:ph idx="1"/>
          </p:nvPr>
        </p:nvSpPr>
        <p:spPr>
          <a:xfrm>
            <a:off x="335992" y="1703816"/>
            <a:ext cx="8252053" cy="3984259"/>
          </a:xfrm>
        </p:spPr>
        <p:txBody>
          <a:bodyPr/>
          <a:lstStyle/>
          <a:p>
            <a:pPr>
              <a:spcAft>
                <a:spcPts val="200"/>
              </a:spcAft>
              <a:tabLst>
                <a:tab pos="2867025" algn="l"/>
              </a:tabLst>
            </a:pPr>
            <a:r>
              <a:rPr lang="en-US" smtClean="0"/>
              <a:t>Bauwerk	</a:t>
            </a:r>
            <a:r>
              <a:rPr lang="en-US" sz="1400" smtClean="0"/>
              <a:t>(Rahmenbedingung)</a:t>
            </a:r>
            <a:endParaRPr lang="en-US" sz="1400" b="1"/>
          </a:p>
          <a:p>
            <a:pPr>
              <a:spcAft>
                <a:spcPts val="200"/>
              </a:spcAft>
              <a:tabLst>
                <a:tab pos="2867025" algn="l"/>
              </a:tabLst>
            </a:pPr>
            <a:r>
              <a:rPr lang="en-US" smtClean="0"/>
              <a:t>E_Versorgung	</a:t>
            </a:r>
            <a:r>
              <a:rPr lang="en-US" sz="1400" smtClean="0"/>
              <a:t>(Konflikt mit Beleuchtung, Kabelpritschen)</a:t>
            </a:r>
            <a:endParaRPr lang="en-US" sz="1400" dirty="0" smtClean="0"/>
          </a:p>
          <a:p>
            <a:pPr>
              <a:spcAft>
                <a:spcPts val="200"/>
              </a:spcAft>
              <a:tabLst>
                <a:tab pos="2867025" algn="l"/>
              </a:tabLst>
            </a:pPr>
            <a:r>
              <a:rPr lang="en-US" smtClean="0"/>
              <a:t>Wasser	</a:t>
            </a:r>
            <a:r>
              <a:rPr lang="en-US" sz="1400" smtClean="0"/>
              <a:t>(Rahmenbedingung)</a:t>
            </a:r>
          </a:p>
          <a:p>
            <a:pPr>
              <a:spcAft>
                <a:spcPts val="200"/>
              </a:spcAft>
              <a:tabLst>
                <a:tab pos="2867025" algn="l"/>
              </a:tabLst>
            </a:pPr>
            <a:r>
              <a:rPr lang="en-US" sz="2200" smtClean="0"/>
              <a:t>Transport	</a:t>
            </a:r>
            <a:r>
              <a:rPr lang="en-US" sz="1400" smtClean="0"/>
              <a:t>(Einengung im Bereich Raum 37,38)</a:t>
            </a:r>
          </a:p>
          <a:p>
            <a:pPr>
              <a:spcAft>
                <a:spcPts val="200"/>
              </a:spcAft>
              <a:tabLst>
                <a:tab pos="2867025" algn="l"/>
              </a:tabLst>
            </a:pPr>
            <a:r>
              <a:rPr lang="en-US" sz="2200" smtClean="0"/>
              <a:t>Vermessung	</a:t>
            </a:r>
            <a:r>
              <a:rPr lang="en-US" sz="1400" smtClean="0"/>
              <a:t>(Mögliche Konflikte mit Messmarken, Einschränkung Sichtfeld)</a:t>
            </a:r>
          </a:p>
          <a:p>
            <a:pPr>
              <a:spcAft>
                <a:spcPts val="200"/>
              </a:spcAft>
              <a:tabLst>
                <a:tab pos="2867025" algn="l"/>
              </a:tabLst>
            </a:pPr>
            <a:r>
              <a:rPr lang="en-US" sz="2200" smtClean="0"/>
              <a:t>CRYO	</a:t>
            </a:r>
            <a:r>
              <a:rPr lang="en-US" sz="1400" smtClean="0"/>
              <a:t>(Keine Interaktion bekannt)</a:t>
            </a:r>
          </a:p>
          <a:p>
            <a:pPr>
              <a:spcAft>
                <a:spcPts val="200"/>
              </a:spcAft>
              <a:tabLst>
                <a:tab pos="2867025" algn="l"/>
              </a:tabLst>
            </a:pPr>
            <a:r>
              <a:rPr lang="en-US" sz="2200" smtClean="0"/>
              <a:t>Klima	</a:t>
            </a:r>
            <a:r>
              <a:rPr lang="en-US" sz="1400" smtClean="0"/>
              <a:t>(</a:t>
            </a:r>
            <a:r>
              <a:rPr lang="en-US" sz="1400"/>
              <a:t>Keine Interaktion </a:t>
            </a:r>
            <a:r>
              <a:rPr lang="en-US" sz="1400" smtClean="0"/>
              <a:t>bekannt, Platzhalter wurde entfernt)</a:t>
            </a:r>
            <a:endParaRPr lang="en-US" sz="1400"/>
          </a:p>
          <a:p>
            <a:pPr>
              <a:spcAft>
                <a:spcPts val="200"/>
              </a:spcAft>
              <a:tabLst>
                <a:tab pos="2867025" algn="l"/>
              </a:tabLst>
            </a:pPr>
            <a:r>
              <a:rPr lang="en-US" sz="2200" smtClean="0"/>
              <a:t>Sicherheit	</a:t>
            </a:r>
            <a:r>
              <a:rPr lang="en-US" sz="1400" smtClean="0"/>
              <a:t>(Konflikte mit Sicherheitsleuchten, Lautsprechern)</a:t>
            </a:r>
          </a:p>
          <a:p>
            <a:pPr>
              <a:spcAft>
                <a:spcPts val="200"/>
              </a:spcAft>
              <a:tabLst>
                <a:tab pos="2867025" algn="l"/>
              </a:tabLst>
            </a:pPr>
            <a:r>
              <a:rPr lang="en-US" sz="2200" smtClean="0"/>
              <a:t>Maschine	</a:t>
            </a:r>
            <a:r>
              <a:rPr lang="en-US" sz="1400" smtClean="0"/>
              <a:t>(Rahmenbedingung, Abhängung Vakuum)</a:t>
            </a:r>
          </a:p>
          <a:p>
            <a:pPr>
              <a:spcAft>
                <a:spcPts val="200"/>
              </a:spcAft>
              <a:tabLst>
                <a:tab pos="2867025" algn="l"/>
              </a:tabLst>
            </a:pPr>
            <a:r>
              <a:rPr lang="en-US" sz="2200" smtClean="0"/>
              <a:t>Tragrahmen	</a:t>
            </a:r>
            <a:r>
              <a:rPr lang="en-US" sz="1400" smtClean="0"/>
              <a:t>(Rahmenbedingung)</a:t>
            </a:r>
          </a:p>
          <a:p>
            <a:pPr>
              <a:spcAft>
                <a:spcPts val="200"/>
              </a:spcAft>
              <a:tabLst>
                <a:tab pos="3960000" algn="l"/>
              </a:tabLst>
            </a:pPr>
            <a:endParaRPr lang="en-US" sz="2200" dirty="0"/>
          </a:p>
        </p:txBody>
      </p:sp>
    </p:spTree>
    <p:extLst>
      <p:ext uri="{BB962C8B-B14F-4D97-AF65-F5344CB8AC3E}">
        <p14:creationId xmlns:p14="http://schemas.microsoft.com/office/powerpoint/2010/main" val="14597343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
            </a:r>
            <a:br>
              <a:rPr lang="de-DE" smtClean="0"/>
            </a:br>
            <a:r>
              <a:rPr lang="de-DE" smtClean="0"/>
              <a:t>Schnittstellen</a:t>
            </a:r>
            <a:r>
              <a:rPr lang="de-DE" dirty="0"/>
              <a:t/>
            </a:r>
            <a:br>
              <a:rPr lang="de-DE" dirty="0"/>
            </a:br>
            <a:endParaRPr lang="de-DE" dirty="0"/>
          </a:p>
        </p:txBody>
      </p:sp>
      <p:sp>
        <p:nvSpPr>
          <p:cNvPr id="6" name="Untertitel 1"/>
          <p:cNvSpPr>
            <a:spLocks noGrp="1"/>
          </p:cNvSpPr>
          <p:nvPr/>
        </p:nvSpPr>
        <p:spPr bwMode="auto">
          <a:xfrm>
            <a:off x="388142" y="823912"/>
            <a:ext cx="85201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0"/>
              </a:spcBef>
              <a:spcAft>
                <a:spcPct val="50000"/>
              </a:spcAft>
              <a:buClr>
                <a:srgbClr val="F28E00"/>
              </a:buClr>
              <a:buFont typeface="Arial Black" pitchFamily="34" charset="0"/>
              <a:buNone/>
              <a:defRPr sz="2000" b="1">
                <a:solidFill>
                  <a:srgbClr val="F28E00"/>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r>
              <a:rPr lang="en-US" sz="2400" smtClean="0"/>
              <a:t>Einengung Transportweg</a:t>
            </a:r>
            <a:endParaRPr lang="en-US" sz="2400" dirty="0"/>
          </a:p>
        </p:txBody>
      </p:sp>
      <p:sp>
        <p:nvSpPr>
          <p:cNvPr id="10" name="Inhaltsplatzhalter 2"/>
          <p:cNvSpPr>
            <a:spLocks noGrp="1"/>
          </p:cNvSpPr>
          <p:nvPr>
            <p:ph idx="1"/>
          </p:nvPr>
        </p:nvSpPr>
        <p:spPr>
          <a:xfrm>
            <a:off x="335992" y="1703816"/>
            <a:ext cx="8720225" cy="1295416"/>
          </a:xfrm>
        </p:spPr>
        <p:txBody>
          <a:bodyPr/>
          <a:lstStyle/>
          <a:p>
            <a:pPr>
              <a:spcAft>
                <a:spcPts val="200"/>
              </a:spcAft>
              <a:tabLst>
                <a:tab pos="2867025" algn="l"/>
              </a:tabLst>
            </a:pPr>
            <a:r>
              <a:rPr lang="en-US" smtClean="0"/>
              <a:t>Badewannenkonzept engt Transportraum in Räumen XTL 38 und 37 ein</a:t>
            </a:r>
          </a:p>
          <a:p>
            <a:pPr>
              <a:spcAft>
                <a:spcPts val="200"/>
              </a:spcAft>
              <a:tabLst>
                <a:tab pos="2867025" algn="l"/>
              </a:tabLst>
            </a:pPr>
            <a:r>
              <a:rPr lang="en-US" smtClean="0"/>
              <a:t>Mögliche Montageabläufe sollten berücksichtigt werden	</a:t>
            </a:r>
            <a:endParaRPr lang="en-US" sz="2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0061" y="2799811"/>
            <a:ext cx="4336895" cy="1610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mea.desy.de/sites2009/site_mea/content/e67780/e78932/TunnelfahrzeugXF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900" y="3605234"/>
            <a:ext cx="2854971" cy="19033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seton.de/ProduktImages/400px/07/_m/DMNE_Warnschild_W007_3007_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0005" y="4674414"/>
            <a:ext cx="1486001" cy="1303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6527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
            </a:r>
            <a:br>
              <a:rPr lang="de-DE" smtClean="0"/>
            </a:br>
            <a:r>
              <a:rPr lang="de-DE" smtClean="0"/>
              <a:t>Schnittstellen</a:t>
            </a:r>
            <a:r>
              <a:rPr lang="de-DE" dirty="0"/>
              <a:t/>
            </a:r>
            <a:br>
              <a:rPr lang="de-DE" dirty="0"/>
            </a:br>
            <a:endParaRPr lang="de-DE" dirty="0"/>
          </a:p>
        </p:txBody>
      </p:sp>
      <p:sp>
        <p:nvSpPr>
          <p:cNvPr id="6" name="Untertitel 1"/>
          <p:cNvSpPr>
            <a:spLocks noGrp="1"/>
          </p:cNvSpPr>
          <p:nvPr/>
        </p:nvSpPr>
        <p:spPr bwMode="auto">
          <a:xfrm>
            <a:off x="388142" y="823912"/>
            <a:ext cx="85201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0"/>
              </a:spcBef>
              <a:spcAft>
                <a:spcPct val="50000"/>
              </a:spcAft>
              <a:buClr>
                <a:srgbClr val="F28E00"/>
              </a:buClr>
              <a:buFont typeface="Arial Black" pitchFamily="34" charset="0"/>
              <a:buNone/>
              <a:defRPr sz="2000" b="1">
                <a:solidFill>
                  <a:srgbClr val="F28E00"/>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r>
              <a:rPr lang="en-US" sz="2400" smtClean="0"/>
              <a:t>Verlegung Lichtband</a:t>
            </a:r>
            <a:endParaRPr lang="en-US" sz="2400" dirty="0"/>
          </a:p>
        </p:txBody>
      </p:sp>
      <p:sp>
        <p:nvSpPr>
          <p:cNvPr id="10" name="Inhaltsplatzhalter 2"/>
          <p:cNvSpPr>
            <a:spLocks noGrp="1"/>
          </p:cNvSpPr>
          <p:nvPr>
            <p:ph idx="1"/>
          </p:nvPr>
        </p:nvSpPr>
        <p:spPr>
          <a:xfrm>
            <a:off x="335993" y="1242959"/>
            <a:ext cx="8193530" cy="1310046"/>
          </a:xfrm>
        </p:spPr>
        <p:txBody>
          <a:bodyPr/>
          <a:lstStyle/>
          <a:p>
            <a:pPr>
              <a:spcAft>
                <a:spcPts val="200"/>
              </a:spcAft>
              <a:tabLst>
                <a:tab pos="2867025" algn="l"/>
              </a:tabLst>
            </a:pPr>
            <a:r>
              <a:rPr lang="en-US" smtClean="0"/>
              <a:t>Lichtband wird vorläufig verlegt</a:t>
            </a:r>
          </a:p>
          <a:p>
            <a:pPr>
              <a:spcAft>
                <a:spcPts val="200"/>
              </a:spcAft>
              <a:tabLst>
                <a:tab pos="2867025" algn="l"/>
              </a:tabLst>
            </a:pPr>
            <a:r>
              <a:rPr lang="en-US" smtClean="0"/>
              <a:t>Endposition wird nach Montage der Tragrahmen bestimmt</a:t>
            </a:r>
          </a:p>
          <a:p>
            <a:pPr>
              <a:spcAft>
                <a:spcPts val="200"/>
              </a:spcAft>
              <a:tabLst>
                <a:tab pos="2867025" algn="l"/>
              </a:tabLst>
            </a:pPr>
            <a:r>
              <a:rPr lang="en-US" smtClean="0"/>
              <a:t>Betrifft auch weitere Räume vorn (infolge Länge der betroffene Lichtleiste)</a:t>
            </a:r>
            <a:endParaRPr lang="en-US" sz="22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4097" y="2926081"/>
            <a:ext cx="2408688" cy="2479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4832" y="2977288"/>
            <a:ext cx="2511545" cy="2479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7102" y="2977288"/>
            <a:ext cx="2793662" cy="2479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p:cNvSpPr/>
          <p:nvPr/>
        </p:nvSpPr>
        <p:spPr>
          <a:xfrm>
            <a:off x="457189" y="5555564"/>
            <a:ext cx="7519649" cy="646331"/>
          </a:xfrm>
          <a:prstGeom prst="rect">
            <a:avLst/>
          </a:prstGeom>
        </p:spPr>
        <p:txBody>
          <a:bodyPr wrap="square">
            <a:spAutoFit/>
          </a:bodyPr>
          <a:lstStyle/>
          <a:p>
            <a:r>
              <a:rPr lang="de-DE" sz="1200"/>
              <a:t>D</a:t>
            </a:r>
            <a:r>
              <a:rPr lang="de-DE" sz="1200" smtClean="0"/>
              <a:t>as </a:t>
            </a:r>
            <a:r>
              <a:rPr lang="de-DE" sz="1200"/>
              <a:t>Lichtband auf den letzten 100 Metern im XTL wird in Strahlrichtung voraussichtlich etwa auf „13 Uhr“ oberhalb der acht Kabelpritschen rechts neben das bereits vorhandene Kabel für den Tunnelfunk an die Wand installiert.</a:t>
            </a:r>
          </a:p>
        </p:txBody>
      </p:sp>
      <p:cxnSp>
        <p:nvCxnSpPr>
          <p:cNvPr id="5" name="Gerade Verbindung mit Pfeil 4"/>
          <p:cNvCxnSpPr/>
          <p:nvPr/>
        </p:nvCxnSpPr>
        <p:spPr bwMode="auto">
          <a:xfrm flipV="1">
            <a:off x="2988527" y="3442010"/>
            <a:ext cx="1947746" cy="2113554"/>
          </a:xfrm>
          <a:prstGeom prst="straightConnector1">
            <a:avLst/>
          </a:prstGeom>
          <a:solidFill>
            <a:schemeClr val="accent1"/>
          </a:solidFill>
          <a:ln w="38100"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mit Pfeil 11"/>
          <p:cNvCxnSpPr/>
          <p:nvPr/>
        </p:nvCxnSpPr>
        <p:spPr bwMode="auto">
          <a:xfrm flipV="1">
            <a:off x="2971724" y="3583259"/>
            <a:ext cx="4826696" cy="1972305"/>
          </a:xfrm>
          <a:prstGeom prst="straightConnector1">
            <a:avLst/>
          </a:prstGeom>
          <a:solidFill>
            <a:schemeClr val="accent1"/>
          </a:solidFill>
          <a:ln w="38100"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mit Pfeil 12"/>
          <p:cNvCxnSpPr/>
          <p:nvPr/>
        </p:nvCxnSpPr>
        <p:spPr bwMode="auto">
          <a:xfrm flipH="1" flipV="1">
            <a:off x="2118733" y="3442010"/>
            <a:ext cx="869794" cy="2113554"/>
          </a:xfrm>
          <a:prstGeom prst="straightConnector1">
            <a:avLst/>
          </a:prstGeom>
          <a:solidFill>
            <a:schemeClr val="accent1"/>
          </a:solidFill>
          <a:ln w="38100"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782363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
            </a:r>
            <a:br>
              <a:rPr lang="de-DE" smtClean="0"/>
            </a:br>
            <a:r>
              <a:rPr lang="de-DE" smtClean="0"/>
              <a:t>Schnittstellen</a:t>
            </a:r>
            <a:r>
              <a:rPr lang="de-DE" dirty="0"/>
              <a:t/>
            </a:r>
            <a:br>
              <a:rPr lang="de-DE" dirty="0"/>
            </a:br>
            <a:endParaRPr lang="de-DE" dirty="0"/>
          </a:p>
        </p:txBody>
      </p:sp>
      <p:sp>
        <p:nvSpPr>
          <p:cNvPr id="6" name="Untertitel 1"/>
          <p:cNvSpPr>
            <a:spLocks noGrp="1"/>
          </p:cNvSpPr>
          <p:nvPr/>
        </p:nvSpPr>
        <p:spPr bwMode="auto">
          <a:xfrm>
            <a:off x="388142" y="823912"/>
            <a:ext cx="85201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0"/>
              </a:spcBef>
              <a:spcAft>
                <a:spcPct val="50000"/>
              </a:spcAft>
              <a:buClr>
                <a:srgbClr val="F28E00"/>
              </a:buClr>
              <a:buFont typeface="Arial Black" pitchFamily="34" charset="0"/>
              <a:buNone/>
              <a:defRPr sz="2000" b="1">
                <a:solidFill>
                  <a:srgbClr val="F28E00"/>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r>
              <a:rPr lang="de-DE" sz="2400" smtClean="0"/>
              <a:t>Vermessung/Sicherheitseinrichtungen/Kabelpritschen</a:t>
            </a:r>
            <a:endParaRPr lang="en-US" sz="2400" dirty="0"/>
          </a:p>
        </p:txBody>
      </p:sp>
      <p:sp>
        <p:nvSpPr>
          <p:cNvPr id="10" name="Inhaltsplatzhalter 2"/>
          <p:cNvSpPr>
            <a:spLocks noGrp="1"/>
          </p:cNvSpPr>
          <p:nvPr>
            <p:ph idx="1"/>
          </p:nvPr>
        </p:nvSpPr>
        <p:spPr>
          <a:xfrm>
            <a:off x="335993" y="1242959"/>
            <a:ext cx="8193530" cy="1310046"/>
          </a:xfrm>
        </p:spPr>
        <p:txBody>
          <a:bodyPr/>
          <a:lstStyle/>
          <a:p>
            <a:pPr>
              <a:spcAft>
                <a:spcPts val="200"/>
              </a:spcAft>
              <a:tabLst>
                <a:tab pos="2867025" algn="l"/>
              </a:tabLst>
            </a:pPr>
            <a:r>
              <a:rPr lang="en-US" sz="1600" smtClean="0"/>
              <a:t>Abstimmung mit Vermessung war erfolgt, Wandbesfestigung (U 300) so hoch wie möglich angebracht</a:t>
            </a:r>
          </a:p>
          <a:p>
            <a:pPr>
              <a:spcAft>
                <a:spcPts val="200"/>
              </a:spcAft>
              <a:tabLst>
                <a:tab pos="2867025" algn="l"/>
              </a:tabLst>
            </a:pPr>
            <a:endParaRPr lang="en-US" sz="1600"/>
          </a:p>
          <a:p>
            <a:pPr>
              <a:spcAft>
                <a:spcPts val="200"/>
              </a:spcAft>
              <a:tabLst>
                <a:tab pos="2867025" algn="l"/>
              </a:tabLst>
            </a:pPr>
            <a:endParaRPr lang="en-US" sz="1600" smtClean="0"/>
          </a:p>
          <a:p>
            <a:pPr>
              <a:spcAft>
                <a:spcPts val="200"/>
              </a:spcAft>
              <a:tabLst>
                <a:tab pos="2867025" algn="l"/>
              </a:tabLst>
            </a:pPr>
            <a:endParaRPr lang="en-US" sz="1600" smtClean="0"/>
          </a:p>
          <a:p>
            <a:pPr>
              <a:spcAft>
                <a:spcPts val="200"/>
              </a:spcAft>
              <a:tabLst>
                <a:tab pos="2867025" algn="l"/>
              </a:tabLst>
            </a:pPr>
            <a:r>
              <a:rPr lang="en-US" sz="1600" smtClean="0"/>
              <a:t>Kollision mit Lautsprechern, wird an Wandbefestigung angeordnet werden</a:t>
            </a:r>
          </a:p>
          <a:p>
            <a:pPr>
              <a:spcAft>
                <a:spcPts val="200"/>
              </a:spcAft>
              <a:tabLst>
                <a:tab pos="2867025" algn="l"/>
              </a:tabLst>
            </a:pPr>
            <a:r>
              <a:rPr lang="en-US" sz="1600" smtClean="0"/>
              <a:t>Sicherheitsleuchten und Fluchtwegweiser müssen unter das Niveau der</a:t>
            </a:r>
            <a:br>
              <a:rPr lang="en-US" sz="1600" smtClean="0"/>
            </a:br>
            <a:r>
              <a:rPr lang="en-US" sz="1600" smtClean="0"/>
              <a:t>Tragrahmen abgehängt werden</a:t>
            </a:r>
          </a:p>
          <a:p>
            <a:pPr>
              <a:spcAft>
                <a:spcPts val="200"/>
              </a:spcAft>
              <a:tabLst>
                <a:tab pos="2867025" algn="l"/>
              </a:tabLst>
            </a:pPr>
            <a:r>
              <a:rPr lang="en-US" sz="1600" smtClean="0"/>
              <a:t>Planfestgestellte Kabelpritsche für Sicherheitseinrichtungen wird</a:t>
            </a:r>
            <a:br>
              <a:rPr lang="en-US" sz="1600" smtClean="0"/>
            </a:br>
            <a:r>
              <a:rPr lang="en-US" sz="1600" smtClean="0"/>
              <a:t>nicht mehr berührt (Tragrahmen 40L,M,N)</a:t>
            </a:r>
          </a:p>
          <a:p>
            <a:pPr>
              <a:spcAft>
                <a:spcPts val="200"/>
              </a:spcAft>
              <a:tabLst>
                <a:tab pos="2867025" algn="l"/>
              </a:tabLst>
            </a:pPr>
            <a:endParaRPr lang="en-US" sz="1600" dirty="0"/>
          </a:p>
        </p:txBody>
      </p:sp>
      <p:pic>
        <p:nvPicPr>
          <p:cNvPr id="2050" name="Picture 2" descr="N:\4all\public\Technische_Projekte\2012_XFEL_XTL_Magnetabhaengung_R37-41\03_Konstruktion\Entwurf\Tunnelanbindung_XTL\Anbindung_Detai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9700" y="1531130"/>
            <a:ext cx="2654300" cy="26574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N:\4all\public\Technische_Projekte\2012_XFEL_XTL_Magnetabhaengung_R37-41\03_Konstruktion\Entwurf\Tunnelanbindung_XTL\Lautsprecher_XTL_Groess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026" r="7608"/>
          <a:stretch/>
        </p:blipFill>
        <p:spPr bwMode="auto">
          <a:xfrm>
            <a:off x="5625389" y="4467463"/>
            <a:ext cx="1221639" cy="16111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4all\public\Technische_Projekte\2012_XFEL_XTL_Magnetabhaengung_R37-41\03_Konstruktion\Entwurf\Tunnelanbindung_XTL\Lautsprecher_U300_LupoSca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460" r="40079"/>
          <a:stretch/>
        </p:blipFill>
        <p:spPr bwMode="auto">
          <a:xfrm>
            <a:off x="6935171" y="3433837"/>
            <a:ext cx="1936028" cy="2644736"/>
          </a:xfrm>
          <a:prstGeom prst="rect">
            <a:avLst/>
          </a:prstGeom>
          <a:noFill/>
          <a:extLst>
            <a:ext uri="{909E8E84-426E-40DD-AFC4-6F175D3DCCD1}">
              <a14:hiddenFill xmlns:a14="http://schemas.microsoft.com/office/drawing/2010/main">
                <a:solidFill>
                  <a:srgbClr val="FFFFFF"/>
                </a:solidFill>
              </a14:hiddenFill>
            </a:ext>
          </a:extLst>
        </p:spPr>
      </p:pic>
      <p:pic>
        <p:nvPicPr>
          <p:cNvPr id="15" name="Grafik 14"/>
          <p:cNvPicPr>
            <a:picLocks noChangeAspect="1"/>
          </p:cNvPicPr>
          <p:nvPr/>
        </p:nvPicPr>
        <p:blipFill rotWithShape="1">
          <a:blip r:embed="rId5"/>
          <a:srcRect l="41409" t="25221" r="24005" b="23711"/>
          <a:stretch/>
        </p:blipFill>
        <p:spPr bwMode="auto">
          <a:xfrm flipH="1">
            <a:off x="571796" y="4294022"/>
            <a:ext cx="1886112" cy="1682497"/>
          </a:xfrm>
          <a:prstGeom prst="rect">
            <a:avLst/>
          </a:prstGeom>
          <a:ln>
            <a:noFill/>
          </a:ln>
          <a:extLst>
            <a:ext uri="{53640926-AAD7-44D8-BBD7-CCE9431645EC}">
              <a14:shadowObscured xmlns:a14="http://schemas.microsoft.com/office/drawing/2010/main"/>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60320" y="4294022"/>
            <a:ext cx="2340865" cy="1682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7453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
            </a:r>
            <a:br>
              <a:rPr lang="de-DE" smtClean="0"/>
            </a:br>
            <a:r>
              <a:rPr lang="de-DE" smtClean="0"/>
              <a:t>Schnittstellen</a:t>
            </a:r>
            <a:r>
              <a:rPr lang="de-DE" dirty="0"/>
              <a:t/>
            </a:r>
            <a:br>
              <a:rPr lang="de-DE" dirty="0"/>
            </a:br>
            <a:endParaRPr lang="de-DE" dirty="0"/>
          </a:p>
        </p:txBody>
      </p:sp>
      <p:sp>
        <p:nvSpPr>
          <p:cNvPr id="6" name="Untertitel 1"/>
          <p:cNvSpPr>
            <a:spLocks noGrp="1"/>
          </p:cNvSpPr>
          <p:nvPr/>
        </p:nvSpPr>
        <p:spPr bwMode="auto">
          <a:xfrm>
            <a:off x="388142" y="823912"/>
            <a:ext cx="85201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0"/>
              </a:spcBef>
              <a:spcAft>
                <a:spcPct val="50000"/>
              </a:spcAft>
              <a:buClr>
                <a:srgbClr val="F28E00"/>
              </a:buClr>
              <a:buFont typeface="Arial Black" pitchFamily="34" charset="0"/>
              <a:buNone/>
              <a:defRPr sz="2000" b="1">
                <a:solidFill>
                  <a:srgbClr val="F28E00"/>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r>
              <a:rPr lang="de-DE" sz="2400" smtClean="0"/>
              <a:t>Abhängung Vakuum</a:t>
            </a:r>
            <a:endParaRPr lang="en-US" sz="2400" dirty="0"/>
          </a:p>
        </p:txBody>
      </p:sp>
      <p:sp>
        <p:nvSpPr>
          <p:cNvPr id="10" name="Inhaltsplatzhalter 2"/>
          <p:cNvSpPr>
            <a:spLocks noGrp="1"/>
          </p:cNvSpPr>
          <p:nvPr>
            <p:ph idx="1"/>
          </p:nvPr>
        </p:nvSpPr>
        <p:spPr>
          <a:xfrm>
            <a:off x="335993" y="1242959"/>
            <a:ext cx="8193530" cy="1310046"/>
          </a:xfrm>
        </p:spPr>
        <p:txBody>
          <a:bodyPr/>
          <a:lstStyle/>
          <a:p>
            <a:pPr>
              <a:spcAft>
                <a:spcPts val="200"/>
              </a:spcAft>
              <a:tabLst>
                <a:tab pos="2867025" algn="l"/>
              </a:tabLst>
            </a:pPr>
            <a:r>
              <a:rPr lang="en-US" sz="1600" smtClean="0"/>
              <a:t>Für das Anbringen von Vakuumstützen an den Tragrahmen ist ein Entwurf ausgearbeitet wurden</a:t>
            </a:r>
          </a:p>
          <a:p>
            <a:pPr>
              <a:spcAft>
                <a:spcPts val="200"/>
              </a:spcAft>
              <a:tabLst>
                <a:tab pos="2867025" algn="l"/>
              </a:tabLst>
            </a:pPr>
            <a:endParaRPr lang="en-US" sz="1600"/>
          </a:p>
          <a:p>
            <a:pPr>
              <a:spcAft>
                <a:spcPts val="200"/>
              </a:spcAft>
              <a:tabLst>
                <a:tab pos="2867025" algn="l"/>
              </a:tabLst>
            </a:pPr>
            <a:endParaRPr lang="en-US" sz="1600" smtClean="0"/>
          </a:p>
          <a:p>
            <a:pPr>
              <a:spcAft>
                <a:spcPts val="200"/>
              </a:spcAft>
              <a:tabLst>
                <a:tab pos="2867025" algn="l"/>
              </a:tabLst>
            </a:pPr>
            <a:endParaRPr lang="en-US" sz="1600" smtClean="0"/>
          </a:p>
          <a:p>
            <a:pPr>
              <a:spcAft>
                <a:spcPts val="200"/>
              </a:spcAft>
              <a:tabLst>
                <a:tab pos="2867025" algn="l"/>
              </a:tabLst>
            </a:pPr>
            <a:endParaRPr lang="en-US" sz="1600"/>
          </a:p>
          <a:p>
            <a:pPr>
              <a:spcAft>
                <a:spcPts val="200"/>
              </a:spcAft>
              <a:tabLst>
                <a:tab pos="2867025" algn="l"/>
              </a:tabLst>
            </a:pPr>
            <a:endParaRPr lang="en-US" sz="1600" smtClean="0"/>
          </a:p>
          <a:p>
            <a:pPr>
              <a:spcAft>
                <a:spcPts val="200"/>
              </a:spcAft>
              <a:tabLst>
                <a:tab pos="2867025" algn="l"/>
              </a:tabLst>
            </a:pPr>
            <a:endParaRPr lang="en-US" sz="1600"/>
          </a:p>
          <a:p>
            <a:pPr>
              <a:spcAft>
                <a:spcPts val="200"/>
              </a:spcAft>
              <a:tabLst>
                <a:tab pos="2867025" algn="l"/>
              </a:tabLst>
            </a:pPr>
            <a:endParaRPr lang="en-US" sz="1600" smtClean="0"/>
          </a:p>
          <a:p>
            <a:pPr>
              <a:spcAft>
                <a:spcPts val="200"/>
              </a:spcAft>
              <a:tabLst>
                <a:tab pos="2867025" algn="l"/>
              </a:tabLst>
            </a:pPr>
            <a:r>
              <a:rPr lang="en-US" sz="1600" smtClean="0"/>
              <a:t>Für die Abhängung der Vakuumstrecke (Stützen und Pumpen)</a:t>
            </a:r>
            <a:br>
              <a:rPr lang="en-US" sz="1600" smtClean="0"/>
            </a:br>
            <a:r>
              <a:rPr lang="en-US" sz="1600" smtClean="0"/>
              <a:t>ist ein Entwurf im Raum XTL 38 eingearbeitet</a:t>
            </a:r>
          </a:p>
          <a:p>
            <a:pPr>
              <a:spcAft>
                <a:spcPts val="200"/>
              </a:spcAft>
              <a:tabLst>
                <a:tab pos="2867025" algn="l"/>
              </a:tabLst>
            </a:pPr>
            <a:r>
              <a:rPr lang="en-US" sz="1600" smtClean="0"/>
              <a:t>Teilweise sind hier noch konstruktive Änderungen unter</a:t>
            </a:r>
            <a:br>
              <a:rPr lang="en-US" sz="1600" smtClean="0"/>
            </a:br>
            <a:r>
              <a:rPr lang="en-US" sz="1600" smtClean="0"/>
              <a:t>Absprache mit MVS notwendig</a:t>
            </a:r>
          </a:p>
          <a:p>
            <a:pPr>
              <a:spcAft>
                <a:spcPts val="200"/>
              </a:spcAft>
              <a:tabLst>
                <a:tab pos="2867025" algn="l"/>
              </a:tabLst>
            </a:pPr>
            <a:endParaRPr lang="en-US" sz="16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950" y="1907096"/>
            <a:ext cx="2287854" cy="1662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282" y="1907096"/>
            <a:ext cx="2289662" cy="1657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592" t="9443" r="22626" b="7068"/>
          <a:stretch/>
        </p:blipFill>
        <p:spPr bwMode="auto">
          <a:xfrm>
            <a:off x="6444691" y="3741634"/>
            <a:ext cx="2245822" cy="2584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85724" y="4770971"/>
            <a:ext cx="2766359" cy="1554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5724" y="1907096"/>
            <a:ext cx="2290861" cy="1662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7162" y="5202972"/>
            <a:ext cx="2222607" cy="992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45176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
            </a:r>
            <a:br>
              <a:rPr lang="de-DE" smtClean="0"/>
            </a:br>
            <a:r>
              <a:rPr lang="de-DE" smtClean="0"/>
              <a:t>Weiteres Vorgehen</a:t>
            </a:r>
            <a:r>
              <a:rPr lang="de-DE" dirty="0"/>
              <a:t/>
            </a:r>
            <a:br>
              <a:rPr lang="de-DE" dirty="0"/>
            </a:br>
            <a:endParaRPr lang="de-DE" dirty="0"/>
          </a:p>
        </p:txBody>
      </p:sp>
      <p:sp>
        <p:nvSpPr>
          <p:cNvPr id="6" name="Untertitel 1"/>
          <p:cNvSpPr>
            <a:spLocks noGrp="1"/>
          </p:cNvSpPr>
          <p:nvPr/>
        </p:nvSpPr>
        <p:spPr bwMode="auto">
          <a:xfrm>
            <a:off x="388142" y="823912"/>
            <a:ext cx="85201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0"/>
              </a:spcBef>
              <a:spcAft>
                <a:spcPct val="50000"/>
              </a:spcAft>
              <a:buClr>
                <a:srgbClr val="F28E00"/>
              </a:buClr>
              <a:buFont typeface="Arial Black" pitchFamily="34" charset="0"/>
              <a:buNone/>
              <a:defRPr sz="2000" b="1">
                <a:solidFill>
                  <a:srgbClr val="F28E00"/>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r>
              <a:rPr lang="de-DE" sz="2400" smtClean="0"/>
              <a:t>Nächste Schritte</a:t>
            </a:r>
            <a:endParaRPr lang="en-US" sz="2400" dirty="0"/>
          </a:p>
        </p:txBody>
      </p:sp>
      <p:sp>
        <p:nvSpPr>
          <p:cNvPr id="10" name="Inhaltsplatzhalter 2"/>
          <p:cNvSpPr>
            <a:spLocks noGrp="1"/>
          </p:cNvSpPr>
          <p:nvPr>
            <p:ph idx="1"/>
          </p:nvPr>
        </p:nvSpPr>
        <p:spPr>
          <a:xfrm>
            <a:off x="335993" y="1242958"/>
            <a:ext cx="8425958" cy="4808309"/>
          </a:xfrm>
        </p:spPr>
        <p:txBody>
          <a:bodyPr/>
          <a:lstStyle/>
          <a:p>
            <a:pPr>
              <a:spcAft>
                <a:spcPts val="200"/>
              </a:spcAft>
              <a:tabLst>
                <a:tab pos="2867025" algn="l"/>
              </a:tabLst>
            </a:pPr>
            <a:r>
              <a:rPr lang="en-US" sz="1600" smtClean="0"/>
              <a:t>PRR</a:t>
            </a:r>
          </a:p>
          <a:p>
            <a:pPr lvl="1">
              <a:spcAft>
                <a:spcPts val="200"/>
              </a:spcAft>
              <a:tabLst>
                <a:tab pos="2867025" algn="l"/>
              </a:tabLst>
            </a:pPr>
            <a:r>
              <a:rPr lang="en-US" sz="1200" smtClean="0"/>
              <a:t>erledigt </a:t>
            </a:r>
            <a:r>
              <a:rPr lang="en-US" sz="1200" smtClean="0"/>
              <a:t>?!</a:t>
            </a:r>
          </a:p>
          <a:p>
            <a:pPr>
              <a:spcAft>
                <a:spcPts val="200"/>
              </a:spcAft>
              <a:tabLst>
                <a:tab pos="2867025" algn="l"/>
              </a:tabLst>
            </a:pPr>
            <a:r>
              <a:rPr lang="de-DE" sz="1600" smtClean="0"/>
              <a:t>Magnetnachweise</a:t>
            </a:r>
          </a:p>
          <a:p>
            <a:pPr lvl="1">
              <a:spcAft>
                <a:spcPts val="200"/>
              </a:spcAft>
              <a:tabLst>
                <a:tab pos="2867025" algn="l"/>
              </a:tabLst>
            </a:pPr>
            <a:r>
              <a:rPr lang="de-DE" sz="1200" smtClean="0"/>
              <a:t>Magnetnachweise gemäß Folie 20</a:t>
            </a:r>
            <a:endParaRPr lang="de-DE" sz="1200" smtClean="0"/>
          </a:p>
          <a:p>
            <a:pPr>
              <a:spcAft>
                <a:spcPts val="200"/>
              </a:spcAft>
              <a:tabLst>
                <a:tab pos="2867025" algn="l"/>
              </a:tabLst>
            </a:pPr>
            <a:r>
              <a:rPr lang="de-DE" sz="1600" smtClean="0"/>
              <a:t>Zeichnungsfreigabe </a:t>
            </a:r>
            <a:r>
              <a:rPr lang="de-DE" sz="1600"/>
              <a:t>(ZM1 </a:t>
            </a:r>
            <a:r>
              <a:rPr lang="de-DE" sz="1600" smtClean="0"/>
              <a:t>intern</a:t>
            </a:r>
            <a:r>
              <a:rPr lang="de-DE" sz="1600" smtClean="0"/>
              <a:t>)</a:t>
            </a:r>
          </a:p>
          <a:p>
            <a:pPr lvl="1">
              <a:spcAft>
                <a:spcPts val="200"/>
              </a:spcAft>
              <a:tabLst>
                <a:tab pos="2867025" algn="l"/>
              </a:tabLst>
            </a:pPr>
            <a:r>
              <a:rPr lang="de-DE" sz="1200" smtClean="0"/>
              <a:t>Korrektur und Freigabe sämtlicher Fertigungszeichnungen (Vollständiger Zeichnungssatz liegt vor)</a:t>
            </a:r>
            <a:endParaRPr lang="de-DE" sz="1200" smtClean="0"/>
          </a:p>
          <a:p>
            <a:pPr>
              <a:spcAft>
                <a:spcPts val="200"/>
              </a:spcAft>
              <a:tabLst>
                <a:tab pos="2867025" algn="l"/>
              </a:tabLst>
            </a:pPr>
            <a:r>
              <a:rPr lang="de-DE" sz="1600" smtClean="0"/>
              <a:t>Ausschreibung</a:t>
            </a:r>
          </a:p>
          <a:p>
            <a:pPr lvl="1">
              <a:spcAft>
                <a:spcPts val="200"/>
              </a:spcAft>
              <a:tabLst>
                <a:tab pos="2867025" algn="l"/>
              </a:tabLst>
            </a:pPr>
            <a:r>
              <a:rPr lang="de-DE" sz="1200" smtClean="0"/>
              <a:t>Übergabe der Ausschreibung an V4 auf Grundlage des kompletten Fertigungszeichnungssatzes (Tragrahmen)</a:t>
            </a:r>
          </a:p>
          <a:p>
            <a:pPr lvl="1">
              <a:spcAft>
                <a:spcPts val="200"/>
              </a:spcAft>
              <a:tabLst>
                <a:tab pos="2867025" algn="l"/>
              </a:tabLst>
            </a:pPr>
            <a:r>
              <a:rPr lang="de-DE" sz="1200" smtClean="0"/>
              <a:t>Vorbereitung Ausschreibung Justiergestelle und Ausschreibung über ZM2</a:t>
            </a:r>
            <a:endParaRPr lang="de-DE" sz="1200" smtClean="0"/>
          </a:p>
          <a:p>
            <a:pPr>
              <a:spcAft>
                <a:spcPts val="200"/>
              </a:spcAft>
              <a:tabLst>
                <a:tab pos="2867025" algn="l"/>
              </a:tabLst>
            </a:pPr>
            <a:r>
              <a:rPr lang="de-DE" sz="1600" smtClean="0"/>
              <a:t>Montageblätter</a:t>
            </a:r>
          </a:p>
          <a:p>
            <a:pPr lvl="1">
              <a:spcAft>
                <a:spcPts val="200"/>
              </a:spcAft>
              <a:tabLst>
                <a:tab pos="2867025" algn="l"/>
              </a:tabLst>
            </a:pPr>
            <a:r>
              <a:rPr lang="de-DE" sz="1200" smtClean="0"/>
              <a:t>Abstimmung mit MEA zur Erstellung der Montageblätter</a:t>
            </a:r>
          </a:p>
          <a:p>
            <a:pPr lvl="1">
              <a:spcAft>
                <a:spcPts val="200"/>
              </a:spcAft>
              <a:tabLst>
                <a:tab pos="2867025" algn="l"/>
              </a:tabLst>
            </a:pPr>
            <a:r>
              <a:rPr lang="de-DE" sz="1200" smtClean="0"/>
              <a:t>Erstellung Montageblätter für alle Tragrahmen</a:t>
            </a:r>
            <a:endParaRPr lang="de-DE" sz="120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6671" y="3392665"/>
            <a:ext cx="3775280" cy="265860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380" y="4221137"/>
            <a:ext cx="3453242" cy="242676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7890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
            </a:r>
            <a:br>
              <a:rPr lang="de-DE" smtClean="0"/>
            </a:br>
            <a:r>
              <a:rPr lang="de-DE" smtClean="0"/>
              <a:t>Weiteres Vorgehen</a:t>
            </a:r>
            <a:r>
              <a:rPr lang="de-DE" dirty="0"/>
              <a:t/>
            </a:r>
            <a:br>
              <a:rPr lang="de-DE" dirty="0"/>
            </a:br>
            <a:endParaRPr lang="de-DE" dirty="0"/>
          </a:p>
        </p:txBody>
      </p:sp>
      <p:sp>
        <p:nvSpPr>
          <p:cNvPr id="6" name="Untertitel 1"/>
          <p:cNvSpPr>
            <a:spLocks noGrp="1"/>
          </p:cNvSpPr>
          <p:nvPr/>
        </p:nvSpPr>
        <p:spPr bwMode="auto">
          <a:xfrm>
            <a:off x="388142" y="823912"/>
            <a:ext cx="85201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0"/>
              </a:spcBef>
              <a:spcAft>
                <a:spcPct val="50000"/>
              </a:spcAft>
              <a:buClr>
                <a:srgbClr val="F28E00"/>
              </a:buClr>
              <a:buFont typeface="Arial Black" pitchFamily="34" charset="0"/>
              <a:buNone/>
              <a:defRPr sz="2000" b="1">
                <a:solidFill>
                  <a:srgbClr val="F28E00"/>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r>
              <a:rPr lang="de-DE" sz="2400" smtClean="0"/>
              <a:t>Nächste Schritte</a:t>
            </a:r>
            <a:endParaRPr lang="en-US" sz="2400" dirty="0"/>
          </a:p>
        </p:txBody>
      </p:sp>
      <p:sp>
        <p:nvSpPr>
          <p:cNvPr id="10" name="Inhaltsplatzhalter 2"/>
          <p:cNvSpPr>
            <a:spLocks noGrp="1"/>
          </p:cNvSpPr>
          <p:nvPr>
            <p:ph idx="1"/>
          </p:nvPr>
        </p:nvSpPr>
        <p:spPr>
          <a:xfrm>
            <a:off x="335993" y="1242959"/>
            <a:ext cx="6134213" cy="4426322"/>
          </a:xfrm>
        </p:spPr>
        <p:txBody>
          <a:bodyPr/>
          <a:lstStyle/>
          <a:p>
            <a:pPr>
              <a:spcAft>
                <a:spcPts val="200"/>
              </a:spcAft>
              <a:tabLst>
                <a:tab pos="2867025" algn="l"/>
              </a:tabLst>
            </a:pPr>
            <a:r>
              <a:rPr lang="de-DE" sz="1600" smtClean="0"/>
              <a:t>Arbeiten Tunnel</a:t>
            </a:r>
            <a:endParaRPr lang="de-DE" sz="1200" smtClean="0"/>
          </a:p>
          <a:p>
            <a:pPr lvl="1">
              <a:spcAft>
                <a:spcPts val="200"/>
              </a:spcAft>
              <a:tabLst>
                <a:tab pos="2867025" algn="l"/>
              </a:tabLst>
            </a:pPr>
            <a:r>
              <a:rPr lang="de-DE" sz="1200" smtClean="0"/>
              <a:t>Lichtband verlegen</a:t>
            </a:r>
          </a:p>
          <a:p>
            <a:pPr lvl="1">
              <a:spcAft>
                <a:spcPts val="200"/>
              </a:spcAft>
              <a:tabLst>
                <a:tab pos="2867025" algn="l"/>
              </a:tabLst>
            </a:pPr>
            <a:r>
              <a:rPr lang="de-DE" sz="1200" smtClean="0"/>
              <a:t>Anschweißbleche an Tunneldecke schweißen ZM5</a:t>
            </a:r>
          </a:p>
          <a:p>
            <a:pPr lvl="1">
              <a:spcAft>
                <a:spcPts val="200"/>
              </a:spcAft>
              <a:tabLst>
                <a:tab pos="2867025" algn="l"/>
              </a:tabLst>
            </a:pPr>
            <a:r>
              <a:rPr lang="de-DE" sz="1200" smtClean="0"/>
              <a:t>Zusätzliche Einschweißbleche (klein) für XBV-Magnete (R 40L,M,N) ferigen</a:t>
            </a:r>
            <a:br>
              <a:rPr lang="de-DE" sz="1200" smtClean="0"/>
            </a:br>
            <a:r>
              <a:rPr lang="de-DE" sz="1200" smtClean="0"/>
              <a:t>und anbringen</a:t>
            </a:r>
          </a:p>
          <a:p>
            <a:pPr>
              <a:spcAft>
                <a:spcPts val="200"/>
              </a:spcAft>
              <a:tabLst>
                <a:tab pos="2867025" algn="l"/>
              </a:tabLst>
            </a:pPr>
            <a:r>
              <a:rPr lang="de-DE" sz="1600" smtClean="0"/>
              <a:t>Vermessung</a:t>
            </a:r>
          </a:p>
          <a:p>
            <a:pPr lvl="1">
              <a:spcAft>
                <a:spcPts val="200"/>
              </a:spcAft>
              <a:tabLst>
                <a:tab pos="2867025" algn="l"/>
              </a:tabLst>
            </a:pPr>
            <a:r>
              <a:rPr lang="de-DE" sz="1200" smtClean="0"/>
              <a:t>Einmessung der Höhen der Einschweißbleche</a:t>
            </a:r>
          </a:p>
          <a:p>
            <a:pPr lvl="1">
              <a:spcAft>
                <a:spcPts val="200"/>
              </a:spcAft>
              <a:tabLst>
                <a:tab pos="2867025" algn="l"/>
              </a:tabLst>
            </a:pPr>
            <a:r>
              <a:rPr lang="de-DE" sz="1200" smtClean="0"/>
              <a:t>Anriss der Anfangs und Endpunkte der Tragrahmen</a:t>
            </a:r>
            <a:br>
              <a:rPr lang="de-DE" sz="1200" smtClean="0"/>
            </a:br>
            <a:r>
              <a:rPr lang="de-DE" sz="1200" smtClean="0"/>
              <a:t>im Tunnel</a:t>
            </a:r>
            <a:endParaRPr lang="de-DE" sz="1200" smtClean="0"/>
          </a:p>
          <a:p>
            <a:pPr>
              <a:spcAft>
                <a:spcPts val="200"/>
              </a:spcAft>
              <a:tabLst>
                <a:tab pos="2867025" algn="l"/>
              </a:tabLst>
            </a:pPr>
            <a:r>
              <a:rPr lang="de-DE" sz="1600" smtClean="0"/>
              <a:t>Winkelbohrung</a:t>
            </a:r>
          </a:p>
          <a:p>
            <a:pPr lvl="1">
              <a:spcAft>
                <a:spcPts val="200"/>
              </a:spcAft>
              <a:tabLst>
                <a:tab pos="2867025" algn="l"/>
              </a:tabLst>
            </a:pPr>
            <a:r>
              <a:rPr lang="de-DE" sz="1200" smtClean="0"/>
              <a:t>Erstellen der Liste der Maße für Winkelbohrungen (ZM1)</a:t>
            </a:r>
          </a:p>
          <a:p>
            <a:pPr lvl="1">
              <a:spcAft>
                <a:spcPts val="200"/>
              </a:spcAft>
              <a:tabLst>
                <a:tab pos="2867025" algn="l"/>
              </a:tabLst>
            </a:pPr>
            <a:r>
              <a:rPr lang="de-DE" sz="1200" smtClean="0"/>
              <a:t>Bohren der Maße am DESY (MEA ?!) und Beschriften</a:t>
            </a:r>
            <a:br>
              <a:rPr lang="de-DE" sz="1200" smtClean="0"/>
            </a:br>
            <a:r>
              <a:rPr lang="de-DE" sz="1200" smtClean="0"/>
              <a:t>der Winkel</a:t>
            </a:r>
            <a:endParaRPr lang="de-DE" sz="1200" smtClean="0"/>
          </a:p>
          <a:p>
            <a:pPr>
              <a:spcAft>
                <a:spcPts val="200"/>
              </a:spcAft>
              <a:tabLst>
                <a:tab pos="2867025" algn="l"/>
              </a:tabLst>
            </a:pPr>
            <a:r>
              <a:rPr lang="de-DE" sz="1600" smtClean="0"/>
              <a:t>Montage </a:t>
            </a:r>
            <a:r>
              <a:rPr lang="de-DE" sz="1600" smtClean="0"/>
              <a:t>MEA</a:t>
            </a:r>
          </a:p>
          <a:p>
            <a:pPr lvl="1">
              <a:spcAft>
                <a:spcPts val="200"/>
              </a:spcAft>
              <a:tabLst>
                <a:tab pos="2867025" algn="l"/>
              </a:tabLst>
            </a:pPr>
            <a:r>
              <a:rPr lang="de-DE" sz="1200" smtClean="0"/>
              <a:t>Montage der Tragrahmen im Tunnel</a:t>
            </a:r>
          </a:p>
          <a:p>
            <a:pPr lvl="1">
              <a:spcAft>
                <a:spcPts val="200"/>
              </a:spcAft>
              <a:tabLst>
                <a:tab pos="2867025" algn="l"/>
              </a:tabLst>
            </a:pPr>
            <a:r>
              <a:rPr lang="de-DE" sz="1200" smtClean="0"/>
              <a:t>Angedacht ist eine Montage mit bestückten Magneten</a:t>
            </a:r>
            <a:br>
              <a:rPr lang="de-DE" sz="1200" smtClean="0"/>
            </a:br>
            <a:r>
              <a:rPr lang="de-DE" sz="1200" smtClean="0"/>
              <a:t>(inkl. Vakuum)</a:t>
            </a:r>
          </a:p>
          <a:p>
            <a:pPr lvl="1">
              <a:spcAft>
                <a:spcPts val="200"/>
              </a:spcAft>
              <a:tabLst>
                <a:tab pos="2867025" algn="l"/>
              </a:tabLst>
            </a:pPr>
            <a:r>
              <a:rPr lang="de-DE" sz="1200" smtClean="0"/>
              <a:t>Dazu wären noch Hilfshalterungen für die Tragrahmen</a:t>
            </a:r>
            <a:br>
              <a:rPr lang="de-DE" sz="1200" smtClean="0"/>
            </a:br>
            <a:r>
              <a:rPr lang="de-DE" sz="1200" smtClean="0"/>
              <a:t>vorzusehen</a:t>
            </a:r>
            <a:endParaRPr lang="en-US" sz="1200" smtClean="0"/>
          </a:p>
          <a:p>
            <a:pPr>
              <a:spcAft>
                <a:spcPts val="200"/>
              </a:spcAft>
              <a:tabLst>
                <a:tab pos="2867025" algn="l"/>
              </a:tabLst>
            </a:pPr>
            <a:endParaRPr lang="en-US" sz="1600" dirty="0"/>
          </a:p>
        </p:txBody>
      </p:sp>
      <p:pic>
        <p:nvPicPr>
          <p:cNvPr id="7" name="Picture 2" descr="N:\4all\public\Technische_Projekte\2012_XFEL_XTL_Magnetabhaengung_R37-41\09_Dokumentation\Fotos\14-06-11 XTL-Anschweißbänder, XTD2 etc\IMG_37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0206" y="854450"/>
            <a:ext cx="2308034" cy="307737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N:\4all\public\Technische_Projekte\2012_XFEL_XTL_Magnetabhaengung_R37-41\09_Dokumentation\Fotos\Fotos-Prototyp\Mock-Up-Tunnel\P10306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2051" y="2634541"/>
            <a:ext cx="2044455" cy="363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4731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
            </a:r>
            <a:br>
              <a:rPr lang="de-DE" smtClean="0"/>
            </a:br>
            <a:r>
              <a:rPr lang="de-DE" smtClean="0"/>
              <a:t>Unterlagen</a:t>
            </a:r>
            <a:r>
              <a:rPr lang="de-DE" dirty="0"/>
              <a:t/>
            </a:r>
            <a:br>
              <a:rPr lang="de-DE" dirty="0"/>
            </a:br>
            <a:endParaRPr lang="de-DE" dirty="0"/>
          </a:p>
        </p:txBody>
      </p:sp>
      <p:sp>
        <p:nvSpPr>
          <p:cNvPr id="10" name="Textfeld 9"/>
          <p:cNvSpPr txBox="1"/>
          <p:nvPr/>
        </p:nvSpPr>
        <p:spPr>
          <a:xfrm>
            <a:off x="376733" y="1828108"/>
            <a:ext cx="7648937" cy="523220"/>
          </a:xfrm>
          <a:prstGeom prst="rect">
            <a:avLst/>
          </a:prstGeom>
          <a:noFill/>
        </p:spPr>
        <p:txBody>
          <a:bodyPr wrap="square" rtlCol="0">
            <a:spAutoFit/>
          </a:bodyPr>
          <a:lstStyle/>
          <a:p>
            <a:r>
              <a:rPr lang="de-DE" sz="1400" smtClean="0"/>
              <a:t>Generelle JT-Files unter:</a:t>
            </a:r>
          </a:p>
          <a:p>
            <a:r>
              <a:rPr lang="de-DE" sz="1400" smtClean="0">
                <a:hlinkClick r:id="rId2" action="ppaction://hlinkfile"/>
              </a:rPr>
              <a:t>S</a:t>
            </a:r>
            <a:r>
              <a:rPr lang="de-DE" sz="1400">
                <a:hlinkClick r:id="rId2" action="ppaction://hlinkfile"/>
              </a:rPr>
              <a:t>:\</a:t>
            </a:r>
            <a:r>
              <a:rPr lang="de-DE" sz="1400" smtClean="0">
                <a:hlinkClick r:id="rId2" action="ppaction://hlinkfile"/>
              </a:rPr>
              <a:t>user\groups\zm1\4all\public\Technische_Projekte\XFEL-DMU\XTL</a:t>
            </a:r>
            <a:endParaRPr lang="de-DE" sz="1400" dirty="0"/>
          </a:p>
        </p:txBody>
      </p:sp>
      <p:sp>
        <p:nvSpPr>
          <p:cNvPr id="3" name="Rechteck 2"/>
          <p:cNvSpPr/>
          <p:nvPr/>
        </p:nvSpPr>
        <p:spPr>
          <a:xfrm>
            <a:off x="376733" y="1112798"/>
            <a:ext cx="5760720" cy="523220"/>
          </a:xfrm>
          <a:prstGeom prst="rect">
            <a:avLst/>
          </a:prstGeom>
        </p:spPr>
        <p:txBody>
          <a:bodyPr wrap="square">
            <a:spAutoFit/>
          </a:bodyPr>
          <a:lstStyle/>
          <a:p>
            <a:r>
              <a:rPr lang="de-DE" sz="1400" smtClean="0"/>
              <a:t>Ablage zum PRR im Indico</a:t>
            </a:r>
            <a:r>
              <a:rPr lang="de-DE" sz="1400"/>
              <a:t>:</a:t>
            </a:r>
          </a:p>
          <a:p>
            <a:r>
              <a:rPr lang="de-DE" sz="1400" u="sng">
                <a:hlinkClick r:id="rId3"/>
              </a:rPr>
              <a:t>https://</a:t>
            </a:r>
            <a:r>
              <a:rPr lang="de-DE" sz="1400" u="sng" smtClean="0">
                <a:hlinkClick r:id="rId3"/>
              </a:rPr>
              <a:t>indico.desy.de/conferenceDisplay.py?confId=10508</a:t>
            </a:r>
            <a:endParaRPr lang="de-DE" sz="1400"/>
          </a:p>
        </p:txBody>
      </p:sp>
      <p:sp>
        <p:nvSpPr>
          <p:cNvPr id="6" name="Textfeld 5"/>
          <p:cNvSpPr txBox="1"/>
          <p:nvPr/>
        </p:nvSpPr>
        <p:spPr>
          <a:xfrm>
            <a:off x="376733" y="2494502"/>
            <a:ext cx="7648937" cy="523220"/>
          </a:xfrm>
          <a:prstGeom prst="rect">
            <a:avLst/>
          </a:prstGeom>
          <a:noFill/>
        </p:spPr>
        <p:txBody>
          <a:bodyPr wrap="square" rtlCol="0">
            <a:spAutoFit/>
          </a:bodyPr>
          <a:lstStyle/>
          <a:p>
            <a:r>
              <a:rPr lang="de-DE" sz="1400" smtClean="0"/>
              <a:t>Generelle Übersichten im Sharepoint (für SE):</a:t>
            </a:r>
          </a:p>
          <a:p>
            <a:r>
              <a:rPr lang="de-DE" sz="1400" smtClean="0">
                <a:hlinkClick r:id="rId4"/>
              </a:rPr>
              <a:t>http://adsepsps2/sites/se_cad/XFEL/Uebersichten</a:t>
            </a:r>
            <a:endParaRPr lang="de-DE" sz="1400" dirty="0"/>
          </a:p>
        </p:txBody>
      </p:sp>
      <p:sp>
        <p:nvSpPr>
          <p:cNvPr id="7" name="Rechteck 6"/>
          <p:cNvSpPr/>
          <p:nvPr/>
        </p:nvSpPr>
        <p:spPr>
          <a:xfrm>
            <a:off x="376733" y="3196382"/>
            <a:ext cx="7787031" cy="523220"/>
          </a:xfrm>
          <a:prstGeom prst="rect">
            <a:avLst/>
          </a:prstGeom>
        </p:spPr>
        <p:txBody>
          <a:bodyPr wrap="square">
            <a:spAutoFit/>
          </a:bodyPr>
          <a:lstStyle/>
          <a:p>
            <a:r>
              <a:rPr lang="de-DE" sz="1400" smtClean="0"/>
              <a:t>Dokumenten- und Zeichnungsablage für XFEL-Abhängung (</a:t>
            </a:r>
            <a:r>
              <a:rPr lang="de-DE" sz="1400" b="1" smtClean="0"/>
              <a:t>XFEL-Abhängung - Homepage</a:t>
            </a:r>
            <a:r>
              <a:rPr lang="de-DE" sz="1400" smtClean="0"/>
              <a:t>):</a:t>
            </a:r>
            <a:endParaRPr lang="de-DE" sz="1400"/>
          </a:p>
          <a:p>
            <a:r>
              <a:rPr lang="de-DE" sz="1400" smtClean="0">
                <a:hlinkClick r:id="rId5"/>
              </a:rPr>
              <a:t>http://zm1spf1/XFEL-Abhängung/SitePages/Homepage.aspx</a:t>
            </a:r>
            <a:endParaRPr lang="de-DE" sz="1400" dirty="0"/>
          </a:p>
        </p:txBody>
      </p:sp>
    </p:spTree>
    <p:extLst>
      <p:ext uri="{BB962C8B-B14F-4D97-AF65-F5344CB8AC3E}">
        <p14:creationId xmlns:p14="http://schemas.microsoft.com/office/powerpoint/2010/main" val="3153301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6790" y="5096598"/>
            <a:ext cx="1346201" cy="464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3609"/>
          <a:stretch/>
        </p:blipFill>
        <p:spPr bwMode="auto">
          <a:xfrm>
            <a:off x="1642532" y="5239002"/>
            <a:ext cx="4819121" cy="1094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DE" dirty="0" smtClean="0"/>
              <a:t/>
            </a:r>
            <a:br>
              <a:rPr lang="de-DE" dirty="0" smtClean="0"/>
            </a:br>
            <a:r>
              <a:rPr lang="de-DE" dirty="0" smtClean="0"/>
              <a:t>Konzept </a:t>
            </a:r>
            <a:r>
              <a:rPr lang="de-DE" dirty="0"/>
              <a:t>Magnetabhängung </a:t>
            </a:r>
            <a:r>
              <a:rPr lang="de-DE"/>
              <a:t>im </a:t>
            </a:r>
            <a:r>
              <a:rPr lang="de-DE" smtClean="0"/>
              <a:t>XTL R 38-40</a:t>
            </a:r>
            <a:r>
              <a:rPr lang="de-DE" dirty="0"/>
              <a:t/>
            </a:r>
            <a:br>
              <a:rPr lang="de-DE" dirty="0"/>
            </a:br>
            <a:endParaRPr lang="de-DE" dirty="0"/>
          </a:p>
        </p:txBody>
      </p:sp>
      <p:sp>
        <p:nvSpPr>
          <p:cNvPr id="6" name="Untertitel 1"/>
          <p:cNvSpPr>
            <a:spLocks noGrp="1"/>
          </p:cNvSpPr>
          <p:nvPr/>
        </p:nvSpPr>
        <p:spPr bwMode="auto">
          <a:xfrm>
            <a:off x="388142" y="823912"/>
            <a:ext cx="85201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0"/>
              </a:spcBef>
              <a:spcAft>
                <a:spcPct val="50000"/>
              </a:spcAft>
              <a:buClr>
                <a:srgbClr val="F28E00"/>
              </a:buClr>
              <a:buFont typeface="Arial Black" pitchFamily="34" charset="0"/>
              <a:buNone/>
              <a:defRPr sz="2000" b="1">
                <a:solidFill>
                  <a:srgbClr val="F28E00"/>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r>
              <a:rPr lang="en-US" sz="2400" smtClean="0"/>
              <a:t>Situation</a:t>
            </a:r>
            <a:endParaRPr lang="en-US" sz="2400" dirty="0" smtClean="0"/>
          </a:p>
          <a:p>
            <a:endParaRPr lang="en-US" sz="2400" dirty="0"/>
          </a:p>
        </p:txBody>
      </p:sp>
      <p:sp>
        <p:nvSpPr>
          <p:cNvPr id="7" name="Rectangle 4"/>
          <p:cNvSpPr txBox="1">
            <a:spLocks noChangeArrowheads="1"/>
          </p:cNvSpPr>
          <p:nvPr/>
        </p:nvSpPr>
        <p:spPr bwMode="auto">
          <a:xfrm>
            <a:off x="282576" y="1309687"/>
            <a:ext cx="8497358"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5113" indent="-265113" algn="l" rtl="0" eaLnBrk="0" fontAlgn="base" hangingPunct="0">
              <a:spcBef>
                <a:spcPct val="0"/>
              </a:spcBef>
              <a:spcAft>
                <a:spcPct val="50000"/>
              </a:spcAft>
              <a:buClr>
                <a:srgbClr val="F28E00"/>
              </a:buClr>
              <a:buFont typeface="Arial Black" pitchFamily="34" charset="0"/>
              <a:buChar char="&gt;"/>
              <a:defRPr sz="2000">
                <a:solidFill>
                  <a:schemeClr val="tx1"/>
                </a:solidFill>
                <a:latin typeface="+mn-lt"/>
                <a:ea typeface="+mn-ea"/>
                <a:cs typeface="+mn-cs"/>
              </a:defRPr>
            </a:lvl1pPr>
            <a:lvl2pPr marL="628650" indent="-184150" algn="l" rtl="0" eaLnBrk="0" fontAlgn="base" hangingPunct="0">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0" fontAlgn="base" hangingPunct="0">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0" fontAlgn="base" hangingPunct="0">
              <a:spcBef>
                <a:spcPct val="0"/>
              </a:spcBef>
              <a:spcAft>
                <a:spcPct val="0"/>
              </a:spcAft>
              <a:buFont typeface="Wingdings" pitchFamily="2" charset="2"/>
              <a:buChar char="§"/>
              <a:defRPr sz="14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eaLnBrk="1" hangingPunct="1"/>
            <a:r>
              <a:rPr lang="de-DE" kern="0" smtClean="0"/>
              <a:t>3 Beamlines</a:t>
            </a:r>
          </a:p>
          <a:p>
            <a:pPr lvl="1" eaLnBrk="1" hangingPunct="1"/>
            <a:r>
              <a:rPr lang="de-DE" kern="0" smtClean="0"/>
              <a:t>Auskopplung XTD (Dumpbeamline) in Raum 37 wird nach oben, links - später nach unten geführt</a:t>
            </a:r>
          </a:p>
          <a:p>
            <a:pPr lvl="1" eaLnBrk="1" hangingPunct="1"/>
            <a:r>
              <a:rPr lang="de-DE" kern="0" smtClean="0"/>
              <a:t>TL Beamline (Transferbeamline) trennt sich in Raum 38 zu T1 und T2,</a:t>
            </a:r>
            <a:br>
              <a:rPr lang="de-DE" kern="0" smtClean="0"/>
            </a:br>
            <a:r>
              <a:rPr lang="de-DE" kern="0" smtClean="0"/>
              <a:t>T1 zweigt nach links ab</a:t>
            </a:r>
          </a:p>
          <a:p>
            <a:pPr lvl="1" eaLnBrk="1" hangingPunct="1"/>
            <a:r>
              <a:rPr lang="de-DE" kern="0" smtClean="0"/>
              <a:t>TL/T2 wandert relativ zum Tunnel nach links, da Raum 39 nach rechts abknickt</a:t>
            </a:r>
            <a:br>
              <a:rPr lang="de-DE" kern="0" smtClean="0"/>
            </a:br>
            <a:r>
              <a:rPr lang="de-DE" kern="0" smtClean="0"/>
              <a:t>(vorher standardmäßig auf 200 mm rechts der Tunnelmitte)</a:t>
            </a:r>
          </a:p>
          <a:p>
            <a:pPr lvl="1" eaLnBrk="1" hangingPunct="1"/>
            <a:r>
              <a:rPr lang="de-DE" kern="0" smtClean="0"/>
              <a:t>Keine Richtungsänderung in TL/T2/T1 in Höhenlage, jedoch Rampe im Fußboden im Raum 39 und 40, so dass sich relativ zum Fussboden andere Höhen ergeben.</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6879" y="4340153"/>
            <a:ext cx="4247260" cy="597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0226" y="4521203"/>
            <a:ext cx="3776653" cy="609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8178799" y="4572870"/>
            <a:ext cx="729455" cy="338554"/>
          </a:xfrm>
          <a:prstGeom prst="rect">
            <a:avLst/>
          </a:prstGeom>
          <a:solidFill>
            <a:schemeClr val="accent1">
              <a:lumMod val="60000"/>
              <a:lumOff val="40000"/>
            </a:schemeClr>
          </a:solidFill>
        </p:spPr>
        <p:txBody>
          <a:bodyPr wrap="square" rtlCol="0">
            <a:spAutoFit/>
          </a:bodyPr>
          <a:lstStyle/>
          <a:p>
            <a:r>
              <a:rPr lang="de-DE" b="1" smtClean="0"/>
              <a:t>R 37</a:t>
            </a:r>
            <a:endParaRPr lang="de-DE" b="1"/>
          </a:p>
        </p:txBody>
      </p:sp>
      <p:sp>
        <p:nvSpPr>
          <p:cNvPr id="10" name="Textfeld 9"/>
          <p:cNvSpPr txBox="1"/>
          <p:nvPr/>
        </p:nvSpPr>
        <p:spPr>
          <a:xfrm>
            <a:off x="1277804" y="4347105"/>
            <a:ext cx="729455" cy="338554"/>
          </a:xfrm>
          <a:prstGeom prst="rect">
            <a:avLst/>
          </a:prstGeom>
          <a:solidFill>
            <a:schemeClr val="accent1">
              <a:lumMod val="60000"/>
              <a:lumOff val="40000"/>
            </a:schemeClr>
          </a:solidFill>
        </p:spPr>
        <p:txBody>
          <a:bodyPr wrap="square" rtlCol="0">
            <a:spAutoFit/>
          </a:bodyPr>
          <a:lstStyle/>
          <a:p>
            <a:r>
              <a:rPr lang="de-DE" b="1" smtClean="0"/>
              <a:t>R 38</a:t>
            </a:r>
            <a:endParaRPr lang="de-DE" b="1"/>
          </a:p>
        </p:txBody>
      </p:sp>
      <p:sp>
        <p:nvSpPr>
          <p:cNvPr id="11" name="Textfeld 10"/>
          <p:cNvSpPr txBox="1"/>
          <p:nvPr/>
        </p:nvSpPr>
        <p:spPr>
          <a:xfrm>
            <a:off x="7280671" y="5447483"/>
            <a:ext cx="729455" cy="338554"/>
          </a:xfrm>
          <a:prstGeom prst="rect">
            <a:avLst/>
          </a:prstGeom>
          <a:solidFill>
            <a:schemeClr val="accent1">
              <a:lumMod val="60000"/>
              <a:lumOff val="40000"/>
            </a:schemeClr>
          </a:solidFill>
        </p:spPr>
        <p:txBody>
          <a:bodyPr wrap="square" rtlCol="0">
            <a:spAutoFit/>
          </a:bodyPr>
          <a:lstStyle/>
          <a:p>
            <a:r>
              <a:rPr lang="de-DE" b="1" smtClean="0"/>
              <a:t>R 39</a:t>
            </a:r>
            <a:endParaRPr lang="de-DE" b="1"/>
          </a:p>
        </p:txBody>
      </p:sp>
      <p:sp>
        <p:nvSpPr>
          <p:cNvPr id="12" name="Textfeld 11"/>
          <p:cNvSpPr txBox="1"/>
          <p:nvPr/>
        </p:nvSpPr>
        <p:spPr>
          <a:xfrm>
            <a:off x="5087805" y="5932162"/>
            <a:ext cx="729455" cy="338554"/>
          </a:xfrm>
          <a:prstGeom prst="rect">
            <a:avLst/>
          </a:prstGeom>
          <a:solidFill>
            <a:schemeClr val="accent1">
              <a:lumMod val="60000"/>
              <a:lumOff val="40000"/>
            </a:schemeClr>
          </a:solidFill>
        </p:spPr>
        <p:txBody>
          <a:bodyPr wrap="square" rtlCol="0">
            <a:spAutoFit/>
          </a:bodyPr>
          <a:lstStyle/>
          <a:p>
            <a:r>
              <a:rPr lang="de-DE" b="1" smtClean="0"/>
              <a:t>R 40</a:t>
            </a:r>
            <a:endParaRPr lang="de-DE" b="1"/>
          </a:p>
        </p:txBody>
      </p:sp>
      <p:sp>
        <p:nvSpPr>
          <p:cNvPr id="13" name="Textfeld 12"/>
          <p:cNvSpPr txBox="1"/>
          <p:nvPr/>
        </p:nvSpPr>
        <p:spPr>
          <a:xfrm>
            <a:off x="3015645" y="5322458"/>
            <a:ext cx="621580" cy="338554"/>
          </a:xfrm>
          <a:prstGeom prst="rect">
            <a:avLst/>
          </a:prstGeom>
          <a:solidFill>
            <a:schemeClr val="accent2">
              <a:lumMod val="40000"/>
              <a:lumOff val="60000"/>
            </a:schemeClr>
          </a:solidFill>
        </p:spPr>
        <p:txBody>
          <a:bodyPr wrap="square" rtlCol="0">
            <a:spAutoFit/>
          </a:bodyPr>
          <a:lstStyle/>
          <a:p>
            <a:r>
              <a:rPr lang="de-DE" b="1" smtClean="0"/>
              <a:t>TLD</a:t>
            </a:r>
            <a:endParaRPr lang="de-DE" b="1"/>
          </a:p>
        </p:txBody>
      </p:sp>
      <p:sp>
        <p:nvSpPr>
          <p:cNvPr id="14" name="Textfeld 13"/>
          <p:cNvSpPr txBox="1"/>
          <p:nvPr/>
        </p:nvSpPr>
        <p:spPr>
          <a:xfrm>
            <a:off x="1043214" y="5781908"/>
            <a:ext cx="469180" cy="338554"/>
          </a:xfrm>
          <a:prstGeom prst="rect">
            <a:avLst/>
          </a:prstGeom>
          <a:solidFill>
            <a:schemeClr val="accent2">
              <a:lumMod val="40000"/>
              <a:lumOff val="60000"/>
            </a:schemeClr>
          </a:solidFill>
        </p:spPr>
        <p:txBody>
          <a:bodyPr wrap="square" rtlCol="0">
            <a:spAutoFit/>
          </a:bodyPr>
          <a:lstStyle/>
          <a:p>
            <a:r>
              <a:rPr lang="de-DE" b="1" smtClean="0"/>
              <a:t>T2</a:t>
            </a:r>
            <a:endParaRPr lang="de-DE" b="1"/>
          </a:p>
        </p:txBody>
      </p:sp>
      <p:sp>
        <p:nvSpPr>
          <p:cNvPr id="16" name="Textfeld 15"/>
          <p:cNvSpPr txBox="1"/>
          <p:nvPr/>
        </p:nvSpPr>
        <p:spPr>
          <a:xfrm>
            <a:off x="1043214" y="6163790"/>
            <a:ext cx="469180" cy="338554"/>
          </a:xfrm>
          <a:prstGeom prst="rect">
            <a:avLst/>
          </a:prstGeom>
          <a:solidFill>
            <a:schemeClr val="accent2">
              <a:lumMod val="40000"/>
              <a:lumOff val="60000"/>
            </a:schemeClr>
          </a:solidFill>
        </p:spPr>
        <p:txBody>
          <a:bodyPr wrap="square" rtlCol="0">
            <a:spAutoFit/>
          </a:bodyPr>
          <a:lstStyle/>
          <a:p>
            <a:r>
              <a:rPr lang="de-DE" b="1" smtClean="0"/>
              <a:t>T1</a:t>
            </a:r>
            <a:endParaRPr lang="de-DE" b="1"/>
          </a:p>
        </p:txBody>
      </p:sp>
      <p:sp>
        <p:nvSpPr>
          <p:cNvPr id="17" name="Textfeld 16"/>
          <p:cNvSpPr txBox="1"/>
          <p:nvPr/>
        </p:nvSpPr>
        <p:spPr>
          <a:xfrm>
            <a:off x="7645398" y="4621139"/>
            <a:ext cx="469180" cy="338554"/>
          </a:xfrm>
          <a:prstGeom prst="rect">
            <a:avLst/>
          </a:prstGeom>
          <a:solidFill>
            <a:schemeClr val="accent2">
              <a:lumMod val="40000"/>
              <a:lumOff val="60000"/>
            </a:schemeClr>
          </a:solidFill>
        </p:spPr>
        <p:txBody>
          <a:bodyPr wrap="square" rtlCol="0">
            <a:spAutoFit/>
          </a:bodyPr>
          <a:lstStyle/>
          <a:p>
            <a:r>
              <a:rPr lang="de-DE" b="1" smtClean="0"/>
              <a:t>TL</a:t>
            </a:r>
            <a:endParaRPr lang="de-DE" b="1"/>
          </a:p>
        </p:txBody>
      </p:sp>
    </p:spTree>
    <p:extLst>
      <p:ext uri="{BB962C8B-B14F-4D97-AF65-F5344CB8AC3E}">
        <p14:creationId xmlns:p14="http://schemas.microsoft.com/office/powerpoint/2010/main" val="2997150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a:r>
            <a:br>
              <a:rPr lang="de-DE" dirty="0" smtClean="0"/>
            </a:br>
            <a:r>
              <a:rPr lang="de-DE" dirty="0" smtClean="0"/>
              <a:t>Konzept </a:t>
            </a:r>
            <a:r>
              <a:rPr lang="de-DE" dirty="0"/>
              <a:t>Magnetabhängung </a:t>
            </a:r>
            <a:r>
              <a:rPr lang="de-DE"/>
              <a:t>im </a:t>
            </a:r>
            <a:r>
              <a:rPr lang="de-DE" smtClean="0"/>
              <a:t>XTL R 38-40</a:t>
            </a:r>
            <a:r>
              <a:rPr lang="de-DE" dirty="0"/>
              <a:t/>
            </a:r>
            <a:br>
              <a:rPr lang="de-DE" dirty="0"/>
            </a:br>
            <a:endParaRPr lang="de-DE" dirty="0"/>
          </a:p>
        </p:txBody>
      </p:sp>
      <p:sp>
        <p:nvSpPr>
          <p:cNvPr id="6" name="Untertitel 1"/>
          <p:cNvSpPr>
            <a:spLocks noGrp="1"/>
          </p:cNvSpPr>
          <p:nvPr/>
        </p:nvSpPr>
        <p:spPr bwMode="auto">
          <a:xfrm>
            <a:off x="388142" y="823912"/>
            <a:ext cx="85201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0"/>
              </a:spcBef>
              <a:spcAft>
                <a:spcPct val="50000"/>
              </a:spcAft>
              <a:buClr>
                <a:srgbClr val="F28E00"/>
              </a:buClr>
              <a:buFont typeface="Arial Black" pitchFamily="34" charset="0"/>
              <a:buNone/>
              <a:defRPr sz="2000" b="1">
                <a:solidFill>
                  <a:srgbClr val="F28E00"/>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r>
              <a:rPr lang="en-US" sz="2400" smtClean="0"/>
              <a:t>Veranlassung</a:t>
            </a:r>
            <a:endParaRPr lang="en-US" sz="2400" dirty="0" smtClean="0"/>
          </a:p>
          <a:p>
            <a:endParaRPr lang="en-US" sz="2400" dirty="0"/>
          </a:p>
        </p:txBody>
      </p:sp>
      <p:sp>
        <p:nvSpPr>
          <p:cNvPr id="7" name="Rectangle 4"/>
          <p:cNvSpPr txBox="1">
            <a:spLocks noChangeArrowheads="1"/>
          </p:cNvSpPr>
          <p:nvPr/>
        </p:nvSpPr>
        <p:spPr bwMode="auto">
          <a:xfrm>
            <a:off x="282576" y="1309688"/>
            <a:ext cx="8497358" cy="1873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5113" indent="-265113" algn="l" rtl="0" eaLnBrk="0" fontAlgn="base" hangingPunct="0">
              <a:spcBef>
                <a:spcPct val="0"/>
              </a:spcBef>
              <a:spcAft>
                <a:spcPct val="50000"/>
              </a:spcAft>
              <a:buClr>
                <a:srgbClr val="F28E00"/>
              </a:buClr>
              <a:buFont typeface="Arial Black" pitchFamily="34" charset="0"/>
              <a:buChar char="&gt;"/>
              <a:defRPr sz="2000">
                <a:solidFill>
                  <a:schemeClr val="tx1"/>
                </a:solidFill>
                <a:latin typeface="+mn-lt"/>
                <a:ea typeface="+mn-ea"/>
                <a:cs typeface="+mn-cs"/>
              </a:defRPr>
            </a:lvl1pPr>
            <a:lvl2pPr marL="628650" indent="-184150" algn="l" rtl="0" eaLnBrk="0" fontAlgn="base" hangingPunct="0">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0" fontAlgn="base" hangingPunct="0">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0" fontAlgn="base" hangingPunct="0">
              <a:spcBef>
                <a:spcPct val="0"/>
              </a:spcBef>
              <a:spcAft>
                <a:spcPct val="0"/>
              </a:spcAft>
              <a:buFont typeface="Wingdings" pitchFamily="2" charset="2"/>
              <a:buChar char="§"/>
              <a:defRPr sz="14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eaLnBrk="1" hangingPunct="1"/>
            <a:r>
              <a:rPr lang="de-DE" kern="0" smtClean="0"/>
              <a:t>Kreuzung von Transportweg mit Beamline im R 38-40</a:t>
            </a:r>
          </a:p>
          <a:p>
            <a:pPr lvl="1" eaLnBrk="1" hangingPunct="1"/>
            <a:r>
              <a:rPr lang="de-DE" kern="0" smtClean="0"/>
              <a:t>Maße Transportraum:</a:t>
            </a:r>
            <a:br>
              <a:rPr lang="de-DE" kern="0" smtClean="0"/>
            </a:br>
            <a:r>
              <a:rPr lang="de-DE" kern="0" smtClean="0"/>
              <a:t/>
            </a:r>
            <a:br>
              <a:rPr lang="de-DE" kern="0" smtClean="0"/>
            </a:br>
            <a:r>
              <a:rPr lang="de-DE" smtClean="0"/>
              <a:t>Das </a:t>
            </a:r>
            <a:r>
              <a:rPr lang="de-DE"/>
              <a:t>freizuhaltende Lichtraumprofil für Gabelstapler und Tunnelfahrzeug ist mit mindestens 1,20 m Breite und 2,10 m Höhe, sowie 1,60 m Breite und 1,80 m Höhe einzuhalten.</a:t>
            </a:r>
            <a:endParaRPr lang="de-DE" kern="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020" y="3291905"/>
            <a:ext cx="8138356" cy="2651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7562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a:r>
            <a:br>
              <a:rPr lang="de-DE" dirty="0" smtClean="0"/>
            </a:br>
            <a:r>
              <a:rPr lang="de-DE" dirty="0" smtClean="0"/>
              <a:t>Konzept </a:t>
            </a:r>
            <a:r>
              <a:rPr lang="de-DE" dirty="0"/>
              <a:t>Magnetabhängung </a:t>
            </a:r>
            <a:r>
              <a:rPr lang="de-DE"/>
              <a:t>im </a:t>
            </a:r>
            <a:r>
              <a:rPr lang="de-DE" smtClean="0"/>
              <a:t>XTL R 38-40</a:t>
            </a:r>
            <a:r>
              <a:rPr lang="de-DE" dirty="0"/>
              <a:t/>
            </a:r>
            <a:br>
              <a:rPr lang="de-DE" dirty="0"/>
            </a:br>
            <a:endParaRPr lang="de-DE" dirty="0"/>
          </a:p>
        </p:txBody>
      </p:sp>
      <p:sp>
        <p:nvSpPr>
          <p:cNvPr id="6" name="Untertitel 1"/>
          <p:cNvSpPr>
            <a:spLocks noGrp="1"/>
          </p:cNvSpPr>
          <p:nvPr/>
        </p:nvSpPr>
        <p:spPr bwMode="auto">
          <a:xfrm>
            <a:off x="388142" y="823912"/>
            <a:ext cx="85201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0"/>
              </a:spcBef>
              <a:spcAft>
                <a:spcPct val="50000"/>
              </a:spcAft>
              <a:buClr>
                <a:srgbClr val="F28E00"/>
              </a:buClr>
              <a:buFont typeface="Arial Black" pitchFamily="34" charset="0"/>
              <a:buNone/>
              <a:defRPr sz="2000" b="1">
                <a:solidFill>
                  <a:srgbClr val="F28E00"/>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r>
              <a:rPr lang="en-US" sz="2400" smtClean="0"/>
              <a:t>Anforderung</a:t>
            </a:r>
            <a:endParaRPr lang="en-US" sz="2400" dirty="0" smtClean="0"/>
          </a:p>
          <a:p>
            <a:endParaRPr lang="en-US" sz="2400" dirty="0"/>
          </a:p>
        </p:txBody>
      </p:sp>
      <p:sp>
        <p:nvSpPr>
          <p:cNvPr id="7" name="Rectangle 4"/>
          <p:cNvSpPr txBox="1">
            <a:spLocks noChangeArrowheads="1"/>
          </p:cNvSpPr>
          <p:nvPr/>
        </p:nvSpPr>
        <p:spPr bwMode="auto">
          <a:xfrm>
            <a:off x="282576" y="1309688"/>
            <a:ext cx="8497358" cy="4930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5113" indent="-265113" algn="l" rtl="0" eaLnBrk="0" fontAlgn="base" hangingPunct="0">
              <a:spcBef>
                <a:spcPct val="0"/>
              </a:spcBef>
              <a:spcAft>
                <a:spcPct val="50000"/>
              </a:spcAft>
              <a:buClr>
                <a:srgbClr val="F28E00"/>
              </a:buClr>
              <a:buFont typeface="Arial Black" pitchFamily="34" charset="0"/>
              <a:buChar char="&gt;"/>
              <a:defRPr sz="2000">
                <a:solidFill>
                  <a:schemeClr val="tx1"/>
                </a:solidFill>
                <a:latin typeface="+mn-lt"/>
                <a:ea typeface="+mn-ea"/>
                <a:cs typeface="+mn-cs"/>
              </a:defRPr>
            </a:lvl1pPr>
            <a:lvl2pPr marL="628650" indent="-184150" algn="l" rtl="0" eaLnBrk="0" fontAlgn="base" hangingPunct="0">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0" fontAlgn="base" hangingPunct="0">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0" fontAlgn="base" hangingPunct="0">
              <a:spcBef>
                <a:spcPct val="0"/>
              </a:spcBef>
              <a:spcAft>
                <a:spcPct val="0"/>
              </a:spcAft>
              <a:buFont typeface="Wingdings" pitchFamily="2" charset="2"/>
              <a:buChar char="§"/>
              <a:defRPr sz="14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eaLnBrk="1" hangingPunct="1"/>
            <a:r>
              <a:rPr lang="de-DE" kern="0" smtClean="0"/>
              <a:t>Möglichst schwingungsarme Aufstellung</a:t>
            </a:r>
          </a:p>
          <a:p>
            <a:pPr lvl="1" eaLnBrk="1" hangingPunct="1"/>
            <a:r>
              <a:rPr lang="de-DE" kern="0" smtClean="0"/>
              <a:t>Umsetzung nach Absprache mit W. Decking über einzuhaltende Eigenfrequenzen:</a:t>
            </a:r>
          </a:p>
          <a:p>
            <a:pPr lvl="2" eaLnBrk="1" hangingPunct="1">
              <a:buFont typeface="Wingdings" panose="05000000000000000000" pitchFamily="2" charset="2"/>
              <a:buChar char="§"/>
            </a:pPr>
            <a:r>
              <a:rPr lang="de-DE" kern="0" smtClean="0"/>
              <a:t>Ideale Aufstellung mit 1. Eigefrequenz quer zum Strahl &gt; 50 Hz (rechnerisch &gt; 55 Hz)</a:t>
            </a:r>
            <a:endParaRPr lang="de-DE" kern="0"/>
          </a:p>
          <a:p>
            <a:pPr lvl="2" eaLnBrk="1" hangingPunct="1">
              <a:buFont typeface="Wingdings" panose="05000000000000000000" pitchFamily="2" charset="2"/>
              <a:buChar char="§"/>
            </a:pPr>
            <a:r>
              <a:rPr lang="de-DE" kern="0"/>
              <a:t>Reduzierte Anforderungen für 1. Eigefrequenz quer zum Strahl &gt; </a:t>
            </a:r>
            <a:r>
              <a:rPr lang="de-DE" kern="0" smtClean="0"/>
              <a:t>35 Hz</a:t>
            </a:r>
          </a:p>
          <a:p>
            <a:pPr lvl="2" eaLnBrk="1" hangingPunct="1">
              <a:buFont typeface="Wingdings" panose="05000000000000000000" pitchFamily="2" charset="2"/>
              <a:buChar char="§"/>
            </a:pPr>
            <a:r>
              <a:rPr lang="de-DE" kern="0" smtClean="0"/>
              <a:t>1. Eigenfrequenz mit Schwingform längs zum Strahl mit &gt; 10 Hz ausreichend </a:t>
            </a:r>
          </a:p>
          <a:p>
            <a:pPr lvl="2" eaLnBrk="1" hangingPunct="1">
              <a:buFont typeface="Wingdings" panose="05000000000000000000" pitchFamily="2" charset="2"/>
              <a:buChar char="§"/>
            </a:pPr>
            <a:endParaRPr lang="de-DE" kern="0"/>
          </a:p>
          <a:p>
            <a:pPr lvl="2" eaLnBrk="1" hangingPunct="1">
              <a:buFont typeface="Wingdings" panose="05000000000000000000" pitchFamily="2" charset="2"/>
              <a:buChar char="§"/>
            </a:pPr>
            <a:endParaRPr lang="de-DE" kern="0" smtClean="0"/>
          </a:p>
          <a:p>
            <a:pPr lvl="2" eaLnBrk="1" hangingPunct="1">
              <a:buFont typeface="Wingdings" panose="05000000000000000000" pitchFamily="2" charset="2"/>
              <a:buChar char="§"/>
            </a:pPr>
            <a:endParaRPr lang="de-DE" kern="0"/>
          </a:p>
          <a:p>
            <a:pPr lvl="2" eaLnBrk="1" hangingPunct="1">
              <a:buFont typeface="Wingdings" panose="05000000000000000000" pitchFamily="2" charset="2"/>
              <a:buChar char="§"/>
            </a:pPr>
            <a:endParaRPr lang="de-DE" kern="0" smtClean="0"/>
          </a:p>
          <a:p>
            <a:pPr lvl="2" eaLnBrk="1" hangingPunct="1">
              <a:buFont typeface="Wingdings" panose="05000000000000000000" pitchFamily="2" charset="2"/>
              <a:buChar char="§"/>
            </a:pPr>
            <a:endParaRPr lang="de-DE" kern="0"/>
          </a:p>
          <a:p>
            <a:pPr lvl="2" eaLnBrk="1" hangingPunct="1">
              <a:buFont typeface="Wingdings" panose="05000000000000000000" pitchFamily="2" charset="2"/>
              <a:buChar char="§"/>
            </a:pPr>
            <a:endParaRPr lang="de-DE" kern="0" smtClean="0"/>
          </a:p>
          <a:p>
            <a:pPr lvl="2" eaLnBrk="1" hangingPunct="1">
              <a:buFont typeface="Wingdings" panose="05000000000000000000" pitchFamily="2" charset="2"/>
              <a:buChar char="§"/>
            </a:pPr>
            <a:endParaRPr lang="de-DE" kern="0"/>
          </a:p>
          <a:p>
            <a:pPr lvl="2" eaLnBrk="1" hangingPunct="1">
              <a:buFont typeface="Wingdings" panose="05000000000000000000" pitchFamily="2" charset="2"/>
              <a:buChar char="§"/>
            </a:pPr>
            <a:endParaRPr lang="de-DE" kern="0" smtClean="0"/>
          </a:p>
          <a:p>
            <a:pPr lvl="2" eaLnBrk="1" hangingPunct="1">
              <a:buFont typeface="Wingdings" panose="05000000000000000000" pitchFamily="2" charset="2"/>
              <a:buChar char="§"/>
            </a:pPr>
            <a:endParaRPr lang="de-DE" kern="0" smtClean="0"/>
          </a:p>
          <a:p>
            <a:pPr eaLnBrk="1" hangingPunct="1"/>
            <a:r>
              <a:rPr lang="de-DE" kern="0" smtClean="0"/>
              <a:t>Abstand Baustahl zur Beamline (Permeabilität)</a:t>
            </a:r>
          </a:p>
          <a:p>
            <a:pPr lvl="1" eaLnBrk="1" hangingPunct="1"/>
            <a:r>
              <a:rPr lang="de-DE" kern="0" smtClean="0"/>
              <a:t>150 mm Stahlbauteile quer zum Strahl (TLD)</a:t>
            </a:r>
          </a:p>
          <a:p>
            <a:pPr lvl="1" eaLnBrk="1" hangingPunct="1"/>
            <a:r>
              <a:rPr lang="de-DE" kern="0"/>
              <a:t>200 mm Stahlbauteile quer zum Strahl (TL, T1, T2</a:t>
            </a:r>
            <a:r>
              <a:rPr lang="de-DE" kern="0" smtClean="0"/>
              <a:t>)</a:t>
            </a:r>
          </a:p>
          <a:p>
            <a:pPr lvl="1" eaLnBrk="1" hangingPunct="1"/>
            <a:r>
              <a:rPr lang="de-DE" kern="0" smtClean="0"/>
              <a:t>300 </a:t>
            </a:r>
            <a:r>
              <a:rPr lang="de-DE" kern="0"/>
              <a:t>mm Stahlbauteile </a:t>
            </a:r>
            <a:r>
              <a:rPr lang="de-DE" kern="0" smtClean="0"/>
              <a:t>längs </a:t>
            </a:r>
            <a:r>
              <a:rPr lang="de-DE" kern="0"/>
              <a:t>zum Strahl </a:t>
            </a:r>
            <a:r>
              <a:rPr lang="de-DE" kern="0" smtClean="0"/>
              <a:t>(T1)</a:t>
            </a:r>
            <a:endParaRPr lang="de-DE" kern="0"/>
          </a:p>
          <a:p>
            <a:pPr lvl="1" eaLnBrk="1" hangingPunct="1"/>
            <a:endParaRPr lang="de-DE" kern="0" smtClean="0"/>
          </a:p>
        </p:txBody>
      </p:sp>
      <p:pic>
        <p:nvPicPr>
          <p:cNvPr id="3074" name="Picture 2" descr="http://cwkephasephysikprofilabi40.files.wordpress.com/2011/02/pende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4266" y="2477382"/>
            <a:ext cx="1625668" cy="16256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mathematik.de/ger/fragenantworten/erstehilfe/analytische_geometrie/bilder/vektor2.50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1461" y="4771646"/>
            <a:ext cx="1984113" cy="1219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716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826577" y="1046333"/>
            <a:ext cx="4083321" cy="6317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DE" dirty="0" smtClean="0"/>
              <a:t/>
            </a:r>
            <a:br>
              <a:rPr lang="de-DE" dirty="0" smtClean="0"/>
            </a:br>
            <a:r>
              <a:rPr lang="de-DE" dirty="0" smtClean="0"/>
              <a:t>Konzept </a:t>
            </a:r>
            <a:r>
              <a:rPr lang="de-DE" dirty="0"/>
              <a:t>Magnetabhängung </a:t>
            </a:r>
            <a:r>
              <a:rPr lang="de-DE"/>
              <a:t>im </a:t>
            </a:r>
            <a:r>
              <a:rPr lang="de-DE" smtClean="0"/>
              <a:t>XTL R 38-40</a:t>
            </a:r>
            <a:r>
              <a:rPr lang="de-DE" dirty="0"/>
              <a:t/>
            </a:r>
            <a:br>
              <a:rPr lang="de-DE" dirty="0"/>
            </a:br>
            <a:endParaRPr lang="de-DE" dirty="0"/>
          </a:p>
        </p:txBody>
      </p:sp>
      <p:sp>
        <p:nvSpPr>
          <p:cNvPr id="6" name="Untertitel 1"/>
          <p:cNvSpPr>
            <a:spLocks noGrp="1"/>
          </p:cNvSpPr>
          <p:nvPr/>
        </p:nvSpPr>
        <p:spPr bwMode="auto">
          <a:xfrm>
            <a:off x="388142" y="823912"/>
            <a:ext cx="85201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0"/>
              </a:spcBef>
              <a:spcAft>
                <a:spcPct val="50000"/>
              </a:spcAft>
              <a:buClr>
                <a:srgbClr val="F28E00"/>
              </a:buClr>
              <a:buFont typeface="Arial Black" pitchFamily="34" charset="0"/>
              <a:buNone/>
              <a:defRPr sz="2000" b="1">
                <a:solidFill>
                  <a:srgbClr val="F28E00"/>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r>
              <a:rPr lang="en-US" sz="2400" smtClean="0"/>
              <a:t>Lösung</a:t>
            </a:r>
            <a:endParaRPr lang="en-US" sz="2400" dirty="0" smtClean="0"/>
          </a:p>
          <a:p>
            <a:endParaRPr lang="en-US" sz="2400" dirty="0"/>
          </a:p>
        </p:txBody>
      </p:sp>
      <p:sp>
        <p:nvSpPr>
          <p:cNvPr id="7" name="Rectangle 4"/>
          <p:cNvSpPr txBox="1">
            <a:spLocks noChangeArrowheads="1"/>
          </p:cNvSpPr>
          <p:nvPr/>
        </p:nvSpPr>
        <p:spPr bwMode="auto">
          <a:xfrm>
            <a:off x="282576" y="1309687"/>
            <a:ext cx="8497358" cy="2441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5113" indent="-265113" algn="l" rtl="0" eaLnBrk="0" fontAlgn="base" hangingPunct="0">
              <a:spcBef>
                <a:spcPct val="0"/>
              </a:spcBef>
              <a:spcAft>
                <a:spcPct val="50000"/>
              </a:spcAft>
              <a:buClr>
                <a:srgbClr val="F28E00"/>
              </a:buClr>
              <a:buFont typeface="Arial Black" pitchFamily="34" charset="0"/>
              <a:buChar char="&gt;"/>
              <a:defRPr sz="2000">
                <a:solidFill>
                  <a:schemeClr val="tx1"/>
                </a:solidFill>
                <a:latin typeface="+mn-lt"/>
                <a:ea typeface="+mn-ea"/>
                <a:cs typeface="+mn-cs"/>
              </a:defRPr>
            </a:lvl1pPr>
            <a:lvl2pPr marL="628650" indent="-184150" algn="l" rtl="0" eaLnBrk="0" fontAlgn="base" hangingPunct="0">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0" fontAlgn="base" hangingPunct="0">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0" fontAlgn="base" hangingPunct="0">
              <a:spcBef>
                <a:spcPct val="0"/>
              </a:spcBef>
              <a:spcAft>
                <a:spcPct val="0"/>
              </a:spcAft>
              <a:buFont typeface="Wingdings" pitchFamily="2" charset="2"/>
              <a:buChar char="§"/>
              <a:defRPr sz="14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eaLnBrk="1" hangingPunct="1"/>
            <a:r>
              <a:rPr lang="de-DE" sz="1600" b="1" kern="0" smtClean="0"/>
              <a:t>Konzept Tragrahmen</a:t>
            </a:r>
          </a:p>
          <a:p>
            <a:pPr eaLnBrk="1" hangingPunct="1"/>
            <a:r>
              <a:rPr lang="de-DE" sz="1600" b="1" kern="0" smtClean="0"/>
              <a:t>Standardausführung für TLD und TL(T1,T2) Beamlines</a:t>
            </a:r>
          </a:p>
          <a:p>
            <a:pPr eaLnBrk="1" hangingPunct="1"/>
            <a:r>
              <a:rPr lang="de-DE" sz="1600" b="1" kern="0" smtClean="0"/>
              <a:t>Justiergestelle als Hängegestelle</a:t>
            </a:r>
          </a:p>
          <a:p>
            <a:pPr eaLnBrk="1" hangingPunct="1"/>
            <a:r>
              <a:rPr lang="de-DE" sz="1600" b="1" kern="0" smtClean="0"/>
              <a:t>Seitliche Abstützung</a:t>
            </a:r>
            <a:br>
              <a:rPr lang="de-DE" sz="1600" b="1" kern="0" smtClean="0"/>
            </a:br>
            <a:r>
              <a:rPr lang="de-DE" sz="1600" b="1" kern="0" smtClean="0"/>
              <a:t>an Tunnelwand</a:t>
            </a:r>
          </a:p>
          <a:p>
            <a:pPr eaLnBrk="1" hangingPunct="1"/>
            <a:r>
              <a:rPr lang="de-DE" sz="1600" b="1" kern="0" smtClean="0"/>
              <a:t>Vertikaler Lastabtrag über</a:t>
            </a:r>
            <a:br>
              <a:rPr lang="de-DE" sz="1600" b="1" kern="0" smtClean="0"/>
            </a:br>
            <a:r>
              <a:rPr lang="de-DE" sz="1600" b="1" kern="0" smtClean="0"/>
              <a:t>Einschweißbleche und</a:t>
            </a:r>
            <a:br>
              <a:rPr lang="de-DE" sz="1600" b="1" kern="0" smtClean="0"/>
            </a:br>
            <a:r>
              <a:rPr lang="de-DE" sz="1600" b="1" kern="0" smtClean="0"/>
              <a:t>Anschweißbänder</a:t>
            </a:r>
          </a:p>
        </p:txBody>
      </p:sp>
      <p:sp>
        <p:nvSpPr>
          <p:cNvPr id="8" name="Textfeld 7"/>
          <p:cNvSpPr txBox="1"/>
          <p:nvPr/>
        </p:nvSpPr>
        <p:spPr>
          <a:xfrm>
            <a:off x="651933" y="5718416"/>
            <a:ext cx="3294193" cy="338554"/>
          </a:xfrm>
          <a:prstGeom prst="rect">
            <a:avLst/>
          </a:prstGeom>
          <a:solidFill>
            <a:schemeClr val="accent1">
              <a:lumMod val="60000"/>
              <a:lumOff val="40000"/>
            </a:schemeClr>
          </a:solidFill>
        </p:spPr>
        <p:txBody>
          <a:bodyPr wrap="square" rtlCol="0">
            <a:spAutoFit/>
          </a:bodyPr>
          <a:lstStyle/>
          <a:p>
            <a:r>
              <a:rPr lang="de-DE" b="1" smtClean="0"/>
              <a:t>Nomenklatur</a:t>
            </a:r>
            <a:r>
              <a:rPr lang="de-DE" sz="1000" i="1" smtClean="0"/>
              <a:t> (Konstruktion Stand 04/2014)</a:t>
            </a:r>
            <a:endParaRPr lang="de-DE" sz="1000" i="1"/>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5935" y="823912"/>
            <a:ext cx="1932320" cy="1342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545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a:r>
            <a:br>
              <a:rPr lang="de-DE" dirty="0" smtClean="0"/>
            </a:br>
            <a:r>
              <a:rPr lang="de-DE" dirty="0" smtClean="0"/>
              <a:t>Konzept </a:t>
            </a:r>
            <a:r>
              <a:rPr lang="de-DE" dirty="0"/>
              <a:t>Magnetabhängung </a:t>
            </a:r>
            <a:r>
              <a:rPr lang="de-DE"/>
              <a:t>im </a:t>
            </a:r>
            <a:r>
              <a:rPr lang="de-DE" smtClean="0"/>
              <a:t>XTL R 38-40</a:t>
            </a:r>
            <a:r>
              <a:rPr lang="de-DE" dirty="0"/>
              <a:t/>
            </a:r>
            <a:br>
              <a:rPr lang="de-DE" dirty="0"/>
            </a:br>
            <a:endParaRPr lang="de-DE" dirty="0"/>
          </a:p>
        </p:txBody>
      </p:sp>
      <p:sp>
        <p:nvSpPr>
          <p:cNvPr id="6" name="Untertitel 1"/>
          <p:cNvSpPr>
            <a:spLocks noGrp="1"/>
          </p:cNvSpPr>
          <p:nvPr/>
        </p:nvSpPr>
        <p:spPr bwMode="auto">
          <a:xfrm>
            <a:off x="388142" y="823912"/>
            <a:ext cx="85201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0"/>
              </a:spcBef>
              <a:spcAft>
                <a:spcPct val="50000"/>
              </a:spcAft>
              <a:buClr>
                <a:srgbClr val="F28E00"/>
              </a:buClr>
              <a:buFont typeface="Arial Black" pitchFamily="34" charset="0"/>
              <a:buNone/>
              <a:defRPr sz="2000" b="1">
                <a:solidFill>
                  <a:srgbClr val="F28E00"/>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r>
              <a:rPr lang="en-US" sz="2400" smtClean="0"/>
              <a:t>Tragrahmen</a:t>
            </a:r>
            <a:endParaRPr lang="en-US" sz="2400" dirty="0"/>
          </a:p>
        </p:txBody>
      </p:sp>
      <p:sp>
        <p:nvSpPr>
          <p:cNvPr id="7" name="Rectangle 4"/>
          <p:cNvSpPr txBox="1">
            <a:spLocks noChangeArrowheads="1"/>
          </p:cNvSpPr>
          <p:nvPr/>
        </p:nvSpPr>
        <p:spPr bwMode="auto">
          <a:xfrm>
            <a:off x="282576" y="1309688"/>
            <a:ext cx="8497358" cy="144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5113" indent="-265113" algn="l" rtl="0" eaLnBrk="0" fontAlgn="base" hangingPunct="0">
              <a:spcBef>
                <a:spcPct val="0"/>
              </a:spcBef>
              <a:spcAft>
                <a:spcPct val="50000"/>
              </a:spcAft>
              <a:buClr>
                <a:srgbClr val="F28E00"/>
              </a:buClr>
              <a:buFont typeface="Arial Black" pitchFamily="34" charset="0"/>
              <a:buChar char="&gt;"/>
              <a:defRPr sz="2000">
                <a:solidFill>
                  <a:schemeClr val="tx1"/>
                </a:solidFill>
                <a:latin typeface="+mn-lt"/>
                <a:ea typeface="+mn-ea"/>
                <a:cs typeface="+mn-cs"/>
              </a:defRPr>
            </a:lvl1pPr>
            <a:lvl2pPr marL="628650" indent="-184150" algn="l" rtl="0" eaLnBrk="0" fontAlgn="base" hangingPunct="0">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0" fontAlgn="base" hangingPunct="0">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0" fontAlgn="base" hangingPunct="0">
              <a:spcBef>
                <a:spcPct val="0"/>
              </a:spcBef>
              <a:spcAft>
                <a:spcPct val="0"/>
              </a:spcAft>
              <a:buFont typeface="Wingdings" pitchFamily="2" charset="2"/>
              <a:buChar char="§"/>
              <a:defRPr sz="14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a:spcAft>
                <a:spcPts val="200"/>
              </a:spcAft>
            </a:pPr>
            <a:r>
              <a:rPr lang="en-US" smtClean="0"/>
              <a:t>Materialien/Querschnitte</a:t>
            </a:r>
            <a:endParaRPr lang="en-US"/>
          </a:p>
          <a:p>
            <a:pPr lvl="1">
              <a:spcAft>
                <a:spcPts val="200"/>
              </a:spcAft>
            </a:pPr>
            <a:r>
              <a:rPr lang="en-US"/>
              <a:t>Baustahl S 235 JRG2 (1.0038) [ehem. St 37-2]</a:t>
            </a:r>
          </a:p>
          <a:p>
            <a:pPr lvl="1">
              <a:spcAft>
                <a:spcPts val="200"/>
              </a:spcAft>
            </a:pPr>
            <a:r>
              <a:rPr lang="en-US" smtClean="0"/>
              <a:t>Profile</a:t>
            </a:r>
            <a:endParaRPr lang="en-US"/>
          </a:p>
          <a:p>
            <a:pPr lvl="2">
              <a:spcAft>
                <a:spcPts val="200"/>
              </a:spcAft>
              <a:buFont typeface="Wingdings" panose="05000000000000000000" pitchFamily="2" charset="2"/>
              <a:buChar char="§"/>
            </a:pPr>
            <a:r>
              <a:rPr lang="en-US" sz="1400"/>
              <a:t>Längsträger HEB 180 [IPB]</a:t>
            </a:r>
          </a:p>
          <a:p>
            <a:pPr lvl="2">
              <a:spcAft>
                <a:spcPts val="200"/>
              </a:spcAft>
              <a:buFont typeface="Wingdings" panose="05000000000000000000" pitchFamily="2" charset="2"/>
              <a:buChar char="§"/>
            </a:pPr>
            <a:r>
              <a:rPr lang="en-US" sz="1400"/>
              <a:t>Querträger</a:t>
            </a:r>
          </a:p>
          <a:p>
            <a:pPr lvl="3">
              <a:spcAft>
                <a:spcPts val="200"/>
              </a:spcAft>
            </a:pPr>
            <a:r>
              <a:rPr lang="en-US"/>
              <a:t>Standard HEB 180 [IPB]</a:t>
            </a:r>
          </a:p>
          <a:p>
            <a:pPr lvl="3">
              <a:spcAft>
                <a:spcPts val="200"/>
              </a:spcAft>
            </a:pPr>
            <a:r>
              <a:rPr lang="en-US"/>
              <a:t>verstärkt HEM 160 [IPBv]</a:t>
            </a:r>
          </a:p>
          <a:p>
            <a:pPr lvl="3">
              <a:spcAft>
                <a:spcPts val="200"/>
              </a:spcAft>
            </a:pPr>
            <a:r>
              <a:rPr lang="en-US"/>
              <a:t>Verbindungsträger U 180</a:t>
            </a:r>
          </a:p>
          <a:p>
            <a:pPr lvl="2">
              <a:spcAft>
                <a:spcPts val="200"/>
              </a:spcAft>
              <a:buFont typeface="Wingdings" panose="05000000000000000000" pitchFamily="2" charset="2"/>
              <a:buChar char="§"/>
            </a:pPr>
            <a:r>
              <a:rPr lang="en-US" sz="1400"/>
              <a:t>Hänger U 140</a:t>
            </a:r>
          </a:p>
          <a:p>
            <a:pPr lvl="2">
              <a:spcAft>
                <a:spcPts val="200"/>
              </a:spcAft>
              <a:buFont typeface="Wingdings" panose="05000000000000000000" pitchFamily="2" charset="2"/>
              <a:buChar char="§"/>
            </a:pPr>
            <a:r>
              <a:rPr lang="en-US" sz="1400"/>
              <a:t>Seitliche Abstützung U 180</a:t>
            </a:r>
          </a:p>
          <a:p>
            <a:pPr lvl="2">
              <a:spcAft>
                <a:spcPts val="200"/>
              </a:spcAft>
              <a:buFont typeface="Wingdings" panose="05000000000000000000" pitchFamily="2" charset="2"/>
              <a:buChar char="§"/>
            </a:pPr>
            <a:r>
              <a:rPr lang="en-US" sz="1400"/>
              <a:t>Wandprofil U 300 </a:t>
            </a:r>
            <a:endParaRPr lang="en-US" sz="1400" smtClean="0"/>
          </a:p>
          <a:p>
            <a:pPr lvl="2">
              <a:spcAft>
                <a:spcPts val="200"/>
              </a:spcAft>
              <a:buFont typeface="Wingdings" panose="05000000000000000000" pitchFamily="2" charset="2"/>
              <a:buChar char="§"/>
            </a:pPr>
            <a:r>
              <a:rPr lang="en-US" sz="1400" smtClean="0"/>
              <a:t>Verbindungswinkel </a:t>
            </a:r>
            <a:r>
              <a:rPr lang="en-US" sz="1400"/>
              <a:t>L 250 x 90 x </a:t>
            </a:r>
            <a:r>
              <a:rPr lang="en-US" sz="1400" smtClean="0"/>
              <a:t>16</a:t>
            </a:r>
          </a:p>
          <a:p>
            <a:pPr lvl="1">
              <a:spcAft>
                <a:spcPts val="200"/>
              </a:spcAft>
            </a:pPr>
            <a:r>
              <a:rPr lang="en-US" sz="1800" smtClean="0"/>
              <a:t> </a:t>
            </a:r>
            <a:r>
              <a:rPr lang="en-US" smtClean="0"/>
              <a:t>Schrauben</a:t>
            </a:r>
          </a:p>
          <a:p>
            <a:pPr lvl="2">
              <a:spcAft>
                <a:spcPts val="200"/>
              </a:spcAft>
              <a:buFont typeface="Wingdings" panose="05000000000000000000" pitchFamily="2" charset="2"/>
              <a:buChar char="§"/>
            </a:pPr>
            <a:r>
              <a:rPr lang="en-US" sz="1400" smtClean="0"/>
              <a:t>Stahlbauschrauben </a:t>
            </a:r>
            <a:r>
              <a:rPr lang="en-US" sz="1400"/>
              <a:t>(große Schlüsselweite)</a:t>
            </a:r>
          </a:p>
          <a:p>
            <a:pPr lvl="2">
              <a:spcAft>
                <a:spcPts val="200"/>
              </a:spcAft>
              <a:buFont typeface="Wingdings" panose="05000000000000000000" pitchFamily="2" charset="2"/>
              <a:buChar char="§"/>
            </a:pPr>
            <a:r>
              <a:rPr lang="en-US" sz="1400"/>
              <a:t>HV 10.9, feuerverzinkt</a:t>
            </a:r>
          </a:p>
          <a:p>
            <a:pPr lvl="2">
              <a:spcAft>
                <a:spcPts val="200"/>
              </a:spcAft>
              <a:buFont typeface="Wingdings" panose="05000000000000000000" pitchFamily="2" charset="2"/>
              <a:buChar char="§"/>
            </a:pPr>
            <a:r>
              <a:rPr lang="en-US" sz="1400"/>
              <a:t>Einfache Verschraubung </a:t>
            </a:r>
            <a:r>
              <a:rPr lang="en-US" sz="1400" smtClean="0"/>
              <a:t>M16</a:t>
            </a:r>
            <a:endParaRPr lang="en-US" sz="1400"/>
          </a:p>
          <a:p>
            <a:pPr lvl="2">
              <a:spcAft>
                <a:spcPts val="200"/>
              </a:spcAft>
              <a:buFont typeface="Wingdings" panose="05000000000000000000" pitchFamily="2" charset="2"/>
              <a:buChar char="§"/>
            </a:pPr>
            <a:r>
              <a:rPr lang="en-US" sz="1400"/>
              <a:t>Doppelte Verschraubung </a:t>
            </a:r>
            <a:r>
              <a:rPr lang="en-US" sz="1400" smtClean="0"/>
              <a:t>M12</a:t>
            </a:r>
          </a:p>
          <a:p>
            <a:pPr marL="1008063" lvl="2" indent="0">
              <a:spcAft>
                <a:spcPts val="200"/>
              </a:spcAft>
            </a:pPr>
            <a:endParaRPr lang="en-US" sz="200"/>
          </a:p>
          <a:p>
            <a:pPr lvl="1">
              <a:spcAft>
                <a:spcPts val="200"/>
              </a:spcAft>
            </a:pPr>
            <a:r>
              <a:rPr lang="en-US" smtClean="0"/>
              <a:t>Befestigung in Halfenschienen HZA 29/20</a:t>
            </a:r>
            <a:endParaRPr lang="en-US"/>
          </a:p>
          <a:p>
            <a:pPr marL="1293813" lvl="2" indent="-285750">
              <a:spcAft>
                <a:spcPts val="200"/>
              </a:spcAft>
              <a:buFont typeface="Wingdings" panose="05000000000000000000" pitchFamily="2" charset="2"/>
              <a:buChar char="§"/>
            </a:pPr>
            <a:r>
              <a:rPr lang="en-US" sz="1400" smtClean="0"/>
              <a:t>Hammerkopfschraube (verzahnt) HZS M12</a:t>
            </a:r>
            <a:endParaRPr lang="de-DE" sz="1600" b="1" kern="0" smtClean="0"/>
          </a:p>
        </p:txBody>
      </p:sp>
      <p:sp>
        <p:nvSpPr>
          <p:cNvPr id="9" name="Rectangle 4"/>
          <p:cNvSpPr txBox="1">
            <a:spLocks noChangeArrowheads="1"/>
          </p:cNvSpPr>
          <p:nvPr/>
        </p:nvSpPr>
        <p:spPr bwMode="auto">
          <a:xfrm>
            <a:off x="4803777" y="4672207"/>
            <a:ext cx="4340223" cy="170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5113" indent="-265113" algn="l" rtl="0" eaLnBrk="0" fontAlgn="base" hangingPunct="0">
              <a:spcBef>
                <a:spcPct val="0"/>
              </a:spcBef>
              <a:spcAft>
                <a:spcPct val="50000"/>
              </a:spcAft>
              <a:buClr>
                <a:srgbClr val="F28E00"/>
              </a:buClr>
              <a:buFont typeface="Arial Black" pitchFamily="34" charset="0"/>
              <a:buChar char="&gt;"/>
              <a:defRPr sz="2000">
                <a:solidFill>
                  <a:schemeClr val="tx1"/>
                </a:solidFill>
                <a:latin typeface="+mn-lt"/>
                <a:ea typeface="+mn-ea"/>
                <a:cs typeface="+mn-cs"/>
              </a:defRPr>
            </a:lvl1pPr>
            <a:lvl2pPr marL="628650" indent="-184150" algn="l" rtl="0" eaLnBrk="0" fontAlgn="base" hangingPunct="0">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0" fontAlgn="base" hangingPunct="0">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0" fontAlgn="base" hangingPunct="0">
              <a:spcBef>
                <a:spcPct val="0"/>
              </a:spcBef>
              <a:spcAft>
                <a:spcPct val="0"/>
              </a:spcAft>
              <a:buFont typeface="Wingdings" pitchFamily="2" charset="2"/>
              <a:buChar char="§"/>
              <a:defRPr sz="14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lvl="1">
              <a:spcAft>
                <a:spcPts val="200"/>
              </a:spcAft>
            </a:pPr>
            <a:r>
              <a:rPr lang="en-US" smtClean="0"/>
              <a:t>Korrosionsschutz </a:t>
            </a:r>
            <a:r>
              <a:rPr lang="en-US" b="1" smtClean="0"/>
              <a:t>TL</a:t>
            </a:r>
            <a:r>
              <a:rPr lang="en-US" smtClean="0"/>
              <a:t>-Rahmen</a:t>
            </a:r>
            <a:endParaRPr lang="en-US"/>
          </a:p>
          <a:p>
            <a:pPr lvl="2">
              <a:spcAft>
                <a:spcPts val="200"/>
              </a:spcAft>
              <a:buFont typeface="Wingdings" panose="05000000000000000000" pitchFamily="2" charset="2"/>
              <a:buChar char="§"/>
            </a:pPr>
            <a:r>
              <a:rPr lang="en-US" sz="1400"/>
              <a:t>Anstrich Grundschicht + Deckschicht</a:t>
            </a:r>
          </a:p>
          <a:p>
            <a:pPr lvl="2">
              <a:spcAft>
                <a:spcPts val="200"/>
              </a:spcAft>
              <a:buFont typeface="Wingdings" panose="05000000000000000000" pitchFamily="2" charset="2"/>
              <a:buChar char="§"/>
            </a:pPr>
            <a:r>
              <a:rPr lang="en-US" sz="1400"/>
              <a:t>Analog </a:t>
            </a:r>
            <a:r>
              <a:rPr lang="en-US" sz="1400" smtClean="0"/>
              <a:t>Kryostat-Aufhängung</a:t>
            </a:r>
          </a:p>
          <a:p>
            <a:pPr marL="1008063" lvl="2" indent="0">
              <a:spcAft>
                <a:spcPts val="200"/>
              </a:spcAft>
            </a:pPr>
            <a:endParaRPr lang="en-US" sz="200" smtClean="0"/>
          </a:p>
          <a:p>
            <a:pPr lvl="1">
              <a:spcAft>
                <a:spcPts val="200"/>
              </a:spcAft>
            </a:pPr>
            <a:r>
              <a:rPr lang="en-US"/>
              <a:t>Korrosionsschutz </a:t>
            </a:r>
            <a:r>
              <a:rPr lang="en-US" b="1" smtClean="0"/>
              <a:t>TLD</a:t>
            </a:r>
            <a:r>
              <a:rPr lang="en-US" smtClean="0"/>
              <a:t>-Rahmen</a:t>
            </a:r>
            <a:endParaRPr lang="en-US"/>
          </a:p>
          <a:p>
            <a:pPr lvl="2">
              <a:spcAft>
                <a:spcPts val="200"/>
              </a:spcAft>
              <a:buFont typeface="Wingdings" panose="05000000000000000000" pitchFamily="2" charset="2"/>
              <a:buChar char="§"/>
            </a:pPr>
            <a:r>
              <a:rPr lang="en-US" sz="1400" smtClean="0"/>
              <a:t>feuerverzinkt</a:t>
            </a:r>
            <a:endParaRPr lang="en-US" sz="140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1256" y="2011530"/>
            <a:ext cx="4377000" cy="2224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9"/>
          <p:cNvSpPr txBox="1"/>
          <p:nvPr/>
        </p:nvSpPr>
        <p:spPr>
          <a:xfrm>
            <a:off x="4983091" y="3472735"/>
            <a:ext cx="593329" cy="338554"/>
          </a:xfrm>
          <a:prstGeom prst="rect">
            <a:avLst/>
          </a:prstGeom>
          <a:solidFill>
            <a:schemeClr val="accent1">
              <a:lumMod val="60000"/>
              <a:lumOff val="40000"/>
            </a:schemeClr>
          </a:solidFill>
        </p:spPr>
        <p:txBody>
          <a:bodyPr wrap="square" rtlCol="0">
            <a:spAutoFit/>
          </a:bodyPr>
          <a:lstStyle/>
          <a:p>
            <a:r>
              <a:rPr lang="de-DE" b="1" smtClean="0"/>
              <a:t>40D</a:t>
            </a:r>
            <a:endParaRPr lang="de-DE" b="1"/>
          </a:p>
        </p:txBody>
      </p:sp>
      <p:sp>
        <p:nvSpPr>
          <p:cNvPr id="11" name="Textfeld 10"/>
          <p:cNvSpPr txBox="1"/>
          <p:nvPr/>
        </p:nvSpPr>
        <p:spPr>
          <a:xfrm>
            <a:off x="6973888" y="3791841"/>
            <a:ext cx="593329" cy="338554"/>
          </a:xfrm>
          <a:prstGeom prst="rect">
            <a:avLst/>
          </a:prstGeom>
          <a:solidFill>
            <a:schemeClr val="accent1">
              <a:lumMod val="60000"/>
              <a:lumOff val="40000"/>
            </a:schemeClr>
          </a:solidFill>
        </p:spPr>
        <p:txBody>
          <a:bodyPr wrap="square" rtlCol="0">
            <a:spAutoFit/>
          </a:bodyPr>
          <a:lstStyle/>
          <a:p>
            <a:r>
              <a:rPr lang="de-DE" b="1" smtClean="0"/>
              <a:t>40E</a:t>
            </a:r>
            <a:endParaRPr lang="de-DE" b="1"/>
          </a:p>
        </p:txBody>
      </p:sp>
      <p:sp>
        <p:nvSpPr>
          <p:cNvPr id="12" name="Textfeld 11"/>
          <p:cNvSpPr txBox="1"/>
          <p:nvPr/>
        </p:nvSpPr>
        <p:spPr>
          <a:xfrm>
            <a:off x="7720936" y="4066888"/>
            <a:ext cx="593329" cy="338554"/>
          </a:xfrm>
          <a:prstGeom prst="rect">
            <a:avLst/>
          </a:prstGeom>
          <a:solidFill>
            <a:schemeClr val="accent1">
              <a:lumMod val="60000"/>
              <a:lumOff val="40000"/>
            </a:schemeClr>
          </a:solidFill>
        </p:spPr>
        <p:txBody>
          <a:bodyPr wrap="square" rtlCol="0">
            <a:spAutoFit/>
          </a:bodyPr>
          <a:lstStyle/>
          <a:p>
            <a:r>
              <a:rPr lang="de-DE" b="1" smtClean="0"/>
              <a:t>40F</a:t>
            </a:r>
            <a:endParaRPr lang="de-DE" b="1"/>
          </a:p>
        </p:txBody>
      </p:sp>
    </p:spTree>
    <p:extLst>
      <p:ext uri="{BB962C8B-B14F-4D97-AF65-F5344CB8AC3E}">
        <p14:creationId xmlns:p14="http://schemas.microsoft.com/office/powerpoint/2010/main" val="3404177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3902" y="973189"/>
            <a:ext cx="4215565" cy="2513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DE" dirty="0" smtClean="0"/>
              <a:t/>
            </a:r>
            <a:br>
              <a:rPr lang="de-DE" dirty="0" smtClean="0"/>
            </a:br>
            <a:r>
              <a:rPr lang="de-DE" dirty="0" smtClean="0"/>
              <a:t>Konzept </a:t>
            </a:r>
            <a:r>
              <a:rPr lang="de-DE" dirty="0"/>
              <a:t>Magnetabhängung </a:t>
            </a:r>
            <a:r>
              <a:rPr lang="de-DE"/>
              <a:t>im </a:t>
            </a:r>
            <a:r>
              <a:rPr lang="de-DE" smtClean="0"/>
              <a:t>XTL R 38-40</a:t>
            </a:r>
            <a:r>
              <a:rPr lang="de-DE" dirty="0"/>
              <a:t/>
            </a:r>
            <a:br>
              <a:rPr lang="de-DE" dirty="0"/>
            </a:br>
            <a:endParaRPr lang="de-DE" dirty="0"/>
          </a:p>
        </p:txBody>
      </p:sp>
      <p:sp>
        <p:nvSpPr>
          <p:cNvPr id="6" name="Untertitel 1"/>
          <p:cNvSpPr>
            <a:spLocks noGrp="1"/>
          </p:cNvSpPr>
          <p:nvPr/>
        </p:nvSpPr>
        <p:spPr bwMode="auto">
          <a:xfrm>
            <a:off x="388142" y="823912"/>
            <a:ext cx="85201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0"/>
              </a:spcBef>
              <a:spcAft>
                <a:spcPct val="50000"/>
              </a:spcAft>
              <a:buClr>
                <a:srgbClr val="F28E00"/>
              </a:buClr>
              <a:buFont typeface="Arial Black" pitchFamily="34" charset="0"/>
              <a:buNone/>
              <a:defRPr sz="2000" b="1">
                <a:solidFill>
                  <a:srgbClr val="F28E00"/>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r>
              <a:rPr lang="en-US" sz="2400" smtClean="0"/>
              <a:t>Tragrahmen</a:t>
            </a:r>
            <a:endParaRPr lang="en-US" sz="2400" dirty="0"/>
          </a:p>
        </p:txBody>
      </p:sp>
      <p:sp>
        <p:nvSpPr>
          <p:cNvPr id="7" name="Rectangle 4"/>
          <p:cNvSpPr txBox="1">
            <a:spLocks noChangeArrowheads="1"/>
          </p:cNvSpPr>
          <p:nvPr/>
        </p:nvSpPr>
        <p:spPr bwMode="auto">
          <a:xfrm>
            <a:off x="282576" y="1309687"/>
            <a:ext cx="4699075" cy="5083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5113" indent="-265113" algn="l" rtl="0" eaLnBrk="0" fontAlgn="base" hangingPunct="0">
              <a:spcBef>
                <a:spcPct val="0"/>
              </a:spcBef>
              <a:spcAft>
                <a:spcPct val="50000"/>
              </a:spcAft>
              <a:buClr>
                <a:srgbClr val="F28E00"/>
              </a:buClr>
              <a:buFont typeface="Arial Black" pitchFamily="34" charset="0"/>
              <a:buChar char="&gt;"/>
              <a:defRPr sz="2000">
                <a:solidFill>
                  <a:schemeClr val="tx1"/>
                </a:solidFill>
                <a:latin typeface="+mn-lt"/>
                <a:ea typeface="+mn-ea"/>
                <a:cs typeface="+mn-cs"/>
              </a:defRPr>
            </a:lvl1pPr>
            <a:lvl2pPr marL="628650" indent="-184150" algn="l" rtl="0" eaLnBrk="0" fontAlgn="base" hangingPunct="0">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0" fontAlgn="base" hangingPunct="0">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0" fontAlgn="base" hangingPunct="0">
              <a:spcBef>
                <a:spcPct val="0"/>
              </a:spcBef>
              <a:spcAft>
                <a:spcPct val="0"/>
              </a:spcAft>
              <a:buFont typeface="Wingdings" pitchFamily="2" charset="2"/>
              <a:buChar char="§"/>
              <a:defRPr sz="14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a:spcAft>
                <a:spcPts val="200"/>
              </a:spcAft>
            </a:pPr>
            <a:r>
              <a:rPr lang="en-US" smtClean="0"/>
              <a:t>Tragrahmen TLD</a:t>
            </a:r>
            <a:endParaRPr lang="en-US"/>
          </a:p>
          <a:p>
            <a:pPr lvl="2">
              <a:spcAft>
                <a:spcPts val="200"/>
              </a:spcAft>
              <a:buFont typeface="Wingdings" panose="05000000000000000000" pitchFamily="2" charset="2"/>
              <a:buChar char="§"/>
            </a:pPr>
            <a:r>
              <a:rPr lang="en-US" smtClean="0"/>
              <a:t>Geschweißter Doppelträger</a:t>
            </a:r>
          </a:p>
          <a:p>
            <a:pPr lvl="2">
              <a:spcAft>
                <a:spcPts val="200"/>
              </a:spcAft>
              <a:buFont typeface="Wingdings" panose="05000000000000000000" pitchFamily="2" charset="2"/>
              <a:buChar char="§"/>
            </a:pPr>
            <a:r>
              <a:rPr lang="en-US" smtClean="0"/>
              <a:t>Langlöcher </a:t>
            </a:r>
            <a:r>
              <a:rPr lang="en-US"/>
              <a:t>in Strahlrichtung</a:t>
            </a:r>
          </a:p>
          <a:p>
            <a:pPr lvl="2">
              <a:spcAft>
                <a:spcPts val="200"/>
              </a:spcAft>
              <a:buFont typeface="Wingdings" panose="05000000000000000000" pitchFamily="2" charset="2"/>
              <a:buChar char="§"/>
            </a:pPr>
            <a:r>
              <a:rPr lang="en-US"/>
              <a:t>Abhängung mittels Winkel an Anschweißbänder</a:t>
            </a:r>
          </a:p>
          <a:p>
            <a:pPr lvl="2">
              <a:spcAft>
                <a:spcPts val="200"/>
              </a:spcAft>
              <a:buFont typeface="Wingdings" panose="05000000000000000000" pitchFamily="2" charset="2"/>
              <a:buChar char="§"/>
            </a:pPr>
            <a:r>
              <a:rPr lang="en-US" smtClean="0"/>
              <a:t>Verstärkung </a:t>
            </a:r>
            <a:r>
              <a:rPr lang="en-US"/>
              <a:t>für höhere </a:t>
            </a:r>
            <a:r>
              <a:rPr lang="en-US" smtClean="0"/>
              <a:t>Eigenfrequenzen</a:t>
            </a:r>
          </a:p>
          <a:p>
            <a:pPr marL="1179513" lvl="2" indent="-171450">
              <a:spcAft>
                <a:spcPts val="200"/>
              </a:spcAft>
              <a:buFont typeface="Wingdings" panose="05000000000000000000" pitchFamily="2" charset="2"/>
              <a:buChar char="§"/>
            </a:pPr>
            <a:r>
              <a:rPr lang="en-US"/>
              <a:t>Klemmkräfte/Einspannung</a:t>
            </a:r>
            <a:br>
              <a:rPr lang="en-US"/>
            </a:br>
            <a:r>
              <a:rPr lang="en-US"/>
              <a:t>aus Vorspannung </a:t>
            </a:r>
            <a:r>
              <a:rPr lang="en-US" smtClean="0"/>
              <a:t>M16-10.9</a:t>
            </a:r>
          </a:p>
          <a:p>
            <a:pPr marL="1179513" lvl="2" indent="-171450">
              <a:spcAft>
                <a:spcPts val="200"/>
              </a:spcAft>
              <a:buFont typeface="Wingdings" panose="05000000000000000000" pitchFamily="2" charset="2"/>
              <a:buChar char="§"/>
            </a:pPr>
            <a:r>
              <a:rPr lang="en-US" smtClean="0"/>
              <a:t>4 Anschlagpunkte zum Heben</a:t>
            </a:r>
          </a:p>
          <a:p>
            <a:pPr marL="1179513" lvl="2" indent="-171450">
              <a:spcAft>
                <a:spcPts val="200"/>
              </a:spcAft>
              <a:buFont typeface="Wingdings" panose="05000000000000000000" pitchFamily="2" charset="2"/>
              <a:buChar char="§"/>
            </a:pPr>
            <a:r>
              <a:rPr lang="en-US" smtClean="0"/>
              <a:t>2 Punkte für Messnester</a:t>
            </a:r>
          </a:p>
          <a:p>
            <a:pPr marL="1179513" lvl="2" indent="-171450">
              <a:spcAft>
                <a:spcPts val="200"/>
              </a:spcAft>
              <a:buFont typeface="Wingdings" panose="05000000000000000000" pitchFamily="2" charset="2"/>
              <a:buChar char="§"/>
            </a:pPr>
            <a:endParaRPr lang="en-US" smtClean="0"/>
          </a:p>
          <a:p>
            <a:pPr>
              <a:spcAft>
                <a:spcPts val="200"/>
              </a:spcAft>
            </a:pPr>
            <a:r>
              <a:rPr lang="en-US" smtClean="0"/>
              <a:t>Tragrahmen TL</a:t>
            </a:r>
          </a:p>
          <a:p>
            <a:pPr lvl="2">
              <a:spcAft>
                <a:spcPts val="200"/>
              </a:spcAft>
              <a:buFont typeface="Wingdings" panose="05000000000000000000" pitchFamily="2" charset="2"/>
              <a:buChar char="§"/>
            </a:pPr>
            <a:r>
              <a:rPr lang="en-US" smtClean="0"/>
              <a:t>Basisrahmen mit Längs- und Querträgern</a:t>
            </a:r>
          </a:p>
          <a:p>
            <a:pPr lvl="2">
              <a:spcAft>
                <a:spcPts val="200"/>
              </a:spcAft>
              <a:buFont typeface="Wingdings" panose="05000000000000000000" pitchFamily="2" charset="2"/>
              <a:buChar char="§"/>
            </a:pPr>
            <a:r>
              <a:rPr lang="en-US" smtClean="0"/>
              <a:t>Querträger eingeschraubt und mit </a:t>
            </a:r>
            <a:r>
              <a:rPr lang="en-US"/>
              <a:t>Steifen an </a:t>
            </a:r>
            <a:r>
              <a:rPr lang="en-US" smtClean="0"/>
              <a:t>Hängegestellbefestigungspunkten</a:t>
            </a:r>
            <a:endParaRPr lang="en-US"/>
          </a:p>
          <a:p>
            <a:pPr lvl="2">
              <a:spcAft>
                <a:spcPts val="200"/>
              </a:spcAft>
              <a:buFont typeface="Wingdings" panose="05000000000000000000" pitchFamily="2" charset="2"/>
              <a:buChar char="§"/>
            </a:pPr>
            <a:r>
              <a:rPr lang="en-US" smtClean="0"/>
              <a:t>Langlöcher </a:t>
            </a:r>
            <a:r>
              <a:rPr lang="en-US"/>
              <a:t>in </a:t>
            </a:r>
            <a:r>
              <a:rPr lang="en-US" smtClean="0"/>
              <a:t>Strahlrichtung in Längsträgern</a:t>
            </a:r>
            <a:br>
              <a:rPr lang="en-US" smtClean="0"/>
            </a:br>
            <a:r>
              <a:rPr lang="en-US" smtClean="0"/>
              <a:t>an </a:t>
            </a:r>
            <a:r>
              <a:rPr lang="en-US"/>
              <a:t>Hängern</a:t>
            </a:r>
          </a:p>
          <a:p>
            <a:pPr lvl="2">
              <a:spcAft>
                <a:spcPts val="200"/>
              </a:spcAft>
              <a:buFont typeface="Wingdings" panose="05000000000000000000" pitchFamily="2" charset="2"/>
              <a:buChar char="§"/>
            </a:pPr>
            <a:r>
              <a:rPr lang="en-US"/>
              <a:t>Langlöcher in Querrichtung</a:t>
            </a:r>
            <a:r>
              <a:rPr lang="en-US" b="1"/>
              <a:t/>
            </a:r>
            <a:br>
              <a:rPr lang="en-US" b="1"/>
            </a:br>
            <a:r>
              <a:rPr lang="en-US" b="1"/>
              <a:t>an seitlicher Abstützung</a:t>
            </a:r>
          </a:p>
          <a:p>
            <a:pPr lvl="2">
              <a:spcAft>
                <a:spcPts val="200"/>
              </a:spcAft>
              <a:buFont typeface="Wingdings" panose="05000000000000000000" pitchFamily="2" charset="2"/>
              <a:buChar char="§"/>
            </a:pPr>
            <a:r>
              <a:rPr lang="en-US"/>
              <a:t>Klemmkräfte/Einspannung</a:t>
            </a:r>
            <a:br>
              <a:rPr lang="en-US"/>
            </a:br>
            <a:r>
              <a:rPr lang="en-US"/>
              <a:t>aus Vorspannung </a:t>
            </a:r>
            <a:r>
              <a:rPr lang="en-US" smtClean="0"/>
              <a:t>M16-10.9</a:t>
            </a:r>
          </a:p>
          <a:p>
            <a:pPr marL="1179513" lvl="2" indent="-171450">
              <a:spcAft>
                <a:spcPts val="200"/>
              </a:spcAft>
              <a:buFont typeface="Wingdings" panose="05000000000000000000" pitchFamily="2" charset="2"/>
              <a:buChar char="§"/>
            </a:pPr>
            <a:r>
              <a:rPr lang="en-US"/>
              <a:t>4 Anschlagpunkte zum Heben</a:t>
            </a:r>
          </a:p>
          <a:p>
            <a:pPr marL="1179513" lvl="2" indent="-171450">
              <a:spcAft>
                <a:spcPts val="200"/>
              </a:spcAft>
              <a:buFont typeface="Wingdings" panose="05000000000000000000" pitchFamily="2" charset="2"/>
              <a:buChar char="§"/>
            </a:pPr>
            <a:r>
              <a:rPr lang="en-US" smtClean="0"/>
              <a:t>4 </a:t>
            </a:r>
            <a:r>
              <a:rPr lang="en-US"/>
              <a:t>Punkte für Messnester</a:t>
            </a:r>
          </a:p>
          <a:p>
            <a:pPr lvl="2">
              <a:spcAft>
                <a:spcPts val="200"/>
              </a:spcAft>
              <a:buFont typeface="Wingdings" panose="05000000000000000000" pitchFamily="2" charset="2"/>
              <a:buChar char="§"/>
            </a:pPr>
            <a:endParaRPr lang="en-US"/>
          </a:p>
          <a:p>
            <a:pPr>
              <a:spcAft>
                <a:spcPts val="200"/>
              </a:spcAft>
            </a:pPr>
            <a:endParaRPr lang="en-US" smtClean="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5926" y="3475353"/>
            <a:ext cx="3623541" cy="2764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3859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a:r>
            <a:br>
              <a:rPr lang="de-DE" dirty="0" smtClean="0"/>
            </a:br>
            <a:r>
              <a:rPr lang="de-DE" dirty="0" smtClean="0"/>
              <a:t>Konzept </a:t>
            </a:r>
            <a:r>
              <a:rPr lang="de-DE" dirty="0"/>
              <a:t>Magnetabhängung </a:t>
            </a:r>
            <a:r>
              <a:rPr lang="de-DE"/>
              <a:t>im </a:t>
            </a:r>
            <a:r>
              <a:rPr lang="de-DE" smtClean="0"/>
              <a:t>XTL R 38-40</a:t>
            </a:r>
            <a:r>
              <a:rPr lang="de-DE" dirty="0"/>
              <a:t/>
            </a:r>
            <a:br>
              <a:rPr lang="de-DE" dirty="0"/>
            </a:br>
            <a:endParaRPr lang="de-DE" dirty="0"/>
          </a:p>
        </p:txBody>
      </p:sp>
      <p:sp>
        <p:nvSpPr>
          <p:cNvPr id="6" name="Untertitel 1"/>
          <p:cNvSpPr>
            <a:spLocks noGrp="1"/>
          </p:cNvSpPr>
          <p:nvPr/>
        </p:nvSpPr>
        <p:spPr bwMode="auto">
          <a:xfrm>
            <a:off x="388142" y="740473"/>
            <a:ext cx="8520113"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0"/>
              </a:spcBef>
              <a:spcAft>
                <a:spcPct val="50000"/>
              </a:spcAft>
              <a:buClr>
                <a:srgbClr val="F28E00"/>
              </a:buClr>
              <a:buFont typeface="Arial Black" pitchFamily="34" charset="0"/>
              <a:buNone/>
              <a:defRPr sz="2000" b="1">
                <a:solidFill>
                  <a:srgbClr val="F28E00"/>
                </a:solidFill>
                <a:latin typeface="+mn-lt"/>
                <a:ea typeface="+mn-ea"/>
                <a:cs typeface="+mn-cs"/>
              </a:defRPr>
            </a:lvl1pPr>
            <a:lvl2pPr marL="628650" indent="-184150" algn="l" rtl="0" eaLnBrk="1" fontAlgn="base" hangingPunct="1">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1" fontAlgn="base" hangingPunct="1">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1" fontAlgn="base" hangingPunct="1">
              <a:spcBef>
                <a:spcPct val="0"/>
              </a:spcBef>
              <a:spcAft>
                <a:spcPct val="0"/>
              </a:spcAft>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a:lstStyle>
          <a:p>
            <a:r>
              <a:rPr lang="en-US" sz="2400" smtClean="0"/>
              <a:t>Tragrahmen im Einzelnen</a:t>
            </a:r>
            <a:endParaRPr lang="en-US" sz="24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3005" y="1214323"/>
            <a:ext cx="2095193" cy="4645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035" y="1214323"/>
            <a:ext cx="2066819" cy="4433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4548" y="1214323"/>
            <a:ext cx="2049120" cy="4762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2864" y="1214323"/>
            <a:ext cx="2075858" cy="4932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4"/>
          <p:cNvSpPr txBox="1">
            <a:spLocks noChangeArrowheads="1"/>
          </p:cNvSpPr>
          <p:nvPr/>
        </p:nvSpPr>
        <p:spPr bwMode="auto">
          <a:xfrm>
            <a:off x="388142" y="5854637"/>
            <a:ext cx="4169228" cy="685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5113" indent="-265113" algn="l" rtl="0" eaLnBrk="0" fontAlgn="base" hangingPunct="0">
              <a:spcBef>
                <a:spcPct val="0"/>
              </a:spcBef>
              <a:spcAft>
                <a:spcPct val="50000"/>
              </a:spcAft>
              <a:buClr>
                <a:srgbClr val="F28E00"/>
              </a:buClr>
              <a:buFont typeface="Arial Black" pitchFamily="34" charset="0"/>
              <a:buChar char="&gt;"/>
              <a:defRPr sz="2000">
                <a:solidFill>
                  <a:schemeClr val="tx1"/>
                </a:solidFill>
                <a:latin typeface="+mn-lt"/>
                <a:ea typeface="+mn-ea"/>
                <a:cs typeface="+mn-cs"/>
              </a:defRPr>
            </a:lvl1pPr>
            <a:lvl2pPr marL="628650" indent="-184150" algn="l" rtl="0" eaLnBrk="0" fontAlgn="base" hangingPunct="0">
              <a:spcBef>
                <a:spcPct val="0"/>
              </a:spcBef>
              <a:spcAft>
                <a:spcPct val="50000"/>
              </a:spcAft>
              <a:buClr>
                <a:schemeClr val="bg2"/>
              </a:buClr>
              <a:buFont typeface="Wingdings" pitchFamily="2" charset="2"/>
              <a:buChar char="§"/>
              <a:defRPr sz="1600">
                <a:solidFill>
                  <a:schemeClr val="tx1"/>
                </a:solidFill>
                <a:latin typeface="+mn-lt"/>
              </a:defRPr>
            </a:lvl2pPr>
            <a:lvl3pPr marL="1236663" indent="-228600" algn="l" rtl="0" eaLnBrk="0" fontAlgn="base" hangingPunct="0">
              <a:spcBef>
                <a:spcPct val="0"/>
              </a:spcBef>
              <a:spcAft>
                <a:spcPct val="0"/>
              </a:spcAft>
              <a:buClr>
                <a:srgbClr val="FF9900"/>
              </a:buClr>
              <a:buFont typeface="Arial Black" pitchFamily="34" charset="0"/>
              <a:defRPr sz="1200">
                <a:solidFill>
                  <a:schemeClr val="tx1"/>
                </a:solidFill>
                <a:latin typeface="+mn-lt"/>
              </a:defRPr>
            </a:lvl3pPr>
            <a:lvl4pPr marL="1644650" indent="-228600" algn="l" rtl="0" eaLnBrk="0" fontAlgn="base" hangingPunct="0">
              <a:spcBef>
                <a:spcPct val="0"/>
              </a:spcBef>
              <a:spcAft>
                <a:spcPct val="0"/>
              </a:spcAft>
              <a:buFont typeface="Wingdings" pitchFamily="2" charset="2"/>
              <a:buChar char="§"/>
              <a:defRPr sz="1400">
                <a:solidFill>
                  <a:schemeClr val="tx1"/>
                </a:solidFill>
                <a:latin typeface="+mn-lt"/>
              </a:defRPr>
            </a:lvl4pPr>
            <a:lvl5pPr marL="2057400" indent="-228600" algn="l" rtl="0" eaLnBrk="0" fontAlgn="base" hangingPunct="0">
              <a:spcBef>
                <a:spcPct val="20000"/>
              </a:spcBef>
              <a:spcAft>
                <a:spcPct val="0"/>
              </a:spcAft>
              <a:defRPr sz="2000">
                <a:solidFill>
                  <a:schemeClr val="tx1"/>
                </a:solidFill>
                <a:latin typeface="+mn-lt"/>
              </a:defRPr>
            </a:lvl5pPr>
            <a:lvl6pPr marL="2514600" indent="-228600" algn="l" rtl="0" fontAlgn="base">
              <a:spcBef>
                <a:spcPct val="20000"/>
              </a:spcBef>
              <a:spcAft>
                <a:spcPct val="0"/>
              </a:spcAft>
              <a:defRPr sz="2000">
                <a:solidFill>
                  <a:schemeClr val="tx1"/>
                </a:solidFill>
                <a:latin typeface="+mn-lt"/>
              </a:defRPr>
            </a:lvl6pPr>
            <a:lvl7pPr marL="2971800" indent="-228600" algn="l" rtl="0" fontAlgn="base">
              <a:spcBef>
                <a:spcPct val="20000"/>
              </a:spcBef>
              <a:spcAft>
                <a:spcPct val="0"/>
              </a:spcAft>
              <a:defRPr sz="2000">
                <a:solidFill>
                  <a:schemeClr val="tx1"/>
                </a:solidFill>
                <a:latin typeface="+mn-lt"/>
              </a:defRPr>
            </a:lvl7pPr>
            <a:lvl8pPr marL="3429000" indent="-228600" algn="l" rtl="0" fontAlgn="base">
              <a:spcBef>
                <a:spcPct val="20000"/>
              </a:spcBef>
              <a:spcAft>
                <a:spcPct val="0"/>
              </a:spcAft>
              <a:defRPr sz="2000">
                <a:solidFill>
                  <a:schemeClr val="tx1"/>
                </a:solidFill>
                <a:latin typeface="+mn-lt"/>
              </a:defRPr>
            </a:lvl8pPr>
            <a:lvl9pPr marL="3886200" indent="-228600" algn="l" rtl="0" fontAlgn="base">
              <a:spcBef>
                <a:spcPct val="20000"/>
              </a:spcBef>
              <a:spcAft>
                <a:spcPct val="0"/>
              </a:spcAft>
              <a:defRPr sz="2000">
                <a:solidFill>
                  <a:schemeClr val="tx1"/>
                </a:solidFill>
                <a:latin typeface="+mn-lt"/>
              </a:defRPr>
            </a:lvl9pPr>
          </a:lstStyle>
          <a:p>
            <a:pPr marL="0" indent="0">
              <a:spcAft>
                <a:spcPts val="200"/>
              </a:spcAft>
              <a:buNone/>
            </a:pPr>
            <a:r>
              <a:rPr lang="en-US" smtClean="0"/>
              <a:t>23 Tragrahmen, XTL R38-40</a:t>
            </a:r>
          </a:p>
          <a:p>
            <a:pPr marL="0" indent="0">
              <a:spcAft>
                <a:spcPts val="200"/>
              </a:spcAft>
              <a:buNone/>
            </a:pPr>
            <a:r>
              <a:rPr lang="en-US" sz="1400" smtClean="0"/>
              <a:t>(ohne TL-Aufstellung im R 38)</a:t>
            </a:r>
          </a:p>
        </p:txBody>
      </p:sp>
    </p:spTree>
    <p:extLst>
      <p:ext uri="{BB962C8B-B14F-4D97-AF65-F5344CB8AC3E}">
        <p14:creationId xmlns:p14="http://schemas.microsoft.com/office/powerpoint/2010/main" val="1918989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2_DESY_Vortrag_3-1">
  <a:themeElements>
    <a:clrScheme name="2_DESY_Vortrag_3-1 14">
      <a:dk1>
        <a:srgbClr val="000000"/>
      </a:dk1>
      <a:lt1>
        <a:srgbClr val="FFFFFF"/>
      </a:lt1>
      <a:dk2>
        <a:srgbClr val="FFFFFF"/>
      </a:dk2>
      <a:lt2>
        <a:srgbClr val="808080"/>
      </a:lt2>
      <a:accent1>
        <a:srgbClr val="00A5EB"/>
      </a:accent1>
      <a:accent2>
        <a:srgbClr val="F28E00"/>
      </a:accent2>
      <a:accent3>
        <a:srgbClr val="FFFFFF"/>
      </a:accent3>
      <a:accent4>
        <a:srgbClr val="000000"/>
      </a:accent4>
      <a:accent5>
        <a:srgbClr val="AACFF3"/>
      </a:accent5>
      <a:accent6>
        <a:srgbClr val="DB8000"/>
      </a:accent6>
      <a:hlink>
        <a:srgbClr val="00A5EB"/>
      </a:hlink>
      <a:folHlink>
        <a:srgbClr val="808080"/>
      </a:folHlink>
    </a:clrScheme>
    <a:fontScheme name="2_DESY_Vortrag_3-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2_DESY_Vortrag_3-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SY_Vortrag_3-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SY_Vortrag_3-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SY_Vortrag_3-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SY_Vortrag_3-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SY_Vortrag_3-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SY_Vortrag_3-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SY_Vortrag_3-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SY_Vortrag_3-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SY_Vortrag_3-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SY_Vortrag_3-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SY_Vortrag_3-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SY_Vortrag_3-1 13">
        <a:dk1>
          <a:srgbClr val="000000"/>
        </a:dk1>
        <a:lt1>
          <a:srgbClr val="FFFFFF"/>
        </a:lt1>
        <a:dk2>
          <a:srgbClr val="FFFFFF"/>
        </a:dk2>
        <a:lt2>
          <a:srgbClr val="808080"/>
        </a:lt2>
        <a:accent1>
          <a:srgbClr val="00A5EB"/>
        </a:accent1>
        <a:accent2>
          <a:srgbClr val="F28E00"/>
        </a:accent2>
        <a:accent3>
          <a:srgbClr val="FFFFFF"/>
        </a:accent3>
        <a:accent4>
          <a:srgbClr val="000000"/>
        </a:accent4>
        <a:accent5>
          <a:srgbClr val="AACFF3"/>
        </a:accent5>
        <a:accent6>
          <a:srgbClr val="DB8000"/>
        </a:accent6>
        <a:hlink>
          <a:srgbClr val="00A5EB"/>
        </a:hlink>
        <a:folHlink>
          <a:srgbClr val="99CC00"/>
        </a:folHlink>
      </a:clrScheme>
      <a:clrMap bg1="lt1" tx1="dk1" bg2="lt2" tx2="dk2" accent1="accent1" accent2="accent2" accent3="accent3" accent4="accent4" accent5="accent5" accent6="accent6" hlink="hlink" folHlink="folHlink"/>
    </a:extraClrScheme>
    <a:extraClrScheme>
      <a:clrScheme name="2_DESY_Vortrag_3-1 14">
        <a:dk1>
          <a:srgbClr val="000000"/>
        </a:dk1>
        <a:lt1>
          <a:srgbClr val="FFFFFF"/>
        </a:lt1>
        <a:dk2>
          <a:srgbClr val="FFFFFF"/>
        </a:dk2>
        <a:lt2>
          <a:srgbClr val="808080"/>
        </a:lt2>
        <a:accent1>
          <a:srgbClr val="00A5EB"/>
        </a:accent1>
        <a:accent2>
          <a:srgbClr val="F28E00"/>
        </a:accent2>
        <a:accent3>
          <a:srgbClr val="FFFFFF"/>
        </a:accent3>
        <a:accent4>
          <a:srgbClr val="000000"/>
        </a:accent4>
        <a:accent5>
          <a:srgbClr val="AACFF3"/>
        </a:accent5>
        <a:accent6>
          <a:srgbClr val="DB8000"/>
        </a:accent6>
        <a:hlink>
          <a:srgbClr val="00A5EB"/>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Watermark</Template>
  <TotalTime>0</TotalTime>
  <Words>1200</Words>
  <Application>Microsoft Office PowerPoint</Application>
  <PresentationFormat>Bildschirmpräsentation (4:3)</PresentationFormat>
  <Paragraphs>385</Paragraphs>
  <Slides>29</Slides>
  <Notes>0</Notes>
  <HiddenSlides>0</HiddenSlides>
  <MMClips>0</MMClips>
  <ScaleCrop>false</ScaleCrop>
  <HeadingPairs>
    <vt:vector size="4" baseType="variant">
      <vt:variant>
        <vt:lpstr>Design</vt:lpstr>
      </vt:variant>
      <vt:variant>
        <vt:i4>1</vt:i4>
      </vt:variant>
      <vt:variant>
        <vt:lpstr>Folientitel</vt:lpstr>
      </vt:variant>
      <vt:variant>
        <vt:i4>29</vt:i4>
      </vt:variant>
    </vt:vector>
  </HeadingPairs>
  <TitlesOfParts>
    <vt:vector size="30" baseType="lpstr">
      <vt:lpstr>2_DESY_Vortrag_3-1</vt:lpstr>
      <vt:lpstr>PRR - Tragrahmen XTL R38-40</vt:lpstr>
      <vt:lpstr>Inhalt</vt:lpstr>
      <vt:lpstr> Konzept Magnetabhängung im XTL R 38-40 </vt:lpstr>
      <vt:lpstr> Konzept Magnetabhängung im XTL R 38-40 </vt:lpstr>
      <vt:lpstr> Konzept Magnetabhängung im XTL R 38-40 </vt:lpstr>
      <vt:lpstr> Konzept Magnetabhängung im XTL R 38-40 </vt:lpstr>
      <vt:lpstr> Konzept Magnetabhängung im XTL R 38-40 </vt:lpstr>
      <vt:lpstr> Konzept Magnetabhängung im XTL R 38-40 </vt:lpstr>
      <vt:lpstr> Konzept Magnetabhängung im XTL R 38-40 </vt:lpstr>
      <vt:lpstr> Konzept Magnetabhängung im XTL R 38-40 </vt:lpstr>
      <vt:lpstr> Konzept Magnetabhängung im XTL R 38-40 </vt:lpstr>
      <vt:lpstr> Konzept Magnetabhängung im XTL R 38-40 </vt:lpstr>
      <vt:lpstr> Konzept Magnetabhängung im XTL R 38-40 </vt:lpstr>
      <vt:lpstr> Konzept Magnetabhängung im XTL R 38-40 </vt:lpstr>
      <vt:lpstr> Konzept Magnetabhängung im XTL R 38-40 </vt:lpstr>
      <vt:lpstr> Statik und Dynamik </vt:lpstr>
      <vt:lpstr> Statik und Dynamik </vt:lpstr>
      <vt:lpstr> Statik und Dynamik </vt:lpstr>
      <vt:lpstr> Statik und Dynamik </vt:lpstr>
      <vt:lpstr> Statik und Dynamik </vt:lpstr>
      <vt:lpstr> Statik und Dynamik </vt:lpstr>
      <vt:lpstr> Schnittstellen </vt:lpstr>
      <vt:lpstr> Schnittstellen </vt:lpstr>
      <vt:lpstr> Schnittstellen </vt:lpstr>
      <vt:lpstr> Schnittstellen </vt:lpstr>
      <vt:lpstr> Schnittstellen </vt:lpstr>
      <vt:lpstr> Weiteres Vorgehen </vt:lpstr>
      <vt:lpstr> Weiteres Vorgehen </vt:lpstr>
      <vt:lpstr> Unterlagen </vt:lpstr>
    </vt:vector>
  </TitlesOfParts>
  <Company>DESY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sommera</dc:creator>
  <cp:lastModifiedBy>Platzer, Roland</cp:lastModifiedBy>
  <cp:revision>423</cp:revision>
  <cp:lastPrinted>2014-07-02T10:50:00Z</cp:lastPrinted>
  <dcterms:created xsi:type="dcterms:W3CDTF">2008-04-14T12:45:38Z</dcterms:created>
  <dcterms:modified xsi:type="dcterms:W3CDTF">2014-07-02T10:53:25Z</dcterms:modified>
</cp:coreProperties>
</file>