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1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49FA5-671B-47BF-AC8E-E9F4B4E82105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D98BE-FE70-4DD7-90A0-18DA71E6C8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7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5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5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6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10.7.2014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8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8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0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0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8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0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6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10.7.2014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3152F-5021-499D-84A9-EDA489F048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6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Inj. installation schedule : Gun start </a:t>
            </a:r>
            <a:r>
              <a:rPr lang="en-US" sz="3200" dirty="0" smtClean="0">
                <a:solidFill>
                  <a:srgbClr val="FF0000"/>
                </a:solidFill>
              </a:rPr>
              <a:t>August 21</a:t>
            </a:r>
            <a:r>
              <a:rPr lang="en-US" sz="3200" baseline="30000" dirty="0" smtClean="0">
                <a:solidFill>
                  <a:srgbClr val="FF0000"/>
                </a:solidFill>
              </a:rPr>
              <a:t>st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626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Interlock doors : 1.-3.7.</a:t>
            </a:r>
          </a:p>
          <a:p>
            <a:r>
              <a:rPr lang="en-US" sz="1800" dirty="0" smtClean="0"/>
              <a:t>Finalizing pers. Interlock : 2.7.-14.7. </a:t>
            </a:r>
            <a:r>
              <a:rPr lang="en-US" sz="1800" dirty="0" smtClean="0">
                <a:solidFill>
                  <a:srgbClr val="FF0000"/>
                </a:solidFill>
              </a:rPr>
              <a:t>-&gt; 2.7. – 1.8.</a:t>
            </a:r>
          </a:p>
          <a:p>
            <a:r>
              <a:rPr lang="en-US" sz="1800" dirty="0" smtClean="0"/>
              <a:t>Interlock tests ( incl. TÜV ) : 15.7. – 17.7. </a:t>
            </a:r>
            <a:r>
              <a:rPr lang="en-US" sz="1800" dirty="0" smtClean="0">
                <a:solidFill>
                  <a:srgbClr val="FF0000"/>
                </a:solidFill>
              </a:rPr>
              <a:t>-&gt; 13.8. – 20.8.</a:t>
            </a:r>
          </a:p>
          <a:p>
            <a:endParaRPr lang="en-US" sz="1800" dirty="0"/>
          </a:p>
          <a:p>
            <a:r>
              <a:rPr lang="en-US" sz="1800" dirty="0" smtClean="0"/>
              <a:t>Prepare RF for 3 bar : 1.7. – 11.7. </a:t>
            </a:r>
            <a:r>
              <a:rPr lang="en-US" sz="1800" dirty="0" smtClean="0">
                <a:solidFill>
                  <a:srgbClr val="FF0000"/>
                </a:solidFill>
              </a:rPr>
              <a:t>-&gt; </a:t>
            </a:r>
            <a:r>
              <a:rPr lang="en-US" sz="1800" dirty="0" smtClean="0">
                <a:solidFill>
                  <a:srgbClr val="FF0000"/>
                </a:solidFill>
              </a:rPr>
              <a:t>21</a:t>
            </a:r>
            <a:r>
              <a:rPr lang="en-US" sz="1800" dirty="0" smtClean="0">
                <a:solidFill>
                  <a:srgbClr val="FF0000"/>
                </a:solidFill>
              </a:rPr>
              <a:t>.7</a:t>
            </a:r>
            <a:r>
              <a:rPr lang="en-US" sz="1800" dirty="0" smtClean="0">
                <a:solidFill>
                  <a:srgbClr val="FF0000"/>
                </a:solidFill>
              </a:rPr>
              <a:t>. – 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  <a:r>
              <a:rPr lang="en-US" sz="1800" dirty="0" smtClean="0">
                <a:solidFill>
                  <a:srgbClr val="FF0000"/>
                </a:solidFill>
              </a:rPr>
              <a:t>.8.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>
                <a:solidFill>
                  <a:srgbClr val="00B050"/>
                </a:solidFill>
              </a:rPr>
              <a:t>Installation injector dump : 8.7.-9.7. </a:t>
            </a:r>
          </a:p>
          <a:p>
            <a:endParaRPr lang="en-US" sz="1800" dirty="0"/>
          </a:p>
          <a:p>
            <a:r>
              <a:rPr lang="en-US" sz="1800" dirty="0" smtClean="0">
                <a:solidFill>
                  <a:srgbClr val="00B050"/>
                </a:solidFill>
              </a:rPr>
              <a:t>Closing fire walls : 30.6.-3.7.</a:t>
            </a:r>
          </a:p>
          <a:p>
            <a:r>
              <a:rPr lang="en-US" sz="1800" dirty="0" smtClean="0">
                <a:solidFill>
                  <a:srgbClr val="00B050"/>
                </a:solidFill>
              </a:rPr>
              <a:t>Cleaning UG7 : 4.7.-7.7.</a:t>
            </a:r>
            <a:endParaRPr lang="en-US" sz="1800" dirty="0">
              <a:solidFill>
                <a:srgbClr val="00B050"/>
              </a:solidFill>
            </a:endParaRPr>
          </a:p>
          <a:p>
            <a:r>
              <a:rPr lang="en-US" sz="1800" dirty="0" smtClean="0"/>
              <a:t>Vacuum installation : 8.7.-</a:t>
            </a:r>
            <a:r>
              <a:rPr lang="en-US" sz="1800" dirty="0" smtClean="0"/>
              <a:t>18.7</a:t>
            </a:r>
            <a:r>
              <a:rPr lang="en-US" sz="1800" dirty="0" smtClean="0"/>
              <a:t>. </a:t>
            </a:r>
            <a:endParaRPr lang="en-US" sz="1800" dirty="0" smtClean="0"/>
          </a:p>
          <a:p>
            <a:r>
              <a:rPr lang="en-US" sz="1800" dirty="0" smtClean="0"/>
              <a:t>Gun </a:t>
            </a:r>
            <a:r>
              <a:rPr lang="en-US" sz="1800" dirty="0" smtClean="0"/>
              <a:t>Electronics installation and test : </a:t>
            </a:r>
            <a:r>
              <a:rPr lang="en-US" sz="1800" dirty="0" smtClean="0"/>
              <a:t>7.7</a:t>
            </a:r>
            <a:r>
              <a:rPr lang="en-US" sz="1800" dirty="0" smtClean="0"/>
              <a:t>. – </a:t>
            </a:r>
            <a:r>
              <a:rPr lang="en-US" sz="1800" dirty="0" smtClean="0"/>
              <a:t>15.7</a:t>
            </a:r>
            <a:r>
              <a:rPr lang="en-US" sz="1800" dirty="0" smtClean="0"/>
              <a:t>. </a:t>
            </a:r>
            <a:r>
              <a:rPr lang="en-US" sz="1800" dirty="0" smtClean="0">
                <a:solidFill>
                  <a:srgbClr val="FF0000"/>
                </a:solidFill>
              </a:rPr>
              <a:t>-&gt; </a:t>
            </a:r>
            <a:r>
              <a:rPr lang="en-US" sz="1800" dirty="0" smtClean="0">
                <a:solidFill>
                  <a:srgbClr val="FF0000"/>
                </a:solidFill>
              </a:rPr>
              <a:t>21</a:t>
            </a:r>
            <a:r>
              <a:rPr lang="en-US" sz="1800" dirty="0" smtClean="0">
                <a:solidFill>
                  <a:srgbClr val="FF0000"/>
                </a:solidFill>
              </a:rPr>
              <a:t>.7</a:t>
            </a:r>
            <a:r>
              <a:rPr lang="en-US" sz="1800" dirty="0" smtClean="0">
                <a:solidFill>
                  <a:srgbClr val="FF0000"/>
                </a:solidFill>
              </a:rPr>
              <a:t>. – 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  <a:r>
              <a:rPr lang="en-US" sz="1800" dirty="0" smtClean="0">
                <a:solidFill>
                  <a:srgbClr val="FF0000"/>
                </a:solidFill>
              </a:rPr>
              <a:t>.8.</a:t>
            </a:r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Machine protection installation  and  test: 18.7. </a:t>
            </a:r>
            <a:r>
              <a:rPr lang="en-US" sz="1800" dirty="0" smtClean="0">
                <a:solidFill>
                  <a:srgbClr val="FF0000"/>
                </a:solidFill>
              </a:rPr>
              <a:t>-&gt; ~13.8.</a:t>
            </a:r>
          </a:p>
          <a:p>
            <a:endParaRPr lang="en-US" sz="1800" dirty="0"/>
          </a:p>
          <a:p>
            <a:r>
              <a:rPr lang="en-US" sz="1800" dirty="0" smtClean="0"/>
              <a:t>Girder supports installation : </a:t>
            </a:r>
            <a:r>
              <a:rPr lang="en-US" sz="1800" dirty="0" smtClean="0">
                <a:solidFill>
                  <a:srgbClr val="FF0000"/>
                </a:solidFill>
              </a:rPr>
              <a:t>16.7. – 25.7.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Installation of Girder 1 ( Dump Girder, BB ? ) : 28.7. – 15.8.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rgbClr val="FF0000"/>
                </a:solidFill>
              </a:rPr>
              <a:t>Start </a:t>
            </a:r>
            <a:r>
              <a:rPr lang="en-US" sz="1800" dirty="0" err="1" smtClean="0">
                <a:solidFill>
                  <a:srgbClr val="FF0000"/>
                </a:solidFill>
              </a:rPr>
              <a:t>Cryo</a:t>
            </a:r>
            <a:r>
              <a:rPr lang="en-US" sz="1800" dirty="0" smtClean="0">
                <a:solidFill>
                  <a:srgbClr val="FF0000"/>
                </a:solidFill>
              </a:rPr>
              <a:t> Installation warm beam pipes XSE shaft – 15.8. ?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14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Installation phases, update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Phase 1 : </a:t>
            </a:r>
            <a:r>
              <a:rPr lang="en-US" sz="2400" dirty="0"/>
              <a:t>3</a:t>
            </a:r>
            <a:r>
              <a:rPr lang="en-US" sz="2400" dirty="0" smtClean="0"/>
              <a:t> weeks , October</a:t>
            </a:r>
          </a:p>
          <a:p>
            <a:pPr lvl="1"/>
            <a:r>
              <a:rPr lang="en-US" sz="2000" dirty="0" smtClean="0"/>
              <a:t>Laser </a:t>
            </a:r>
            <a:r>
              <a:rPr lang="en-US" sz="2000" dirty="0" err="1" smtClean="0"/>
              <a:t>beamlines</a:t>
            </a:r>
            <a:r>
              <a:rPr lang="en-US" sz="2000" dirty="0" smtClean="0"/>
              <a:t> XTIN shaft</a:t>
            </a:r>
          </a:p>
          <a:p>
            <a:pPr lvl="1"/>
            <a:r>
              <a:rPr lang="en-US" sz="2000" dirty="0" err="1"/>
              <a:t>Cryo</a:t>
            </a:r>
            <a:r>
              <a:rPr lang="en-US" sz="2000" dirty="0"/>
              <a:t> installation warm pipes XSE shaft </a:t>
            </a:r>
            <a:endParaRPr lang="en-US" sz="2000" dirty="0" smtClean="0"/>
          </a:p>
          <a:p>
            <a:pPr lvl="1"/>
            <a:r>
              <a:rPr lang="en-US" sz="2000" dirty="0" smtClean="0"/>
              <a:t>Girder 2, 3, 4 (TDS), BB and steel girder</a:t>
            </a:r>
          </a:p>
          <a:p>
            <a:pPr lvl="1"/>
            <a:r>
              <a:rPr lang="en-US" sz="2000" dirty="0" smtClean="0"/>
              <a:t>Girder Rack Installation</a:t>
            </a:r>
          </a:p>
          <a:p>
            <a:pPr lvl="1"/>
            <a:r>
              <a:rPr lang="en-US" sz="2000" dirty="0" smtClean="0"/>
              <a:t>Rack shielding installation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Phase </a:t>
            </a:r>
            <a:r>
              <a:rPr lang="en-US" sz="2400" dirty="0" smtClean="0"/>
              <a:t>2 </a:t>
            </a:r>
            <a:r>
              <a:rPr lang="en-US" sz="2400" dirty="0" smtClean="0"/>
              <a:t>: ~ 1 week, November </a:t>
            </a:r>
          </a:p>
          <a:p>
            <a:pPr lvl="1"/>
            <a:r>
              <a:rPr lang="en-US" sz="2000" dirty="0" err="1" smtClean="0"/>
              <a:t>Cryo</a:t>
            </a:r>
            <a:r>
              <a:rPr lang="en-US" sz="2000" dirty="0" smtClean="0"/>
              <a:t> transfer line XSE shaft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Phase </a:t>
            </a:r>
            <a:r>
              <a:rPr lang="en-US" sz="2400" dirty="0" smtClean="0"/>
              <a:t>3 </a:t>
            </a:r>
            <a:r>
              <a:rPr lang="en-US" sz="2400" dirty="0" smtClean="0"/>
              <a:t>: ~ 14 weeks, March – June 2015</a:t>
            </a:r>
          </a:p>
          <a:p>
            <a:pPr lvl="1"/>
            <a:r>
              <a:rPr lang="en-US" sz="2000" dirty="0" smtClean="0"/>
              <a:t>Installation of modules</a:t>
            </a:r>
          </a:p>
          <a:p>
            <a:pPr lvl="1"/>
            <a:r>
              <a:rPr lang="en-US" sz="2000" dirty="0" smtClean="0"/>
              <a:t>Installation and testing of electronics ( if not done already )</a:t>
            </a:r>
          </a:p>
          <a:p>
            <a:pPr lvl="1"/>
            <a:r>
              <a:rPr lang="en-US" sz="2000" dirty="0" smtClean="0"/>
              <a:t>Commissioning of cryogenics and modules</a:t>
            </a:r>
          </a:p>
          <a:p>
            <a:pPr lvl="1"/>
            <a:endParaRPr lang="en-US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14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Offene</a:t>
            </a:r>
            <a:r>
              <a:rPr lang="en-US" sz="3600" dirty="0" smtClean="0"/>
              <a:t> </a:t>
            </a:r>
            <a:r>
              <a:rPr lang="en-US" sz="3600" dirty="0" err="1" smtClean="0"/>
              <a:t>Fragen</a:t>
            </a:r>
            <a:r>
              <a:rPr lang="en-US" sz="3600" dirty="0" smtClean="0"/>
              <a:t> :</a:t>
            </a:r>
            <a:endParaRPr lang="en-US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8288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Kann</a:t>
            </a:r>
            <a:r>
              <a:rPr lang="en-US" sz="2000" dirty="0" smtClean="0"/>
              <a:t> Dump Girder </a:t>
            </a:r>
            <a:r>
              <a:rPr lang="en-US" sz="2000" dirty="0" err="1" smtClean="0"/>
              <a:t>eingebaut</a:t>
            </a:r>
            <a:r>
              <a:rPr lang="en-US" sz="2000" dirty="0" smtClean="0"/>
              <a:t> </a:t>
            </a:r>
            <a:r>
              <a:rPr lang="en-US" sz="2000" dirty="0" err="1" smtClean="0"/>
              <a:t>werden</a:t>
            </a:r>
            <a:r>
              <a:rPr lang="en-US" sz="2000" dirty="0" smtClean="0"/>
              <a:t> ?</a:t>
            </a:r>
          </a:p>
          <a:p>
            <a:r>
              <a:rPr lang="en-US" sz="2000" dirty="0" err="1" smtClean="0"/>
              <a:t>Kann</a:t>
            </a:r>
            <a:r>
              <a:rPr lang="en-US" sz="2000" dirty="0" smtClean="0"/>
              <a:t> BB </a:t>
            </a:r>
            <a:r>
              <a:rPr lang="en-US" sz="2000" dirty="0" err="1" smtClean="0"/>
              <a:t>eingebaut</a:t>
            </a:r>
            <a:r>
              <a:rPr lang="en-US" sz="2000" dirty="0" smtClean="0"/>
              <a:t> </a:t>
            </a:r>
            <a:r>
              <a:rPr lang="en-US" sz="2000" dirty="0" err="1" smtClean="0"/>
              <a:t>werden</a:t>
            </a:r>
            <a:r>
              <a:rPr lang="en-US" sz="2000" dirty="0" smtClean="0"/>
              <a:t> ?</a:t>
            </a:r>
          </a:p>
          <a:p>
            <a:r>
              <a:rPr lang="en-US" sz="2000" dirty="0" err="1" smtClean="0"/>
              <a:t>Können</a:t>
            </a:r>
            <a:r>
              <a:rPr lang="en-US" sz="2000" dirty="0" smtClean="0"/>
              <a:t> die </a:t>
            </a:r>
            <a:r>
              <a:rPr lang="en-US" sz="2000" dirty="0" err="1" smtClean="0"/>
              <a:t>Stahlgirder</a:t>
            </a:r>
            <a:r>
              <a:rPr lang="en-US" sz="2000" dirty="0" smtClean="0"/>
              <a:t> </a:t>
            </a:r>
            <a:r>
              <a:rPr lang="en-US" sz="2000" dirty="0" err="1" smtClean="0"/>
              <a:t>eingebaut</a:t>
            </a:r>
            <a:r>
              <a:rPr lang="en-US" sz="2000" dirty="0" smtClean="0"/>
              <a:t> </a:t>
            </a:r>
            <a:r>
              <a:rPr lang="en-US" sz="2000" dirty="0" err="1" smtClean="0"/>
              <a:t>werden</a:t>
            </a:r>
            <a:r>
              <a:rPr lang="en-US" sz="2000" dirty="0" smtClean="0"/>
              <a:t> ?</a:t>
            </a:r>
          </a:p>
          <a:p>
            <a:r>
              <a:rPr lang="en-US" sz="2000" dirty="0" err="1" smtClean="0"/>
              <a:t>Konkrete</a:t>
            </a:r>
            <a:r>
              <a:rPr lang="en-US" sz="2000" dirty="0" smtClean="0"/>
              <a:t> </a:t>
            </a:r>
            <a:r>
              <a:rPr lang="en-US" sz="2000" dirty="0" err="1" smtClean="0"/>
              <a:t>Installationspläne</a:t>
            </a:r>
            <a:r>
              <a:rPr lang="en-US" sz="2000" dirty="0" smtClean="0"/>
              <a:t> </a:t>
            </a:r>
            <a:r>
              <a:rPr lang="en-US" sz="2000" dirty="0" err="1" smtClean="0"/>
              <a:t>für</a:t>
            </a:r>
            <a:r>
              <a:rPr lang="en-US" sz="2000" dirty="0" smtClean="0"/>
              <a:t> </a:t>
            </a:r>
            <a:r>
              <a:rPr lang="en-US" sz="2000" dirty="0" err="1" smtClean="0"/>
              <a:t>Cryoleitungen</a:t>
            </a:r>
            <a:r>
              <a:rPr lang="en-US" sz="2000" dirty="0" smtClean="0"/>
              <a:t> </a:t>
            </a:r>
            <a:r>
              <a:rPr lang="en-US" sz="2000" dirty="0" err="1" smtClean="0"/>
              <a:t>im</a:t>
            </a:r>
            <a:r>
              <a:rPr lang="en-US" sz="2000" dirty="0" smtClean="0"/>
              <a:t> XSE-MS</a:t>
            </a:r>
          </a:p>
          <a:p>
            <a:endParaRPr lang="en-US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10.7.2014</a:t>
            </a:r>
            <a:endParaRPr lang="en-US" dirty="0"/>
          </a:p>
        </p:txBody>
      </p:sp>
      <p:pic>
        <p:nvPicPr>
          <p:cNvPr id="5" name="Grafik 4" descr="Bildschirmausschnit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757" y="2666999"/>
            <a:ext cx="5969643" cy="421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62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Bildschirmpräsentation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 Theme</vt:lpstr>
      <vt:lpstr>Inj. installation schedule : Gun start August 21st </vt:lpstr>
      <vt:lpstr>Installation phases, update</vt:lpstr>
      <vt:lpstr>Offene Fragen :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Injector schedule July ’14 : start July 21st</dc:title>
  <dc:creator>Brinker, Frank</dc:creator>
  <cp:lastModifiedBy>brinker</cp:lastModifiedBy>
  <cp:revision>13</cp:revision>
  <dcterms:created xsi:type="dcterms:W3CDTF">2014-06-26T20:19:37Z</dcterms:created>
  <dcterms:modified xsi:type="dcterms:W3CDTF">2014-07-11T14:16:31Z</dcterms:modified>
</cp:coreProperties>
</file>