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58" r:id="rId3"/>
    <p:sldId id="263" r:id="rId4"/>
    <p:sldId id="265" r:id="rId5"/>
    <p:sldId id="266" r:id="rId6"/>
    <p:sldId id="269" r:id="rId7"/>
    <p:sldId id="268" r:id="rId8"/>
    <p:sldId id="267" r:id="rId9"/>
    <p:sldId id="270" r:id="rId10"/>
  </p:sldIdLst>
  <p:sldSz cx="9144000" cy="5143500" type="screen16x9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7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744" y="-9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101" d="100"/>
          <a:sy n="101" d="100"/>
        </p:scale>
        <p:origin x="-1998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FBBCCC7-A61C-4543-8F78-711043E99D3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58568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06662FC-CA82-450F-9F19-5ACDFDBB1B5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198629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Logo_final-01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4570413"/>
            <a:ext cx="118745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650" y="250032"/>
            <a:ext cx="7488238" cy="378619"/>
          </a:xfrm>
        </p:spPr>
        <p:txBody>
          <a:bodyPr/>
          <a:lstStyle>
            <a:lvl1pPr>
              <a:defRPr sz="26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noProof="0" smtClean="0"/>
              <a:t>Titelmasterformat durch Klicken bearbeiten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55652" y="735807"/>
            <a:ext cx="7561263" cy="701278"/>
          </a:xfr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noProof="0" smtClean="0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980988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400208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40513" y="250032"/>
            <a:ext cx="2057400" cy="409575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68313" y="250032"/>
            <a:ext cx="6019800" cy="4095750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468816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886719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4760076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68313" y="951310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59313" y="951310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79283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2541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617073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4314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2" y="204788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2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9695502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254059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250825"/>
            <a:ext cx="7127875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Titelmasterformat durch Klicken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950913"/>
            <a:ext cx="8229600" cy="3395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Textmasterformate durch Klicken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  <a:p>
            <a:pPr lvl="3"/>
            <a:r>
              <a:rPr lang="de-DE" altLang="de-DE" smtClean="0"/>
              <a:t>Vierte Ebene</a:t>
            </a:r>
          </a:p>
          <a:p>
            <a:pPr lvl="4"/>
            <a:r>
              <a:rPr lang="de-DE" altLang="de-DE" smtClean="0"/>
              <a:t>Fünfte Ebene</a:t>
            </a:r>
          </a:p>
          <a:p>
            <a:pPr lvl="0"/>
            <a:endParaRPr lang="de-DE" altLang="de-DE" smtClean="0"/>
          </a:p>
        </p:txBody>
      </p:sp>
      <p:pic>
        <p:nvPicPr>
          <p:cNvPr id="1028" name="Picture 7" descr="Logo_final-01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249238"/>
            <a:ext cx="1204913" cy="44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Text Box 14"/>
          <p:cNvSpPr txBox="1">
            <a:spLocks noChangeArrowheads="1"/>
          </p:cNvSpPr>
          <p:nvPr userDrawn="1"/>
        </p:nvSpPr>
        <p:spPr bwMode="auto">
          <a:xfrm>
            <a:off x="179388" y="4840288"/>
            <a:ext cx="576262" cy="26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fld id="{CE2CFB9D-2C89-4AB3-9E38-D4B189C0AB22}" type="slidenum">
              <a:rPr lang="de-DE" sz="1100" b="1" smtClean="0">
                <a:solidFill>
                  <a:schemeClr val="bg1"/>
                </a:solidFill>
              </a:rPr>
              <a:pPr eaLnBrk="1" hangingPunct="1">
                <a:spcBef>
                  <a:spcPct val="50000"/>
                </a:spcBef>
                <a:defRPr/>
              </a:pPr>
              <a:t>‹Nr.›</a:t>
            </a:fld>
            <a:endParaRPr lang="de-DE" sz="1100" b="1" smtClean="0">
              <a:solidFill>
                <a:schemeClr val="bg1"/>
              </a:solidFill>
            </a:endParaRPr>
          </a:p>
        </p:txBody>
      </p:sp>
      <p:sp>
        <p:nvSpPr>
          <p:cNvPr id="1030" name="Text Box 15"/>
          <p:cNvSpPr txBox="1">
            <a:spLocks noChangeArrowheads="1"/>
          </p:cNvSpPr>
          <p:nvPr userDrawn="1"/>
        </p:nvSpPr>
        <p:spPr bwMode="auto">
          <a:xfrm>
            <a:off x="611188" y="4840288"/>
            <a:ext cx="936625" cy="26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de-DE" sz="1100" dirty="0" smtClean="0">
                <a:solidFill>
                  <a:schemeClr val="bg1"/>
                </a:solidFill>
              </a:rPr>
              <a:t>06.10.2014</a:t>
            </a:r>
          </a:p>
        </p:txBody>
      </p:sp>
      <p:sp>
        <p:nvSpPr>
          <p:cNvPr id="1031" name="Text Box 16"/>
          <p:cNvSpPr txBox="1">
            <a:spLocks noChangeArrowheads="1"/>
          </p:cNvSpPr>
          <p:nvPr userDrawn="1"/>
        </p:nvSpPr>
        <p:spPr bwMode="auto">
          <a:xfrm>
            <a:off x="6300788" y="4840288"/>
            <a:ext cx="2808287" cy="26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r>
              <a:rPr lang="de-DE" sz="1100" dirty="0" smtClean="0">
                <a:solidFill>
                  <a:schemeClr val="bg1"/>
                </a:solidFill>
              </a:rPr>
              <a:t>Fabian Rigoll – DLCL </a:t>
            </a:r>
            <a:r>
              <a:rPr lang="de-DE" sz="1100" dirty="0" err="1" smtClean="0">
                <a:solidFill>
                  <a:schemeClr val="bg1"/>
                </a:solidFill>
              </a:rPr>
              <a:t>Energy</a:t>
            </a:r>
            <a:endParaRPr lang="de-DE" sz="1100" dirty="0" smtClean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477B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477B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477B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477B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477B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00477B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00477B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00477B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00477B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00477B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>
          <a:solidFill>
            <a:srgbClr val="00477B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rgbClr val="00477B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400">
          <a:solidFill>
            <a:srgbClr val="00477B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200">
          <a:solidFill>
            <a:srgbClr val="00477B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rgbClr val="00477B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rgbClr val="00477B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rgbClr val="00477B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rgbClr val="00477B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650" y="250825"/>
            <a:ext cx="7488238" cy="377825"/>
          </a:xfrm>
        </p:spPr>
        <p:txBody>
          <a:bodyPr/>
          <a:lstStyle/>
          <a:p>
            <a:pPr eaLnBrk="1" hangingPunct="1"/>
            <a:r>
              <a:rPr lang="en-US" altLang="de-DE" dirty="0" smtClean="0"/>
              <a:t>DLCL Energy – Current Status</a:t>
            </a:r>
            <a:endParaRPr lang="en-US" altLang="de-DE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55650" y="736600"/>
            <a:ext cx="7561263" cy="700088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de-DE" sz="2000" b="1" dirty="0" smtClean="0"/>
              <a:t>LSDMA All Hands Meeting October 2014</a:t>
            </a:r>
            <a:endParaRPr lang="en-US" altLang="de-DE" sz="2000" dirty="0" smtClean="0"/>
          </a:p>
        </p:txBody>
      </p:sp>
      <p:pic>
        <p:nvPicPr>
          <p:cNvPr id="3076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20" b="13744"/>
          <a:stretch>
            <a:fillRect/>
          </a:stretch>
        </p:blipFill>
        <p:spPr bwMode="auto">
          <a:xfrm>
            <a:off x="7938" y="2079625"/>
            <a:ext cx="9144000" cy="227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de-DE" smtClean="0"/>
              <a:t>Hybrid Energy Grid Management (HEGRID)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de-DE" dirty="0" smtClean="0"/>
              <a:t>Main goal:</a:t>
            </a:r>
          </a:p>
          <a:p>
            <a:pPr marL="457200" lvl="1" indent="0" eaLnBrk="1" hangingPunct="1">
              <a:buFont typeface="Arial" charset="0"/>
              <a:buNone/>
              <a:defRPr/>
            </a:pPr>
            <a:r>
              <a:rPr lang="en-US" altLang="de-DE" i="1" dirty="0" smtClean="0"/>
              <a:t>Making </a:t>
            </a:r>
            <a:r>
              <a:rPr lang="en-US" altLang="de-DE" b="1" i="1" dirty="0" smtClean="0"/>
              <a:t>multi-commodity</a:t>
            </a:r>
            <a:r>
              <a:rPr lang="en-US" altLang="de-DE" i="1" dirty="0" smtClean="0"/>
              <a:t> energy management possible </a:t>
            </a:r>
          </a:p>
          <a:p>
            <a:pPr lvl="1" eaLnBrk="1" hangingPunct="1">
              <a:defRPr/>
            </a:pPr>
            <a:r>
              <a:rPr lang="en-US" altLang="de-DE" dirty="0" smtClean="0"/>
              <a:t>Heat</a:t>
            </a:r>
          </a:p>
          <a:p>
            <a:pPr lvl="1" eaLnBrk="1" hangingPunct="1">
              <a:defRPr/>
            </a:pPr>
            <a:r>
              <a:rPr lang="en-US" altLang="de-DE" dirty="0" smtClean="0"/>
              <a:t>Gas</a:t>
            </a:r>
          </a:p>
          <a:p>
            <a:pPr lvl="1" eaLnBrk="1" hangingPunct="1">
              <a:defRPr/>
            </a:pPr>
            <a:r>
              <a:rPr lang="en-US" altLang="de-DE" dirty="0" smtClean="0"/>
              <a:t>Electricity</a:t>
            </a:r>
          </a:p>
          <a:p>
            <a:pPr lvl="1" eaLnBrk="1" hangingPunct="1">
              <a:defRPr/>
            </a:pPr>
            <a:r>
              <a:rPr lang="en-US" altLang="de-DE" dirty="0" smtClean="0"/>
              <a:t>Other fuels (e.g. Power-to-gas)</a:t>
            </a:r>
            <a:br>
              <a:rPr lang="en-US" altLang="de-DE" dirty="0" smtClean="0"/>
            </a:br>
            <a:endParaRPr lang="en-US" altLang="de-DE" dirty="0" smtClean="0"/>
          </a:p>
          <a:p>
            <a:pPr eaLnBrk="1" hangingPunct="1">
              <a:buFont typeface="Wingdings" pitchFamily="2" charset="2"/>
              <a:buChar char="à"/>
              <a:defRPr/>
            </a:pPr>
            <a:r>
              <a:rPr lang="en-US" altLang="de-DE" dirty="0" smtClean="0">
                <a:sym typeface="Wingdings" pitchFamily="2" charset="2"/>
              </a:rPr>
              <a:t>Prototype implementation:</a:t>
            </a:r>
            <a:br>
              <a:rPr lang="en-US" altLang="de-DE" dirty="0" smtClean="0">
                <a:sym typeface="Wingdings" pitchFamily="2" charset="2"/>
              </a:rPr>
            </a:br>
            <a:r>
              <a:rPr lang="en-US" altLang="de-DE" dirty="0" smtClean="0">
                <a:sym typeface="Wingdings" pitchFamily="2" charset="2"/>
              </a:rPr>
              <a:t>µCHP with additional electrical heating</a:t>
            </a:r>
            <a:r>
              <a:rPr lang="en-US" altLang="de-DE" dirty="0" smtClean="0"/>
              <a:t/>
            </a:r>
            <a:br>
              <a:rPr lang="en-US" altLang="de-DE" dirty="0" smtClean="0"/>
            </a:br>
            <a:endParaRPr lang="en-US" altLang="de-DE" dirty="0" smtClean="0"/>
          </a:p>
          <a:p>
            <a:pPr eaLnBrk="1" hangingPunct="1">
              <a:defRPr/>
            </a:pPr>
            <a:endParaRPr lang="en-US" altLang="de-DE" dirty="0" smtClean="0"/>
          </a:p>
        </p:txBody>
      </p:sp>
      <p:pic>
        <p:nvPicPr>
          <p:cNvPr id="5124" name="Picture 11" descr="D:\Beruflich\Projektarbeit\LSDMA\AHM\2014-03\Partner Logos\ei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700088"/>
            <a:ext cx="936625" cy="93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2" descr="D:\Beruflich\Projektarbeit\HEGRID\Präsentationen\2013-11-05\dachs-anla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1836738"/>
            <a:ext cx="2760662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Textfeld 4"/>
          <p:cNvSpPr txBox="1">
            <a:spLocks noChangeArrowheads="1"/>
          </p:cNvSpPr>
          <p:nvPr/>
        </p:nvSpPr>
        <p:spPr bwMode="auto">
          <a:xfrm>
            <a:off x="6751638" y="4213225"/>
            <a:ext cx="1555750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rgbClr val="00477B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rgbClr val="00477B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>
                <a:solidFill>
                  <a:srgbClr val="00477B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•"/>
              <a:defRPr sz="1400">
                <a:solidFill>
                  <a:srgbClr val="00477B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•"/>
              <a:defRPr sz="1200">
                <a:solidFill>
                  <a:srgbClr val="00477B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rgbClr val="00477B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rgbClr val="00477B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rgbClr val="00477B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rgbClr val="00477B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e-DE" sz="900">
                <a:solidFill>
                  <a:schemeClr val="bg2"/>
                </a:solidFill>
              </a:rPr>
              <a:t>Source: www.senertec.de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mtClean="0"/>
              <a:t>HEGRID: Challenges</a:t>
            </a:r>
          </a:p>
        </p:txBody>
      </p:sp>
      <p:sp>
        <p:nvSpPr>
          <p:cNvPr id="6147" name="Inhaltsplatzhalter 2"/>
          <p:cNvSpPr>
            <a:spLocks noGrp="1"/>
          </p:cNvSpPr>
          <p:nvPr>
            <p:ph idx="1"/>
          </p:nvPr>
        </p:nvSpPr>
        <p:spPr>
          <a:xfrm>
            <a:off x="395288" y="933450"/>
            <a:ext cx="4032250" cy="1709738"/>
          </a:xfrm>
        </p:spPr>
        <p:txBody>
          <a:bodyPr/>
          <a:lstStyle/>
          <a:p>
            <a:r>
              <a:rPr lang="de-DE" altLang="de-DE" dirty="0" smtClean="0"/>
              <a:t>Data </a:t>
            </a:r>
            <a:r>
              <a:rPr lang="de-DE" altLang="de-DE" dirty="0" err="1" smtClean="0"/>
              <a:t>from</a:t>
            </a:r>
            <a:r>
              <a:rPr lang="de-DE" altLang="de-DE" dirty="0" smtClean="0"/>
              <a:t> different </a:t>
            </a:r>
            <a:r>
              <a:rPr lang="de-DE" altLang="de-DE" dirty="0" err="1" smtClean="0"/>
              <a:t>sources</a:t>
            </a:r>
            <a:r>
              <a:rPr lang="de-DE" altLang="de-DE" dirty="0" smtClean="0"/>
              <a:t>:</a:t>
            </a:r>
          </a:p>
          <a:p>
            <a:pPr lvl="1"/>
            <a:r>
              <a:rPr lang="de-DE" altLang="de-DE" dirty="0" err="1" smtClean="0"/>
              <a:t>Appliances</a:t>
            </a:r>
            <a:endParaRPr lang="de-DE" altLang="de-DE" dirty="0" smtClean="0"/>
          </a:p>
          <a:p>
            <a:pPr lvl="1"/>
            <a:r>
              <a:rPr lang="de-DE" altLang="de-DE" dirty="0" smtClean="0"/>
              <a:t>Smart </a:t>
            </a:r>
            <a:r>
              <a:rPr lang="de-DE" altLang="de-DE" dirty="0" err="1" smtClean="0"/>
              <a:t>meters</a:t>
            </a:r>
            <a:endParaRPr lang="de-DE" altLang="de-DE" dirty="0" smtClean="0"/>
          </a:p>
          <a:p>
            <a:pPr lvl="1"/>
            <a:r>
              <a:rPr lang="de-DE" altLang="de-DE" dirty="0" smtClean="0"/>
              <a:t>µCHPs</a:t>
            </a:r>
          </a:p>
          <a:p>
            <a:pPr lvl="1"/>
            <a:r>
              <a:rPr lang="de-DE" altLang="de-DE" dirty="0" err="1" smtClean="0"/>
              <a:t>Economic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data</a:t>
            </a:r>
            <a:endParaRPr lang="de-DE" altLang="de-DE" dirty="0" smtClean="0"/>
          </a:p>
        </p:txBody>
      </p:sp>
      <p:sp>
        <p:nvSpPr>
          <p:cNvPr id="4" name="Inhaltsplatzhalter 2"/>
          <p:cNvSpPr txBox="1">
            <a:spLocks/>
          </p:cNvSpPr>
          <p:nvPr/>
        </p:nvSpPr>
        <p:spPr bwMode="auto">
          <a:xfrm>
            <a:off x="4714875" y="933450"/>
            <a:ext cx="4062413" cy="178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00477B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rgbClr val="00477B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00477B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00477B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rgbClr val="00477B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477B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477B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477B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477B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en-US" kern="0" dirty="0" smtClean="0"/>
              <a:t>Different stakeholders:</a:t>
            </a:r>
          </a:p>
          <a:p>
            <a:pPr lvl="1">
              <a:defRPr/>
            </a:pPr>
            <a:r>
              <a:rPr lang="en-US" kern="0" dirty="0" smtClean="0"/>
              <a:t>Consumers</a:t>
            </a:r>
          </a:p>
          <a:p>
            <a:pPr lvl="1">
              <a:defRPr/>
            </a:pPr>
            <a:r>
              <a:rPr lang="en-US" kern="0" dirty="0" smtClean="0"/>
              <a:t>Gas/electricity retailers</a:t>
            </a:r>
          </a:p>
          <a:p>
            <a:pPr lvl="1">
              <a:defRPr/>
            </a:pPr>
            <a:r>
              <a:rPr lang="en-US" kern="0" dirty="0" smtClean="0"/>
              <a:t>Distribution grid operators</a:t>
            </a:r>
          </a:p>
          <a:p>
            <a:pPr lvl="1">
              <a:defRPr/>
            </a:pPr>
            <a:r>
              <a:rPr lang="en-US" kern="0" dirty="0" smtClean="0"/>
              <a:t>Balance responsible party</a:t>
            </a:r>
            <a:endParaRPr lang="en-US" kern="0" dirty="0"/>
          </a:p>
        </p:txBody>
      </p:sp>
      <p:sp>
        <p:nvSpPr>
          <p:cNvPr id="6" name="Inhaltsplatzhalter 2"/>
          <p:cNvSpPr txBox="1">
            <a:spLocks/>
          </p:cNvSpPr>
          <p:nvPr/>
        </p:nvSpPr>
        <p:spPr bwMode="auto">
          <a:xfrm>
            <a:off x="2195513" y="3003550"/>
            <a:ext cx="4824412" cy="142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00477B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rgbClr val="00477B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00477B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00477B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rgbClr val="00477B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477B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477B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477B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477B"/>
                </a:solidFill>
                <a:latin typeface="+mn-lt"/>
              </a:defRPr>
            </a:lvl9pPr>
          </a:lstStyle>
          <a:p>
            <a:pPr marL="0" indent="0">
              <a:buFontTx/>
              <a:buNone/>
              <a:defRPr/>
            </a:pPr>
            <a:r>
              <a:rPr lang="en-US" i="1" kern="0" dirty="0" smtClean="0"/>
              <a:t>Combination</a:t>
            </a:r>
            <a:r>
              <a:rPr lang="en-US" kern="0" dirty="0" smtClean="0"/>
              <a:t> of</a:t>
            </a:r>
          </a:p>
          <a:p>
            <a:pPr>
              <a:defRPr/>
            </a:pPr>
            <a:r>
              <a:rPr lang="en-US" kern="0" dirty="0" smtClean="0"/>
              <a:t>Data life cycle analysis</a:t>
            </a:r>
          </a:p>
          <a:p>
            <a:pPr>
              <a:defRPr/>
            </a:pPr>
            <a:r>
              <a:rPr lang="en-US" kern="0" dirty="0" smtClean="0"/>
              <a:t>European </a:t>
            </a:r>
            <a:r>
              <a:rPr lang="en-US" kern="0" dirty="0" smtClean="0"/>
              <a:t>energy market role model</a:t>
            </a:r>
            <a:endParaRPr lang="en-US" kern="0" dirty="0" smtClean="0"/>
          </a:p>
        </p:txBody>
      </p:sp>
      <p:sp>
        <p:nvSpPr>
          <p:cNvPr id="8" name="Nach oben gebogener Pfeil 7"/>
          <p:cNvSpPr/>
          <p:nvPr/>
        </p:nvSpPr>
        <p:spPr>
          <a:xfrm rot="16200000" flipH="1" flipV="1">
            <a:off x="1283494" y="2823369"/>
            <a:ext cx="1123950" cy="763588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0" name="Nach oben gebogener Pfeil 9"/>
          <p:cNvSpPr/>
          <p:nvPr/>
        </p:nvSpPr>
        <p:spPr>
          <a:xfrm rot="16200000" flipH="1">
            <a:off x="6535737" y="3057526"/>
            <a:ext cx="1444625" cy="762000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pic>
        <p:nvPicPr>
          <p:cNvPr id="615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1" r="75391" b="82172"/>
          <a:stretch>
            <a:fillRect/>
          </a:stretch>
        </p:blipFill>
        <p:spPr bwMode="auto">
          <a:xfrm>
            <a:off x="7668653" y="3755185"/>
            <a:ext cx="6159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153" name="Gruppieren 11"/>
          <p:cNvGrpSpPr>
            <a:grpSpLocks/>
          </p:cNvGrpSpPr>
          <p:nvPr/>
        </p:nvGrpSpPr>
        <p:grpSpPr bwMode="auto">
          <a:xfrm>
            <a:off x="249238" y="3808413"/>
            <a:ext cx="1598612" cy="531812"/>
            <a:chOff x="-2455674" y="1398896"/>
            <a:chExt cx="11123363" cy="3706504"/>
          </a:xfrm>
        </p:grpSpPr>
        <p:sp>
          <p:nvSpPr>
            <p:cNvPr id="13" name="Freihandform 12"/>
            <p:cNvSpPr/>
            <p:nvPr/>
          </p:nvSpPr>
          <p:spPr>
            <a:xfrm>
              <a:off x="-2455674" y="1819336"/>
              <a:ext cx="1579581" cy="1228123"/>
            </a:xfrm>
            <a:custGeom>
              <a:avLst/>
              <a:gdLst>
                <a:gd name="connsiteX0" fmla="*/ 0 w 761999"/>
                <a:gd name="connsiteY0" fmla="*/ 45720 h 457199"/>
                <a:gd name="connsiteX1" fmla="*/ 45720 w 761999"/>
                <a:gd name="connsiteY1" fmla="*/ 0 h 457199"/>
                <a:gd name="connsiteX2" fmla="*/ 716279 w 761999"/>
                <a:gd name="connsiteY2" fmla="*/ 0 h 457199"/>
                <a:gd name="connsiteX3" fmla="*/ 761999 w 761999"/>
                <a:gd name="connsiteY3" fmla="*/ 45720 h 457199"/>
                <a:gd name="connsiteX4" fmla="*/ 761999 w 761999"/>
                <a:gd name="connsiteY4" fmla="*/ 411479 h 457199"/>
                <a:gd name="connsiteX5" fmla="*/ 716279 w 761999"/>
                <a:gd name="connsiteY5" fmla="*/ 457199 h 457199"/>
                <a:gd name="connsiteX6" fmla="*/ 45720 w 761999"/>
                <a:gd name="connsiteY6" fmla="*/ 457199 h 457199"/>
                <a:gd name="connsiteX7" fmla="*/ 0 w 761999"/>
                <a:gd name="connsiteY7" fmla="*/ 411479 h 457199"/>
                <a:gd name="connsiteX8" fmla="*/ 0 w 761999"/>
                <a:gd name="connsiteY8" fmla="*/ 45720 h 457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61999" h="457199">
                  <a:moveTo>
                    <a:pt x="0" y="45720"/>
                  </a:moveTo>
                  <a:cubicBezTo>
                    <a:pt x="0" y="20470"/>
                    <a:pt x="20470" y="0"/>
                    <a:pt x="45720" y="0"/>
                  </a:cubicBezTo>
                  <a:lnTo>
                    <a:pt x="716279" y="0"/>
                  </a:lnTo>
                  <a:cubicBezTo>
                    <a:pt x="741529" y="0"/>
                    <a:pt x="761999" y="20470"/>
                    <a:pt x="761999" y="45720"/>
                  </a:cubicBezTo>
                  <a:lnTo>
                    <a:pt x="761999" y="411479"/>
                  </a:lnTo>
                  <a:cubicBezTo>
                    <a:pt x="761999" y="436729"/>
                    <a:pt x="741529" y="457199"/>
                    <a:pt x="716279" y="457199"/>
                  </a:cubicBezTo>
                  <a:lnTo>
                    <a:pt x="45720" y="457199"/>
                  </a:lnTo>
                  <a:cubicBezTo>
                    <a:pt x="20470" y="457199"/>
                    <a:pt x="0" y="436729"/>
                    <a:pt x="0" y="411479"/>
                  </a:cubicBezTo>
                  <a:lnTo>
                    <a:pt x="0" y="45720"/>
                  </a:lnTo>
                  <a:close/>
                </a:path>
              </a:pathLst>
            </a:cu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lIns="0" tIns="43871" rIns="0" bIns="43871" spcCol="1270" anchor="ctr"/>
            <a:lstStyle/>
            <a:p>
              <a:pPr algn="ctr" defTabSz="3556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GB" sz="1600" b="1" dirty="0"/>
            </a:p>
          </p:txBody>
        </p:sp>
        <p:sp>
          <p:nvSpPr>
            <p:cNvPr id="14" name="Gleichschenkliges Dreieck 13"/>
            <p:cNvSpPr/>
            <p:nvPr/>
          </p:nvSpPr>
          <p:spPr>
            <a:xfrm rot="16200000" flipV="1">
              <a:off x="-915088" y="2345029"/>
              <a:ext cx="409379" cy="176737"/>
            </a:xfrm>
            <a:prstGeom prst="triangle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/>
            <a:lstStyle/>
            <a:p>
              <a:pPr algn="ctr">
                <a:defRPr/>
              </a:pPr>
              <a:endParaRPr lang="en-GB" sz="4400" b="1" dirty="0"/>
            </a:p>
          </p:txBody>
        </p:sp>
        <p:sp>
          <p:nvSpPr>
            <p:cNvPr id="15" name="Freihandform 14"/>
            <p:cNvSpPr/>
            <p:nvPr/>
          </p:nvSpPr>
          <p:spPr>
            <a:xfrm>
              <a:off x="-544712" y="1819336"/>
              <a:ext cx="1579588" cy="1228123"/>
            </a:xfrm>
            <a:custGeom>
              <a:avLst/>
              <a:gdLst>
                <a:gd name="connsiteX0" fmla="*/ 0 w 761999"/>
                <a:gd name="connsiteY0" fmla="*/ 45720 h 457199"/>
                <a:gd name="connsiteX1" fmla="*/ 45720 w 761999"/>
                <a:gd name="connsiteY1" fmla="*/ 0 h 457199"/>
                <a:gd name="connsiteX2" fmla="*/ 716279 w 761999"/>
                <a:gd name="connsiteY2" fmla="*/ 0 h 457199"/>
                <a:gd name="connsiteX3" fmla="*/ 761999 w 761999"/>
                <a:gd name="connsiteY3" fmla="*/ 45720 h 457199"/>
                <a:gd name="connsiteX4" fmla="*/ 761999 w 761999"/>
                <a:gd name="connsiteY4" fmla="*/ 411479 h 457199"/>
                <a:gd name="connsiteX5" fmla="*/ 716279 w 761999"/>
                <a:gd name="connsiteY5" fmla="*/ 457199 h 457199"/>
                <a:gd name="connsiteX6" fmla="*/ 45720 w 761999"/>
                <a:gd name="connsiteY6" fmla="*/ 457199 h 457199"/>
                <a:gd name="connsiteX7" fmla="*/ 0 w 761999"/>
                <a:gd name="connsiteY7" fmla="*/ 411479 h 457199"/>
                <a:gd name="connsiteX8" fmla="*/ 0 w 761999"/>
                <a:gd name="connsiteY8" fmla="*/ 45720 h 457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61999" h="457199">
                  <a:moveTo>
                    <a:pt x="0" y="45720"/>
                  </a:moveTo>
                  <a:cubicBezTo>
                    <a:pt x="0" y="20470"/>
                    <a:pt x="20470" y="0"/>
                    <a:pt x="45720" y="0"/>
                  </a:cubicBezTo>
                  <a:lnTo>
                    <a:pt x="716279" y="0"/>
                  </a:lnTo>
                  <a:cubicBezTo>
                    <a:pt x="741529" y="0"/>
                    <a:pt x="761999" y="20470"/>
                    <a:pt x="761999" y="45720"/>
                  </a:cubicBezTo>
                  <a:lnTo>
                    <a:pt x="761999" y="411479"/>
                  </a:lnTo>
                  <a:cubicBezTo>
                    <a:pt x="761999" y="436729"/>
                    <a:pt x="741529" y="457199"/>
                    <a:pt x="716279" y="457199"/>
                  </a:cubicBezTo>
                  <a:lnTo>
                    <a:pt x="45720" y="457199"/>
                  </a:lnTo>
                  <a:cubicBezTo>
                    <a:pt x="20470" y="457199"/>
                    <a:pt x="0" y="436729"/>
                    <a:pt x="0" y="411479"/>
                  </a:cubicBezTo>
                  <a:lnTo>
                    <a:pt x="0" y="45720"/>
                  </a:lnTo>
                  <a:close/>
                </a:path>
              </a:pathLst>
            </a:cu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lIns="0" tIns="43871" rIns="0" bIns="43871" spcCol="1270" anchor="ctr"/>
            <a:lstStyle/>
            <a:p>
              <a:pPr algn="ctr" defTabSz="3556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GB" sz="1600" b="1" dirty="0"/>
            </a:p>
          </p:txBody>
        </p:sp>
        <p:sp>
          <p:nvSpPr>
            <p:cNvPr id="16" name="Gleichschenkliges Dreieck 15"/>
            <p:cNvSpPr/>
            <p:nvPr/>
          </p:nvSpPr>
          <p:spPr>
            <a:xfrm rot="16200000" flipV="1">
              <a:off x="990356" y="2350547"/>
              <a:ext cx="409379" cy="165694"/>
            </a:xfrm>
            <a:prstGeom prst="triangle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/>
            <a:lstStyle/>
            <a:p>
              <a:pPr algn="ctr">
                <a:defRPr/>
              </a:pPr>
              <a:endParaRPr lang="en-GB" sz="4400" b="1" dirty="0"/>
            </a:p>
          </p:txBody>
        </p:sp>
        <p:sp>
          <p:nvSpPr>
            <p:cNvPr id="17" name="Freihandform 16"/>
            <p:cNvSpPr/>
            <p:nvPr/>
          </p:nvSpPr>
          <p:spPr>
            <a:xfrm>
              <a:off x="1366257" y="1819336"/>
              <a:ext cx="1579581" cy="1228123"/>
            </a:xfrm>
            <a:custGeom>
              <a:avLst/>
              <a:gdLst>
                <a:gd name="connsiteX0" fmla="*/ 0 w 761999"/>
                <a:gd name="connsiteY0" fmla="*/ 45720 h 457199"/>
                <a:gd name="connsiteX1" fmla="*/ 45720 w 761999"/>
                <a:gd name="connsiteY1" fmla="*/ 0 h 457199"/>
                <a:gd name="connsiteX2" fmla="*/ 716279 w 761999"/>
                <a:gd name="connsiteY2" fmla="*/ 0 h 457199"/>
                <a:gd name="connsiteX3" fmla="*/ 761999 w 761999"/>
                <a:gd name="connsiteY3" fmla="*/ 45720 h 457199"/>
                <a:gd name="connsiteX4" fmla="*/ 761999 w 761999"/>
                <a:gd name="connsiteY4" fmla="*/ 411479 h 457199"/>
                <a:gd name="connsiteX5" fmla="*/ 716279 w 761999"/>
                <a:gd name="connsiteY5" fmla="*/ 457199 h 457199"/>
                <a:gd name="connsiteX6" fmla="*/ 45720 w 761999"/>
                <a:gd name="connsiteY6" fmla="*/ 457199 h 457199"/>
                <a:gd name="connsiteX7" fmla="*/ 0 w 761999"/>
                <a:gd name="connsiteY7" fmla="*/ 411479 h 457199"/>
                <a:gd name="connsiteX8" fmla="*/ 0 w 761999"/>
                <a:gd name="connsiteY8" fmla="*/ 45720 h 457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61999" h="457199">
                  <a:moveTo>
                    <a:pt x="0" y="45720"/>
                  </a:moveTo>
                  <a:cubicBezTo>
                    <a:pt x="0" y="20470"/>
                    <a:pt x="20470" y="0"/>
                    <a:pt x="45720" y="0"/>
                  </a:cubicBezTo>
                  <a:lnTo>
                    <a:pt x="716279" y="0"/>
                  </a:lnTo>
                  <a:cubicBezTo>
                    <a:pt x="741529" y="0"/>
                    <a:pt x="761999" y="20470"/>
                    <a:pt x="761999" y="45720"/>
                  </a:cubicBezTo>
                  <a:lnTo>
                    <a:pt x="761999" y="411479"/>
                  </a:lnTo>
                  <a:cubicBezTo>
                    <a:pt x="761999" y="436729"/>
                    <a:pt x="741529" y="457199"/>
                    <a:pt x="716279" y="457199"/>
                  </a:cubicBezTo>
                  <a:lnTo>
                    <a:pt x="45720" y="457199"/>
                  </a:lnTo>
                  <a:cubicBezTo>
                    <a:pt x="20470" y="457199"/>
                    <a:pt x="0" y="436729"/>
                    <a:pt x="0" y="411479"/>
                  </a:cubicBezTo>
                  <a:lnTo>
                    <a:pt x="0" y="45720"/>
                  </a:lnTo>
                  <a:close/>
                </a:path>
              </a:pathLst>
            </a:cu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lIns="0" tIns="43871" rIns="0" bIns="43871" spcCol="1270" anchor="ctr"/>
            <a:lstStyle/>
            <a:p>
              <a:pPr algn="ctr" defTabSz="3556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GB" sz="1600" b="1" dirty="0"/>
            </a:p>
          </p:txBody>
        </p:sp>
        <p:sp>
          <p:nvSpPr>
            <p:cNvPr id="18" name="Gleichschenkliges Dreieck 17"/>
            <p:cNvSpPr/>
            <p:nvPr/>
          </p:nvSpPr>
          <p:spPr>
            <a:xfrm rot="16200000" flipV="1">
              <a:off x="2901318" y="2350554"/>
              <a:ext cx="409379" cy="165687"/>
            </a:xfrm>
            <a:prstGeom prst="triangle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/>
            <a:lstStyle/>
            <a:p>
              <a:pPr algn="ctr">
                <a:defRPr/>
              </a:pPr>
              <a:endParaRPr lang="en-GB" sz="4400" b="1" dirty="0"/>
            </a:p>
          </p:txBody>
        </p:sp>
        <p:sp>
          <p:nvSpPr>
            <p:cNvPr id="19" name="Freihandform 18"/>
            <p:cNvSpPr/>
            <p:nvPr/>
          </p:nvSpPr>
          <p:spPr>
            <a:xfrm>
              <a:off x="3266177" y="1819336"/>
              <a:ext cx="1579581" cy="1228123"/>
            </a:xfrm>
            <a:custGeom>
              <a:avLst/>
              <a:gdLst>
                <a:gd name="connsiteX0" fmla="*/ 0 w 761999"/>
                <a:gd name="connsiteY0" fmla="*/ 45720 h 457199"/>
                <a:gd name="connsiteX1" fmla="*/ 45720 w 761999"/>
                <a:gd name="connsiteY1" fmla="*/ 0 h 457199"/>
                <a:gd name="connsiteX2" fmla="*/ 716279 w 761999"/>
                <a:gd name="connsiteY2" fmla="*/ 0 h 457199"/>
                <a:gd name="connsiteX3" fmla="*/ 761999 w 761999"/>
                <a:gd name="connsiteY3" fmla="*/ 45720 h 457199"/>
                <a:gd name="connsiteX4" fmla="*/ 761999 w 761999"/>
                <a:gd name="connsiteY4" fmla="*/ 411479 h 457199"/>
                <a:gd name="connsiteX5" fmla="*/ 716279 w 761999"/>
                <a:gd name="connsiteY5" fmla="*/ 457199 h 457199"/>
                <a:gd name="connsiteX6" fmla="*/ 45720 w 761999"/>
                <a:gd name="connsiteY6" fmla="*/ 457199 h 457199"/>
                <a:gd name="connsiteX7" fmla="*/ 0 w 761999"/>
                <a:gd name="connsiteY7" fmla="*/ 411479 h 457199"/>
                <a:gd name="connsiteX8" fmla="*/ 0 w 761999"/>
                <a:gd name="connsiteY8" fmla="*/ 45720 h 457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61999" h="457199">
                  <a:moveTo>
                    <a:pt x="0" y="45720"/>
                  </a:moveTo>
                  <a:cubicBezTo>
                    <a:pt x="0" y="20470"/>
                    <a:pt x="20470" y="0"/>
                    <a:pt x="45720" y="0"/>
                  </a:cubicBezTo>
                  <a:lnTo>
                    <a:pt x="716279" y="0"/>
                  </a:lnTo>
                  <a:cubicBezTo>
                    <a:pt x="741529" y="0"/>
                    <a:pt x="761999" y="20470"/>
                    <a:pt x="761999" y="45720"/>
                  </a:cubicBezTo>
                  <a:lnTo>
                    <a:pt x="761999" y="411479"/>
                  </a:lnTo>
                  <a:cubicBezTo>
                    <a:pt x="761999" y="436729"/>
                    <a:pt x="741529" y="457199"/>
                    <a:pt x="716279" y="457199"/>
                  </a:cubicBezTo>
                  <a:lnTo>
                    <a:pt x="45720" y="457199"/>
                  </a:lnTo>
                  <a:cubicBezTo>
                    <a:pt x="20470" y="457199"/>
                    <a:pt x="0" y="436729"/>
                    <a:pt x="0" y="411479"/>
                  </a:cubicBezTo>
                  <a:lnTo>
                    <a:pt x="0" y="45720"/>
                  </a:lnTo>
                  <a:close/>
                </a:path>
              </a:pathLst>
            </a:cu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lIns="0" tIns="43871" rIns="0" bIns="43871" spcCol="1270" anchor="ctr"/>
            <a:lstStyle/>
            <a:p>
              <a:pPr algn="ctr" defTabSz="3556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GB" sz="1600" b="1" dirty="0"/>
            </a:p>
          </p:txBody>
        </p:sp>
        <p:sp>
          <p:nvSpPr>
            <p:cNvPr id="20" name="Gleichschenkliges Dreieck 19"/>
            <p:cNvSpPr/>
            <p:nvPr/>
          </p:nvSpPr>
          <p:spPr>
            <a:xfrm rot="16200000" flipV="1">
              <a:off x="4812287" y="2350547"/>
              <a:ext cx="409379" cy="165694"/>
            </a:xfrm>
            <a:prstGeom prst="triangle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/>
            <a:lstStyle/>
            <a:p>
              <a:pPr algn="ctr">
                <a:defRPr/>
              </a:pPr>
              <a:endParaRPr lang="en-GB" sz="4400" b="1" dirty="0"/>
            </a:p>
          </p:txBody>
        </p:sp>
        <p:sp>
          <p:nvSpPr>
            <p:cNvPr id="21" name="Freihandform 20"/>
            <p:cNvSpPr/>
            <p:nvPr/>
          </p:nvSpPr>
          <p:spPr>
            <a:xfrm>
              <a:off x="5177139" y="1819336"/>
              <a:ext cx="1579588" cy="1228123"/>
            </a:xfrm>
            <a:custGeom>
              <a:avLst/>
              <a:gdLst>
                <a:gd name="connsiteX0" fmla="*/ 0 w 761999"/>
                <a:gd name="connsiteY0" fmla="*/ 45720 h 457199"/>
                <a:gd name="connsiteX1" fmla="*/ 45720 w 761999"/>
                <a:gd name="connsiteY1" fmla="*/ 0 h 457199"/>
                <a:gd name="connsiteX2" fmla="*/ 716279 w 761999"/>
                <a:gd name="connsiteY2" fmla="*/ 0 h 457199"/>
                <a:gd name="connsiteX3" fmla="*/ 761999 w 761999"/>
                <a:gd name="connsiteY3" fmla="*/ 45720 h 457199"/>
                <a:gd name="connsiteX4" fmla="*/ 761999 w 761999"/>
                <a:gd name="connsiteY4" fmla="*/ 411479 h 457199"/>
                <a:gd name="connsiteX5" fmla="*/ 716279 w 761999"/>
                <a:gd name="connsiteY5" fmla="*/ 457199 h 457199"/>
                <a:gd name="connsiteX6" fmla="*/ 45720 w 761999"/>
                <a:gd name="connsiteY6" fmla="*/ 457199 h 457199"/>
                <a:gd name="connsiteX7" fmla="*/ 0 w 761999"/>
                <a:gd name="connsiteY7" fmla="*/ 411479 h 457199"/>
                <a:gd name="connsiteX8" fmla="*/ 0 w 761999"/>
                <a:gd name="connsiteY8" fmla="*/ 45720 h 457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61999" h="457199">
                  <a:moveTo>
                    <a:pt x="0" y="45720"/>
                  </a:moveTo>
                  <a:cubicBezTo>
                    <a:pt x="0" y="20470"/>
                    <a:pt x="20470" y="0"/>
                    <a:pt x="45720" y="0"/>
                  </a:cubicBezTo>
                  <a:lnTo>
                    <a:pt x="716279" y="0"/>
                  </a:lnTo>
                  <a:cubicBezTo>
                    <a:pt x="741529" y="0"/>
                    <a:pt x="761999" y="20470"/>
                    <a:pt x="761999" y="45720"/>
                  </a:cubicBezTo>
                  <a:lnTo>
                    <a:pt x="761999" y="411479"/>
                  </a:lnTo>
                  <a:cubicBezTo>
                    <a:pt x="761999" y="436729"/>
                    <a:pt x="741529" y="457199"/>
                    <a:pt x="716279" y="457199"/>
                  </a:cubicBezTo>
                  <a:lnTo>
                    <a:pt x="45720" y="457199"/>
                  </a:lnTo>
                  <a:cubicBezTo>
                    <a:pt x="20470" y="457199"/>
                    <a:pt x="0" y="436729"/>
                    <a:pt x="0" y="411479"/>
                  </a:cubicBezTo>
                  <a:lnTo>
                    <a:pt x="0" y="45720"/>
                  </a:lnTo>
                  <a:close/>
                </a:path>
              </a:pathLst>
            </a:cu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lIns="0" tIns="43871" rIns="0" bIns="43871" spcCol="1270" anchor="ctr"/>
            <a:lstStyle/>
            <a:p>
              <a:pPr algn="ctr" defTabSz="3556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GB" sz="1600" b="1" dirty="0"/>
            </a:p>
          </p:txBody>
        </p:sp>
        <p:sp>
          <p:nvSpPr>
            <p:cNvPr id="22" name="Gleichschenkliges Dreieck 21"/>
            <p:cNvSpPr/>
            <p:nvPr/>
          </p:nvSpPr>
          <p:spPr>
            <a:xfrm rot="16200000" flipV="1">
              <a:off x="6717725" y="2345029"/>
              <a:ext cx="409379" cy="176737"/>
            </a:xfrm>
            <a:prstGeom prst="triangle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/>
            <a:lstStyle/>
            <a:p>
              <a:pPr algn="ctr">
                <a:defRPr/>
              </a:pPr>
              <a:endParaRPr lang="en-GB" sz="4400" b="1" dirty="0"/>
            </a:p>
          </p:txBody>
        </p:sp>
        <p:sp>
          <p:nvSpPr>
            <p:cNvPr id="23" name="Freihandform 22"/>
            <p:cNvSpPr/>
            <p:nvPr/>
          </p:nvSpPr>
          <p:spPr>
            <a:xfrm>
              <a:off x="7088108" y="1819336"/>
              <a:ext cx="1579581" cy="1228123"/>
            </a:xfrm>
            <a:custGeom>
              <a:avLst/>
              <a:gdLst>
                <a:gd name="connsiteX0" fmla="*/ 0 w 761999"/>
                <a:gd name="connsiteY0" fmla="*/ 45720 h 457199"/>
                <a:gd name="connsiteX1" fmla="*/ 45720 w 761999"/>
                <a:gd name="connsiteY1" fmla="*/ 0 h 457199"/>
                <a:gd name="connsiteX2" fmla="*/ 716279 w 761999"/>
                <a:gd name="connsiteY2" fmla="*/ 0 h 457199"/>
                <a:gd name="connsiteX3" fmla="*/ 761999 w 761999"/>
                <a:gd name="connsiteY3" fmla="*/ 45720 h 457199"/>
                <a:gd name="connsiteX4" fmla="*/ 761999 w 761999"/>
                <a:gd name="connsiteY4" fmla="*/ 411479 h 457199"/>
                <a:gd name="connsiteX5" fmla="*/ 716279 w 761999"/>
                <a:gd name="connsiteY5" fmla="*/ 457199 h 457199"/>
                <a:gd name="connsiteX6" fmla="*/ 45720 w 761999"/>
                <a:gd name="connsiteY6" fmla="*/ 457199 h 457199"/>
                <a:gd name="connsiteX7" fmla="*/ 0 w 761999"/>
                <a:gd name="connsiteY7" fmla="*/ 411479 h 457199"/>
                <a:gd name="connsiteX8" fmla="*/ 0 w 761999"/>
                <a:gd name="connsiteY8" fmla="*/ 45720 h 457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61999" h="457199">
                  <a:moveTo>
                    <a:pt x="0" y="45720"/>
                  </a:moveTo>
                  <a:cubicBezTo>
                    <a:pt x="0" y="20470"/>
                    <a:pt x="20470" y="0"/>
                    <a:pt x="45720" y="0"/>
                  </a:cubicBezTo>
                  <a:lnTo>
                    <a:pt x="716279" y="0"/>
                  </a:lnTo>
                  <a:cubicBezTo>
                    <a:pt x="741529" y="0"/>
                    <a:pt x="761999" y="20470"/>
                    <a:pt x="761999" y="45720"/>
                  </a:cubicBezTo>
                  <a:lnTo>
                    <a:pt x="761999" y="411479"/>
                  </a:lnTo>
                  <a:cubicBezTo>
                    <a:pt x="761999" y="436729"/>
                    <a:pt x="741529" y="457199"/>
                    <a:pt x="716279" y="457199"/>
                  </a:cubicBezTo>
                  <a:lnTo>
                    <a:pt x="45720" y="457199"/>
                  </a:lnTo>
                  <a:cubicBezTo>
                    <a:pt x="20470" y="457199"/>
                    <a:pt x="0" y="436729"/>
                    <a:pt x="0" y="411479"/>
                  </a:cubicBezTo>
                  <a:lnTo>
                    <a:pt x="0" y="45720"/>
                  </a:lnTo>
                  <a:close/>
                </a:path>
              </a:pathLst>
            </a:cu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lIns="0" tIns="43871" rIns="0" bIns="43871" spcCol="1270" anchor="ctr"/>
            <a:lstStyle/>
            <a:p>
              <a:pPr algn="ctr" defTabSz="3556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GB" sz="1600" b="1" dirty="0"/>
            </a:p>
          </p:txBody>
        </p:sp>
        <p:sp>
          <p:nvSpPr>
            <p:cNvPr id="24" name="Freihandform 23"/>
            <p:cNvSpPr/>
            <p:nvPr/>
          </p:nvSpPr>
          <p:spPr>
            <a:xfrm>
              <a:off x="-2455674" y="3191297"/>
              <a:ext cx="1579581" cy="1914103"/>
            </a:xfrm>
            <a:custGeom>
              <a:avLst/>
              <a:gdLst>
                <a:gd name="connsiteX0" fmla="*/ 0 w 761999"/>
                <a:gd name="connsiteY0" fmla="*/ 45720 h 457199"/>
                <a:gd name="connsiteX1" fmla="*/ 45720 w 761999"/>
                <a:gd name="connsiteY1" fmla="*/ 0 h 457199"/>
                <a:gd name="connsiteX2" fmla="*/ 716279 w 761999"/>
                <a:gd name="connsiteY2" fmla="*/ 0 h 457199"/>
                <a:gd name="connsiteX3" fmla="*/ 761999 w 761999"/>
                <a:gd name="connsiteY3" fmla="*/ 45720 h 457199"/>
                <a:gd name="connsiteX4" fmla="*/ 761999 w 761999"/>
                <a:gd name="connsiteY4" fmla="*/ 411479 h 457199"/>
                <a:gd name="connsiteX5" fmla="*/ 716279 w 761999"/>
                <a:gd name="connsiteY5" fmla="*/ 457199 h 457199"/>
                <a:gd name="connsiteX6" fmla="*/ 45720 w 761999"/>
                <a:gd name="connsiteY6" fmla="*/ 457199 h 457199"/>
                <a:gd name="connsiteX7" fmla="*/ 0 w 761999"/>
                <a:gd name="connsiteY7" fmla="*/ 411479 h 457199"/>
                <a:gd name="connsiteX8" fmla="*/ 0 w 761999"/>
                <a:gd name="connsiteY8" fmla="*/ 45720 h 457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61999" h="457199">
                  <a:moveTo>
                    <a:pt x="0" y="45720"/>
                  </a:moveTo>
                  <a:cubicBezTo>
                    <a:pt x="0" y="20470"/>
                    <a:pt x="20470" y="0"/>
                    <a:pt x="45720" y="0"/>
                  </a:cubicBezTo>
                  <a:lnTo>
                    <a:pt x="716279" y="0"/>
                  </a:lnTo>
                  <a:cubicBezTo>
                    <a:pt x="741529" y="0"/>
                    <a:pt x="761999" y="20470"/>
                    <a:pt x="761999" y="45720"/>
                  </a:cubicBezTo>
                  <a:lnTo>
                    <a:pt x="761999" y="411479"/>
                  </a:lnTo>
                  <a:cubicBezTo>
                    <a:pt x="761999" y="436729"/>
                    <a:pt x="741529" y="457199"/>
                    <a:pt x="716279" y="457199"/>
                  </a:cubicBezTo>
                  <a:lnTo>
                    <a:pt x="45720" y="457199"/>
                  </a:lnTo>
                  <a:cubicBezTo>
                    <a:pt x="20470" y="457199"/>
                    <a:pt x="0" y="436729"/>
                    <a:pt x="0" y="411479"/>
                  </a:cubicBezTo>
                  <a:lnTo>
                    <a:pt x="0" y="45720"/>
                  </a:lnTo>
                  <a:close/>
                </a:path>
              </a:pathLst>
            </a:cu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lIns="72000" tIns="72000" rIns="72000" bIns="72000" spcCol="1270"/>
            <a:lstStyle/>
            <a:p>
              <a:pPr defTabSz="3556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GB" sz="1600" dirty="0"/>
            </a:p>
          </p:txBody>
        </p:sp>
        <p:sp>
          <p:nvSpPr>
            <p:cNvPr id="25" name="Freihandform 24"/>
            <p:cNvSpPr/>
            <p:nvPr/>
          </p:nvSpPr>
          <p:spPr>
            <a:xfrm>
              <a:off x="-544712" y="3191297"/>
              <a:ext cx="1579588" cy="1914103"/>
            </a:xfrm>
            <a:custGeom>
              <a:avLst/>
              <a:gdLst>
                <a:gd name="connsiteX0" fmla="*/ 0 w 761999"/>
                <a:gd name="connsiteY0" fmla="*/ 45720 h 457199"/>
                <a:gd name="connsiteX1" fmla="*/ 45720 w 761999"/>
                <a:gd name="connsiteY1" fmla="*/ 0 h 457199"/>
                <a:gd name="connsiteX2" fmla="*/ 716279 w 761999"/>
                <a:gd name="connsiteY2" fmla="*/ 0 h 457199"/>
                <a:gd name="connsiteX3" fmla="*/ 761999 w 761999"/>
                <a:gd name="connsiteY3" fmla="*/ 45720 h 457199"/>
                <a:gd name="connsiteX4" fmla="*/ 761999 w 761999"/>
                <a:gd name="connsiteY4" fmla="*/ 411479 h 457199"/>
                <a:gd name="connsiteX5" fmla="*/ 716279 w 761999"/>
                <a:gd name="connsiteY5" fmla="*/ 457199 h 457199"/>
                <a:gd name="connsiteX6" fmla="*/ 45720 w 761999"/>
                <a:gd name="connsiteY6" fmla="*/ 457199 h 457199"/>
                <a:gd name="connsiteX7" fmla="*/ 0 w 761999"/>
                <a:gd name="connsiteY7" fmla="*/ 411479 h 457199"/>
                <a:gd name="connsiteX8" fmla="*/ 0 w 761999"/>
                <a:gd name="connsiteY8" fmla="*/ 45720 h 457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61999" h="457199">
                  <a:moveTo>
                    <a:pt x="0" y="45720"/>
                  </a:moveTo>
                  <a:cubicBezTo>
                    <a:pt x="0" y="20470"/>
                    <a:pt x="20470" y="0"/>
                    <a:pt x="45720" y="0"/>
                  </a:cubicBezTo>
                  <a:lnTo>
                    <a:pt x="716279" y="0"/>
                  </a:lnTo>
                  <a:cubicBezTo>
                    <a:pt x="741529" y="0"/>
                    <a:pt x="761999" y="20470"/>
                    <a:pt x="761999" y="45720"/>
                  </a:cubicBezTo>
                  <a:lnTo>
                    <a:pt x="761999" y="411479"/>
                  </a:lnTo>
                  <a:cubicBezTo>
                    <a:pt x="761999" y="436729"/>
                    <a:pt x="741529" y="457199"/>
                    <a:pt x="716279" y="457199"/>
                  </a:cubicBezTo>
                  <a:lnTo>
                    <a:pt x="45720" y="457199"/>
                  </a:lnTo>
                  <a:cubicBezTo>
                    <a:pt x="20470" y="457199"/>
                    <a:pt x="0" y="436729"/>
                    <a:pt x="0" y="411479"/>
                  </a:cubicBezTo>
                  <a:lnTo>
                    <a:pt x="0" y="45720"/>
                  </a:lnTo>
                  <a:close/>
                </a:path>
              </a:pathLst>
            </a:cu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lIns="72000" tIns="72000" rIns="72000" bIns="72000" spcCol="1270"/>
            <a:lstStyle/>
            <a:p>
              <a:pPr defTabSz="3556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GB" sz="1600" dirty="0"/>
            </a:p>
          </p:txBody>
        </p:sp>
        <p:sp>
          <p:nvSpPr>
            <p:cNvPr id="26" name="Freihandform 25"/>
            <p:cNvSpPr/>
            <p:nvPr/>
          </p:nvSpPr>
          <p:spPr>
            <a:xfrm>
              <a:off x="1366257" y="3191297"/>
              <a:ext cx="1579581" cy="1914103"/>
            </a:xfrm>
            <a:custGeom>
              <a:avLst/>
              <a:gdLst>
                <a:gd name="connsiteX0" fmla="*/ 0 w 761999"/>
                <a:gd name="connsiteY0" fmla="*/ 45720 h 457199"/>
                <a:gd name="connsiteX1" fmla="*/ 45720 w 761999"/>
                <a:gd name="connsiteY1" fmla="*/ 0 h 457199"/>
                <a:gd name="connsiteX2" fmla="*/ 716279 w 761999"/>
                <a:gd name="connsiteY2" fmla="*/ 0 h 457199"/>
                <a:gd name="connsiteX3" fmla="*/ 761999 w 761999"/>
                <a:gd name="connsiteY3" fmla="*/ 45720 h 457199"/>
                <a:gd name="connsiteX4" fmla="*/ 761999 w 761999"/>
                <a:gd name="connsiteY4" fmla="*/ 411479 h 457199"/>
                <a:gd name="connsiteX5" fmla="*/ 716279 w 761999"/>
                <a:gd name="connsiteY5" fmla="*/ 457199 h 457199"/>
                <a:gd name="connsiteX6" fmla="*/ 45720 w 761999"/>
                <a:gd name="connsiteY6" fmla="*/ 457199 h 457199"/>
                <a:gd name="connsiteX7" fmla="*/ 0 w 761999"/>
                <a:gd name="connsiteY7" fmla="*/ 411479 h 457199"/>
                <a:gd name="connsiteX8" fmla="*/ 0 w 761999"/>
                <a:gd name="connsiteY8" fmla="*/ 45720 h 457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61999" h="457199">
                  <a:moveTo>
                    <a:pt x="0" y="45720"/>
                  </a:moveTo>
                  <a:cubicBezTo>
                    <a:pt x="0" y="20470"/>
                    <a:pt x="20470" y="0"/>
                    <a:pt x="45720" y="0"/>
                  </a:cubicBezTo>
                  <a:lnTo>
                    <a:pt x="716279" y="0"/>
                  </a:lnTo>
                  <a:cubicBezTo>
                    <a:pt x="741529" y="0"/>
                    <a:pt x="761999" y="20470"/>
                    <a:pt x="761999" y="45720"/>
                  </a:cubicBezTo>
                  <a:lnTo>
                    <a:pt x="761999" y="411479"/>
                  </a:lnTo>
                  <a:cubicBezTo>
                    <a:pt x="761999" y="436729"/>
                    <a:pt x="741529" y="457199"/>
                    <a:pt x="716279" y="457199"/>
                  </a:cubicBezTo>
                  <a:lnTo>
                    <a:pt x="45720" y="457199"/>
                  </a:lnTo>
                  <a:cubicBezTo>
                    <a:pt x="20470" y="457199"/>
                    <a:pt x="0" y="436729"/>
                    <a:pt x="0" y="411479"/>
                  </a:cubicBezTo>
                  <a:lnTo>
                    <a:pt x="0" y="45720"/>
                  </a:lnTo>
                  <a:close/>
                </a:path>
              </a:pathLst>
            </a:cu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lIns="72000" tIns="72000" rIns="72000" bIns="72000" spcCol="1270"/>
            <a:lstStyle/>
            <a:p>
              <a:pPr defTabSz="3556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GB" sz="1600" dirty="0"/>
            </a:p>
          </p:txBody>
        </p:sp>
        <p:sp>
          <p:nvSpPr>
            <p:cNvPr id="27" name="Freihandform 26"/>
            <p:cNvSpPr/>
            <p:nvPr/>
          </p:nvSpPr>
          <p:spPr>
            <a:xfrm>
              <a:off x="3266177" y="3191297"/>
              <a:ext cx="1579581" cy="1914103"/>
            </a:xfrm>
            <a:custGeom>
              <a:avLst/>
              <a:gdLst>
                <a:gd name="connsiteX0" fmla="*/ 0 w 761999"/>
                <a:gd name="connsiteY0" fmla="*/ 45720 h 457199"/>
                <a:gd name="connsiteX1" fmla="*/ 45720 w 761999"/>
                <a:gd name="connsiteY1" fmla="*/ 0 h 457199"/>
                <a:gd name="connsiteX2" fmla="*/ 716279 w 761999"/>
                <a:gd name="connsiteY2" fmla="*/ 0 h 457199"/>
                <a:gd name="connsiteX3" fmla="*/ 761999 w 761999"/>
                <a:gd name="connsiteY3" fmla="*/ 45720 h 457199"/>
                <a:gd name="connsiteX4" fmla="*/ 761999 w 761999"/>
                <a:gd name="connsiteY4" fmla="*/ 411479 h 457199"/>
                <a:gd name="connsiteX5" fmla="*/ 716279 w 761999"/>
                <a:gd name="connsiteY5" fmla="*/ 457199 h 457199"/>
                <a:gd name="connsiteX6" fmla="*/ 45720 w 761999"/>
                <a:gd name="connsiteY6" fmla="*/ 457199 h 457199"/>
                <a:gd name="connsiteX7" fmla="*/ 0 w 761999"/>
                <a:gd name="connsiteY7" fmla="*/ 411479 h 457199"/>
                <a:gd name="connsiteX8" fmla="*/ 0 w 761999"/>
                <a:gd name="connsiteY8" fmla="*/ 45720 h 457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61999" h="457199">
                  <a:moveTo>
                    <a:pt x="0" y="45720"/>
                  </a:moveTo>
                  <a:cubicBezTo>
                    <a:pt x="0" y="20470"/>
                    <a:pt x="20470" y="0"/>
                    <a:pt x="45720" y="0"/>
                  </a:cubicBezTo>
                  <a:lnTo>
                    <a:pt x="716279" y="0"/>
                  </a:lnTo>
                  <a:cubicBezTo>
                    <a:pt x="741529" y="0"/>
                    <a:pt x="761999" y="20470"/>
                    <a:pt x="761999" y="45720"/>
                  </a:cubicBezTo>
                  <a:lnTo>
                    <a:pt x="761999" y="411479"/>
                  </a:lnTo>
                  <a:cubicBezTo>
                    <a:pt x="761999" y="436729"/>
                    <a:pt x="741529" y="457199"/>
                    <a:pt x="716279" y="457199"/>
                  </a:cubicBezTo>
                  <a:lnTo>
                    <a:pt x="45720" y="457199"/>
                  </a:lnTo>
                  <a:cubicBezTo>
                    <a:pt x="20470" y="457199"/>
                    <a:pt x="0" y="436729"/>
                    <a:pt x="0" y="411479"/>
                  </a:cubicBezTo>
                  <a:lnTo>
                    <a:pt x="0" y="45720"/>
                  </a:lnTo>
                  <a:close/>
                </a:path>
              </a:pathLst>
            </a:cu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lIns="72000" tIns="72000" rIns="72000" bIns="72000" spcCol="1270"/>
            <a:lstStyle/>
            <a:p>
              <a:pPr defTabSz="3556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GB" sz="1600" dirty="0"/>
            </a:p>
          </p:txBody>
        </p:sp>
        <p:sp>
          <p:nvSpPr>
            <p:cNvPr id="28" name="Freihandform 27"/>
            <p:cNvSpPr/>
            <p:nvPr/>
          </p:nvSpPr>
          <p:spPr>
            <a:xfrm>
              <a:off x="5177139" y="3191297"/>
              <a:ext cx="1579588" cy="1914103"/>
            </a:xfrm>
            <a:custGeom>
              <a:avLst/>
              <a:gdLst>
                <a:gd name="connsiteX0" fmla="*/ 0 w 761999"/>
                <a:gd name="connsiteY0" fmla="*/ 45720 h 457199"/>
                <a:gd name="connsiteX1" fmla="*/ 45720 w 761999"/>
                <a:gd name="connsiteY1" fmla="*/ 0 h 457199"/>
                <a:gd name="connsiteX2" fmla="*/ 716279 w 761999"/>
                <a:gd name="connsiteY2" fmla="*/ 0 h 457199"/>
                <a:gd name="connsiteX3" fmla="*/ 761999 w 761999"/>
                <a:gd name="connsiteY3" fmla="*/ 45720 h 457199"/>
                <a:gd name="connsiteX4" fmla="*/ 761999 w 761999"/>
                <a:gd name="connsiteY4" fmla="*/ 411479 h 457199"/>
                <a:gd name="connsiteX5" fmla="*/ 716279 w 761999"/>
                <a:gd name="connsiteY5" fmla="*/ 457199 h 457199"/>
                <a:gd name="connsiteX6" fmla="*/ 45720 w 761999"/>
                <a:gd name="connsiteY6" fmla="*/ 457199 h 457199"/>
                <a:gd name="connsiteX7" fmla="*/ 0 w 761999"/>
                <a:gd name="connsiteY7" fmla="*/ 411479 h 457199"/>
                <a:gd name="connsiteX8" fmla="*/ 0 w 761999"/>
                <a:gd name="connsiteY8" fmla="*/ 45720 h 457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61999" h="457199">
                  <a:moveTo>
                    <a:pt x="0" y="45720"/>
                  </a:moveTo>
                  <a:cubicBezTo>
                    <a:pt x="0" y="20470"/>
                    <a:pt x="20470" y="0"/>
                    <a:pt x="45720" y="0"/>
                  </a:cubicBezTo>
                  <a:lnTo>
                    <a:pt x="716279" y="0"/>
                  </a:lnTo>
                  <a:cubicBezTo>
                    <a:pt x="741529" y="0"/>
                    <a:pt x="761999" y="20470"/>
                    <a:pt x="761999" y="45720"/>
                  </a:cubicBezTo>
                  <a:lnTo>
                    <a:pt x="761999" y="411479"/>
                  </a:lnTo>
                  <a:cubicBezTo>
                    <a:pt x="761999" y="436729"/>
                    <a:pt x="741529" y="457199"/>
                    <a:pt x="716279" y="457199"/>
                  </a:cubicBezTo>
                  <a:lnTo>
                    <a:pt x="45720" y="457199"/>
                  </a:lnTo>
                  <a:cubicBezTo>
                    <a:pt x="20470" y="457199"/>
                    <a:pt x="0" y="436729"/>
                    <a:pt x="0" y="411479"/>
                  </a:cubicBezTo>
                  <a:lnTo>
                    <a:pt x="0" y="45720"/>
                  </a:lnTo>
                  <a:close/>
                </a:path>
              </a:pathLst>
            </a:cu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lIns="72000" tIns="72000" rIns="72000" bIns="72000" spcCol="1270"/>
            <a:lstStyle/>
            <a:p>
              <a:pPr defTabSz="3556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GB" sz="1600" dirty="0"/>
            </a:p>
          </p:txBody>
        </p:sp>
        <p:sp>
          <p:nvSpPr>
            <p:cNvPr id="29" name="Freihandform 28"/>
            <p:cNvSpPr/>
            <p:nvPr/>
          </p:nvSpPr>
          <p:spPr>
            <a:xfrm>
              <a:off x="7088108" y="3191297"/>
              <a:ext cx="1579581" cy="1914103"/>
            </a:xfrm>
            <a:custGeom>
              <a:avLst/>
              <a:gdLst>
                <a:gd name="connsiteX0" fmla="*/ 0 w 761999"/>
                <a:gd name="connsiteY0" fmla="*/ 45720 h 457199"/>
                <a:gd name="connsiteX1" fmla="*/ 45720 w 761999"/>
                <a:gd name="connsiteY1" fmla="*/ 0 h 457199"/>
                <a:gd name="connsiteX2" fmla="*/ 716279 w 761999"/>
                <a:gd name="connsiteY2" fmla="*/ 0 h 457199"/>
                <a:gd name="connsiteX3" fmla="*/ 761999 w 761999"/>
                <a:gd name="connsiteY3" fmla="*/ 45720 h 457199"/>
                <a:gd name="connsiteX4" fmla="*/ 761999 w 761999"/>
                <a:gd name="connsiteY4" fmla="*/ 411479 h 457199"/>
                <a:gd name="connsiteX5" fmla="*/ 716279 w 761999"/>
                <a:gd name="connsiteY5" fmla="*/ 457199 h 457199"/>
                <a:gd name="connsiteX6" fmla="*/ 45720 w 761999"/>
                <a:gd name="connsiteY6" fmla="*/ 457199 h 457199"/>
                <a:gd name="connsiteX7" fmla="*/ 0 w 761999"/>
                <a:gd name="connsiteY7" fmla="*/ 411479 h 457199"/>
                <a:gd name="connsiteX8" fmla="*/ 0 w 761999"/>
                <a:gd name="connsiteY8" fmla="*/ 45720 h 457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61999" h="457199">
                  <a:moveTo>
                    <a:pt x="0" y="45720"/>
                  </a:moveTo>
                  <a:cubicBezTo>
                    <a:pt x="0" y="20470"/>
                    <a:pt x="20470" y="0"/>
                    <a:pt x="45720" y="0"/>
                  </a:cubicBezTo>
                  <a:lnTo>
                    <a:pt x="716279" y="0"/>
                  </a:lnTo>
                  <a:cubicBezTo>
                    <a:pt x="741529" y="0"/>
                    <a:pt x="761999" y="20470"/>
                    <a:pt x="761999" y="45720"/>
                  </a:cubicBezTo>
                  <a:lnTo>
                    <a:pt x="761999" y="411479"/>
                  </a:lnTo>
                  <a:cubicBezTo>
                    <a:pt x="761999" y="436729"/>
                    <a:pt x="741529" y="457199"/>
                    <a:pt x="716279" y="457199"/>
                  </a:cubicBezTo>
                  <a:lnTo>
                    <a:pt x="45720" y="457199"/>
                  </a:lnTo>
                  <a:cubicBezTo>
                    <a:pt x="20470" y="457199"/>
                    <a:pt x="0" y="436729"/>
                    <a:pt x="0" y="411479"/>
                  </a:cubicBezTo>
                  <a:lnTo>
                    <a:pt x="0" y="45720"/>
                  </a:lnTo>
                  <a:close/>
                </a:path>
              </a:pathLst>
            </a:cu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lIns="72000" tIns="72000" rIns="72000" bIns="72000" spcCol="1270"/>
            <a:lstStyle/>
            <a:p>
              <a:pPr defTabSz="3556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GB" sz="1600" dirty="0"/>
            </a:p>
          </p:txBody>
        </p:sp>
        <p:cxnSp>
          <p:nvCxnSpPr>
            <p:cNvPr id="30" name="Gerade Verbindung 29"/>
            <p:cNvCxnSpPr/>
            <p:nvPr/>
          </p:nvCxnSpPr>
          <p:spPr>
            <a:xfrm flipH="1">
              <a:off x="-1638267" y="1409957"/>
              <a:ext cx="9510641" cy="0"/>
            </a:xfrm>
            <a:prstGeom prst="line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cxnSp>
        <p:cxnSp>
          <p:nvCxnSpPr>
            <p:cNvPr id="31" name="Gerade Verbindung 30"/>
            <p:cNvCxnSpPr/>
            <p:nvPr/>
          </p:nvCxnSpPr>
          <p:spPr>
            <a:xfrm>
              <a:off x="7872374" y="1421024"/>
              <a:ext cx="0" cy="398311"/>
            </a:xfrm>
            <a:prstGeom prst="line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cxnSp>
        <p:sp>
          <p:nvSpPr>
            <p:cNvPr id="32" name="Gleichschenkliges Dreieck 31"/>
            <p:cNvSpPr/>
            <p:nvPr/>
          </p:nvSpPr>
          <p:spPr>
            <a:xfrm rot="10800000">
              <a:off x="-1815003" y="1564856"/>
              <a:ext cx="386608" cy="232352"/>
            </a:xfrm>
            <a:prstGeom prst="triangle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/>
            <a:lstStyle/>
            <a:p>
              <a:pPr algn="ctr">
                <a:defRPr/>
              </a:pPr>
              <a:endParaRPr lang="en-GB" sz="4400" b="1" dirty="0"/>
            </a:p>
          </p:txBody>
        </p:sp>
        <p:cxnSp>
          <p:nvCxnSpPr>
            <p:cNvPr id="33" name="Gerade Verbindung 32"/>
            <p:cNvCxnSpPr/>
            <p:nvPr/>
          </p:nvCxnSpPr>
          <p:spPr>
            <a:xfrm>
              <a:off x="-1638267" y="1398896"/>
              <a:ext cx="0" cy="331926"/>
            </a:xfrm>
            <a:prstGeom prst="line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mtClean="0"/>
              <a:t>HEGRID: Results</a:t>
            </a:r>
          </a:p>
        </p:txBody>
      </p:sp>
      <p:grpSp>
        <p:nvGrpSpPr>
          <p:cNvPr id="7171" name="Gruppieren 3"/>
          <p:cNvGrpSpPr>
            <a:grpSpLocks/>
          </p:cNvGrpSpPr>
          <p:nvPr/>
        </p:nvGrpSpPr>
        <p:grpSpPr bwMode="auto">
          <a:xfrm>
            <a:off x="107950" y="700088"/>
            <a:ext cx="6378575" cy="3806825"/>
            <a:chOff x="304800" y="953633"/>
            <a:chExt cx="8488182" cy="5066167"/>
          </a:xfrm>
        </p:grpSpPr>
        <p:sp>
          <p:nvSpPr>
            <p:cNvPr id="5" name="Gleichschenkliges Dreieck 4"/>
            <p:cNvSpPr/>
            <p:nvPr/>
          </p:nvSpPr>
          <p:spPr>
            <a:xfrm rot="10800000">
              <a:off x="896311" y="3083198"/>
              <a:ext cx="105627" cy="54929"/>
            </a:xfrm>
            <a:prstGeom prst="triangle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pPr algn="ctr">
                <a:defRPr/>
              </a:pPr>
              <a:endParaRPr lang="en-GB" sz="1600" dirty="0"/>
            </a:p>
          </p:txBody>
        </p:sp>
        <p:sp>
          <p:nvSpPr>
            <p:cNvPr id="6" name="Gleichschenkliges Dreieck 5"/>
            <p:cNvSpPr/>
            <p:nvPr/>
          </p:nvSpPr>
          <p:spPr>
            <a:xfrm rot="10800000">
              <a:off x="896311" y="3913474"/>
              <a:ext cx="105627" cy="54929"/>
            </a:xfrm>
            <a:prstGeom prst="triangle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pPr algn="ctr">
                <a:defRPr/>
              </a:pPr>
              <a:endParaRPr lang="en-GB" sz="1600" dirty="0"/>
            </a:p>
          </p:txBody>
        </p:sp>
        <p:sp>
          <p:nvSpPr>
            <p:cNvPr id="7" name="Gleichschenkliges Dreieck 6"/>
            <p:cNvSpPr/>
            <p:nvPr/>
          </p:nvSpPr>
          <p:spPr>
            <a:xfrm rot="10800000">
              <a:off x="896311" y="4219811"/>
              <a:ext cx="105627" cy="52816"/>
            </a:xfrm>
            <a:prstGeom prst="triangle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pPr algn="ctr">
                <a:defRPr/>
              </a:pPr>
              <a:endParaRPr lang="en-GB" sz="1600" dirty="0"/>
            </a:p>
          </p:txBody>
        </p:sp>
        <p:sp>
          <p:nvSpPr>
            <p:cNvPr id="8" name="Gleichschenkliges Dreieck 7"/>
            <p:cNvSpPr/>
            <p:nvPr/>
          </p:nvSpPr>
          <p:spPr>
            <a:xfrm rot="10800000">
              <a:off x="896311" y="4798681"/>
              <a:ext cx="105627" cy="54929"/>
            </a:xfrm>
            <a:prstGeom prst="triangle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pPr algn="ctr">
                <a:defRPr/>
              </a:pPr>
              <a:endParaRPr lang="en-GB" sz="1600" dirty="0"/>
            </a:p>
          </p:txBody>
        </p:sp>
        <p:sp>
          <p:nvSpPr>
            <p:cNvPr id="9" name="Gleichschenkliges Dreieck 8"/>
            <p:cNvSpPr/>
            <p:nvPr/>
          </p:nvSpPr>
          <p:spPr>
            <a:xfrm rot="10800000">
              <a:off x="896311" y="5508535"/>
              <a:ext cx="105627" cy="54929"/>
            </a:xfrm>
            <a:prstGeom prst="triangle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pPr algn="ctr">
                <a:defRPr/>
              </a:pPr>
              <a:endParaRPr lang="en-GB" sz="1600" dirty="0"/>
            </a:p>
          </p:txBody>
        </p:sp>
        <p:sp>
          <p:nvSpPr>
            <p:cNvPr id="10" name="Freihandform 9"/>
            <p:cNvSpPr/>
            <p:nvPr/>
          </p:nvSpPr>
          <p:spPr>
            <a:xfrm>
              <a:off x="1635700" y="2064894"/>
              <a:ext cx="1766083" cy="990839"/>
            </a:xfrm>
            <a:custGeom>
              <a:avLst/>
              <a:gdLst>
                <a:gd name="connsiteX0" fmla="*/ 0 w 761999"/>
                <a:gd name="connsiteY0" fmla="*/ 45720 h 457199"/>
                <a:gd name="connsiteX1" fmla="*/ 45720 w 761999"/>
                <a:gd name="connsiteY1" fmla="*/ 0 h 457199"/>
                <a:gd name="connsiteX2" fmla="*/ 716279 w 761999"/>
                <a:gd name="connsiteY2" fmla="*/ 0 h 457199"/>
                <a:gd name="connsiteX3" fmla="*/ 761999 w 761999"/>
                <a:gd name="connsiteY3" fmla="*/ 45720 h 457199"/>
                <a:gd name="connsiteX4" fmla="*/ 761999 w 761999"/>
                <a:gd name="connsiteY4" fmla="*/ 411479 h 457199"/>
                <a:gd name="connsiteX5" fmla="*/ 716279 w 761999"/>
                <a:gd name="connsiteY5" fmla="*/ 457199 h 457199"/>
                <a:gd name="connsiteX6" fmla="*/ 45720 w 761999"/>
                <a:gd name="connsiteY6" fmla="*/ 457199 h 457199"/>
                <a:gd name="connsiteX7" fmla="*/ 0 w 761999"/>
                <a:gd name="connsiteY7" fmla="*/ 411479 h 457199"/>
                <a:gd name="connsiteX8" fmla="*/ 0 w 761999"/>
                <a:gd name="connsiteY8" fmla="*/ 45720 h 457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61999" h="457199">
                  <a:moveTo>
                    <a:pt x="0" y="45720"/>
                  </a:moveTo>
                  <a:cubicBezTo>
                    <a:pt x="0" y="20470"/>
                    <a:pt x="20470" y="0"/>
                    <a:pt x="45720" y="0"/>
                  </a:cubicBezTo>
                  <a:lnTo>
                    <a:pt x="716279" y="0"/>
                  </a:lnTo>
                  <a:cubicBezTo>
                    <a:pt x="741529" y="0"/>
                    <a:pt x="761999" y="20470"/>
                    <a:pt x="761999" y="45720"/>
                  </a:cubicBezTo>
                  <a:lnTo>
                    <a:pt x="761999" y="411479"/>
                  </a:lnTo>
                  <a:cubicBezTo>
                    <a:pt x="761999" y="436729"/>
                    <a:pt x="741529" y="457199"/>
                    <a:pt x="716279" y="457199"/>
                  </a:cubicBezTo>
                  <a:lnTo>
                    <a:pt x="45720" y="457199"/>
                  </a:lnTo>
                  <a:cubicBezTo>
                    <a:pt x="20470" y="457199"/>
                    <a:pt x="0" y="436729"/>
                    <a:pt x="0" y="411479"/>
                  </a:cubicBezTo>
                  <a:lnTo>
                    <a:pt x="0" y="45720"/>
                  </a:lnTo>
                  <a:close/>
                </a:path>
              </a:pathLst>
            </a:cu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32441" tIns="32441" rIns="32441" bIns="32441" spcCol="1270"/>
            <a:lstStyle/>
            <a:p>
              <a:pPr defTabSz="2222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GB" sz="700" b="1" dirty="0">
                  <a:solidFill>
                    <a:schemeClr val="bg1">
                      <a:lumMod val="65000"/>
                    </a:schemeClr>
                  </a:solidFill>
                </a:rPr>
                <a:t>Primary data</a:t>
              </a:r>
              <a:r>
                <a:rPr lang="en-GB" sz="700" dirty="0">
                  <a:solidFill>
                    <a:schemeClr val="bg1">
                      <a:lumMod val="65000"/>
                    </a:schemeClr>
                  </a:solidFill>
                </a:rPr>
                <a:t/>
              </a:r>
              <a:br>
                <a:rPr lang="en-GB" sz="700" dirty="0">
                  <a:solidFill>
                    <a:schemeClr val="bg1">
                      <a:lumMod val="65000"/>
                    </a:schemeClr>
                  </a:solidFill>
                </a:rPr>
              </a:br>
              <a:r>
                <a:rPr lang="en-GB" sz="700" dirty="0">
                  <a:solidFill>
                    <a:schemeClr val="bg1">
                      <a:lumMod val="65000"/>
                    </a:schemeClr>
                  </a:solidFill>
                </a:rPr>
                <a:t>1. µCHP equipment data</a:t>
              </a:r>
              <a:br>
                <a:rPr lang="en-GB" sz="700" dirty="0">
                  <a:solidFill>
                    <a:schemeClr val="bg1">
                      <a:lumMod val="65000"/>
                    </a:schemeClr>
                  </a:solidFill>
                </a:rPr>
              </a:br>
              <a:r>
                <a:rPr lang="en-GB" sz="700" dirty="0">
                  <a:solidFill>
                    <a:schemeClr val="bg1">
                      <a:lumMod val="65000"/>
                    </a:schemeClr>
                  </a:solidFill>
                </a:rPr>
                <a:t>2. Metering data (electricity)</a:t>
              </a:r>
              <a:br>
                <a:rPr lang="en-GB" sz="700" dirty="0">
                  <a:solidFill>
                    <a:schemeClr val="bg1">
                      <a:lumMod val="65000"/>
                    </a:schemeClr>
                  </a:solidFill>
                </a:rPr>
              </a:br>
              <a:r>
                <a:rPr lang="en-GB" sz="700" dirty="0">
                  <a:solidFill>
                    <a:schemeClr val="bg1">
                      <a:lumMod val="65000"/>
                    </a:schemeClr>
                  </a:solidFill>
                </a:rPr>
                <a:t>3. Metering data (gas)</a:t>
              </a:r>
              <a:br>
                <a:rPr lang="en-GB" sz="700" dirty="0">
                  <a:solidFill>
                    <a:schemeClr val="bg1">
                      <a:lumMod val="65000"/>
                    </a:schemeClr>
                  </a:solidFill>
                </a:rPr>
              </a:br>
              <a:r>
                <a:rPr lang="en-GB" sz="700" dirty="0">
                  <a:solidFill>
                    <a:schemeClr val="bg1">
                      <a:lumMod val="65000"/>
                    </a:schemeClr>
                  </a:solidFill>
                </a:rPr>
                <a:t>4. User preferences</a:t>
              </a:r>
              <a:br>
                <a:rPr lang="en-GB" sz="700" dirty="0">
                  <a:solidFill>
                    <a:schemeClr val="bg1">
                      <a:lumMod val="65000"/>
                    </a:schemeClr>
                  </a:solidFill>
                </a:rPr>
              </a:br>
              <a:r>
                <a:rPr lang="en-GB" sz="700" b="1" dirty="0">
                  <a:solidFill>
                    <a:schemeClr val="bg1">
                      <a:lumMod val="65000"/>
                    </a:schemeClr>
                  </a:solidFill>
                </a:rPr>
                <a:t>Derived data</a:t>
              </a:r>
              <a:r>
                <a:rPr lang="en-GB" sz="700" dirty="0">
                  <a:solidFill>
                    <a:schemeClr val="bg1">
                      <a:lumMod val="65000"/>
                    </a:schemeClr>
                  </a:solidFill>
                </a:rPr>
                <a:t/>
              </a:r>
              <a:br>
                <a:rPr lang="en-GB" sz="700" dirty="0">
                  <a:solidFill>
                    <a:schemeClr val="bg1">
                      <a:lumMod val="65000"/>
                    </a:schemeClr>
                  </a:solidFill>
                </a:rPr>
              </a:br>
              <a:r>
                <a:rPr lang="en-GB" sz="700" dirty="0">
                  <a:solidFill>
                    <a:schemeClr val="bg1">
                      <a:lumMod val="65000"/>
                    </a:schemeClr>
                  </a:solidFill>
                </a:rPr>
                <a:t>5. Control signals/incentives</a:t>
              </a:r>
            </a:p>
          </p:txBody>
        </p:sp>
        <p:sp>
          <p:nvSpPr>
            <p:cNvPr id="11" name="Freihandform 10"/>
            <p:cNvSpPr/>
            <p:nvPr/>
          </p:nvSpPr>
          <p:spPr>
            <a:xfrm>
              <a:off x="1635700" y="3157140"/>
              <a:ext cx="1766083" cy="726756"/>
            </a:xfrm>
            <a:custGeom>
              <a:avLst/>
              <a:gdLst>
                <a:gd name="connsiteX0" fmla="*/ 0 w 761999"/>
                <a:gd name="connsiteY0" fmla="*/ 45720 h 457199"/>
                <a:gd name="connsiteX1" fmla="*/ 45720 w 761999"/>
                <a:gd name="connsiteY1" fmla="*/ 0 h 457199"/>
                <a:gd name="connsiteX2" fmla="*/ 716279 w 761999"/>
                <a:gd name="connsiteY2" fmla="*/ 0 h 457199"/>
                <a:gd name="connsiteX3" fmla="*/ 761999 w 761999"/>
                <a:gd name="connsiteY3" fmla="*/ 45720 h 457199"/>
                <a:gd name="connsiteX4" fmla="*/ 761999 w 761999"/>
                <a:gd name="connsiteY4" fmla="*/ 411479 h 457199"/>
                <a:gd name="connsiteX5" fmla="*/ 716279 w 761999"/>
                <a:gd name="connsiteY5" fmla="*/ 457199 h 457199"/>
                <a:gd name="connsiteX6" fmla="*/ 45720 w 761999"/>
                <a:gd name="connsiteY6" fmla="*/ 457199 h 457199"/>
                <a:gd name="connsiteX7" fmla="*/ 0 w 761999"/>
                <a:gd name="connsiteY7" fmla="*/ 411479 h 457199"/>
                <a:gd name="connsiteX8" fmla="*/ 0 w 761999"/>
                <a:gd name="connsiteY8" fmla="*/ 45720 h 457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61999" h="457199">
                  <a:moveTo>
                    <a:pt x="0" y="45720"/>
                  </a:moveTo>
                  <a:cubicBezTo>
                    <a:pt x="0" y="20470"/>
                    <a:pt x="20470" y="0"/>
                    <a:pt x="45720" y="0"/>
                  </a:cubicBezTo>
                  <a:lnTo>
                    <a:pt x="716279" y="0"/>
                  </a:lnTo>
                  <a:cubicBezTo>
                    <a:pt x="741529" y="0"/>
                    <a:pt x="761999" y="20470"/>
                    <a:pt x="761999" y="45720"/>
                  </a:cubicBezTo>
                  <a:lnTo>
                    <a:pt x="761999" y="411479"/>
                  </a:lnTo>
                  <a:cubicBezTo>
                    <a:pt x="761999" y="436729"/>
                    <a:pt x="741529" y="457199"/>
                    <a:pt x="716279" y="457199"/>
                  </a:cubicBezTo>
                  <a:lnTo>
                    <a:pt x="45720" y="457199"/>
                  </a:lnTo>
                  <a:cubicBezTo>
                    <a:pt x="20470" y="457199"/>
                    <a:pt x="0" y="436729"/>
                    <a:pt x="0" y="411479"/>
                  </a:cubicBezTo>
                  <a:lnTo>
                    <a:pt x="0" y="45720"/>
                  </a:lnTo>
                  <a:close/>
                </a:path>
              </a:pathLst>
            </a:cu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32441" tIns="32441" rIns="32441" bIns="32441" spcCol="1270"/>
            <a:lstStyle/>
            <a:p>
              <a:pPr marL="0" lvl="1" defTabSz="177800">
                <a:lnSpc>
                  <a:spcPct val="90000"/>
                </a:lnSpc>
                <a:spcAft>
                  <a:spcPct val="15000"/>
                </a:spcAft>
                <a:defRPr/>
              </a:pPr>
              <a:r>
                <a:rPr lang="en-GB" sz="700" dirty="0">
                  <a:solidFill>
                    <a:schemeClr val="bg1">
                      <a:lumMod val="65000"/>
                    </a:schemeClr>
                  </a:solidFill>
                </a:rPr>
                <a:t>1. µCHP </a:t>
              </a:r>
              <a:r>
                <a:rPr lang="en-GB" sz="700" dirty="0">
                  <a:solidFill>
                    <a:schemeClr val="bg1">
                      <a:lumMod val="65000"/>
                    </a:schemeClr>
                  </a:solidFill>
                  <a:sym typeface="Wingdings" panose="05000000000000000000" pitchFamily="2" charset="2"/>
                </a:rPr>
                <a:t></a:t>
              </a:r>
              <a:r>
                <a:rPr lang="en-GB" sz="700" dirty="0">
                  <a:solidFill>
                    <a:schemeClr val="bg1">
                      <a:lumMod val="65000"/>
                    </a:schemeClr>
                  </a:solidFill>
                </a:rPr>
                <a:t> EMS</a:t>
              </a:r>
              <a:br>
                <a:rPr lang="en-GB" sz="700" dirty="0">
                  <a:solidFill>
                    <a:schemeClr val="bg1">
                      <a:lumMod val="65000"/>
                    </a:schemeClr>
                  </a:solidFill>
                </a:rPr>
              </a:br>
              <a:r>
                <a:rPr lang="en-GB" sz="700" dirty="0">
                  <a:solidFill>
                    <a:schemeClr val="bg1">
                      <a:lumMod val="65000"/>
                    </a:schemeClr>
                  </a:solidFill>
                </a:rPr>
                <a:t>2. Meter </a:t>
              </a:r>
              <a:r>
                <a:rPr lang="en-GB" sz="700" dirty="0">
                  <a:solidFill>
                    <a:schemeClr val="bg1">
                      <a:lumMod val="65000"/>
                    </a:schemeClr>
                  </a:solidFill>
                  <a:sym typeface="Wingdings" panose="05000000000000000000" pitchFamily="2" charset="2"/>
                </a:rPr>
                <a:t> EMS</a:t>
              </a:r>
              <a:br>
                <a:rPr lang="en-GB" sz="700" dirty="0">
                  <a:solidFill>
                    <a:schemeClr val="bg1">
                      <a:lumMod val="65000"/>
                    </a:schemeClr>
                  </a:solidFill>
                  <a:sym typeface="Wingdings" panose="05000000000000000000" pitchFamily="2" charset="2"/>
                </a:rPr>
              </a:br>
              <a:r>
                <a:rPr lang="en-GB" sz="700" dirty="0">
                  <a:solidFill>
                    <a:schemeClr val="bg1">
                      <a:lumMod val="65000"/>
                    </a:schemeClr>
                  </a:solidFill>
                  <a:sym typeface="Wingdings" panose="05000000000000000000" pitchFamily="2" charset="2"/>
                </a:rPr>
                <a:t>3. Meter  EMS</a:t>
              </a:r>
              <a:br>
                <a:rPr lang="en-GB" sz="700" dirty="0">
                  <a:solidFill>
                    <a:schemeClr val="bg1">
                      <a:lumMod val="65000"/>
                    </a:schemeClr>
                  </a:solidFill>
                  <a:sym typeface="Wingdings" panose="05000000000000000000" pitchFamily="2" charset="2"/>
                </a:rPr>
              </a:br>
              <a:r>
                <a:rPr lang="en-GB" sz="700" dirty="0">
                  <a:solidFill>
                    <a:schemeClr val="bg1">
                      <a:lumMod val="65000"/>
                    </a:schemeClr>
                  </a:solidFill>
                  <a:sym typeface="Wingdings" panose="05000000000000000000" pitchFamily="2" charset="2"/>
                </a:rPr>
                <a:t>4. Local UI  EMS</a:t>
              </a:r>
              <a:br>
                <a:rPr lang="en-GB" sz="700" dirty="0">
                  <a:solidFill>
                    <a:schemeClr val="bg1">
                      <a:lumMod val="65000"/>
                    </a:schemeClr>
                  </a:solidFill>
                  <a:sym typeface="Wingdings" panose="05000000000000000000" pitchFamily="2" charset="2"/>
                </a:rPr>
              </a:br>
              <a:r>
                <a:rPr lang="en-GB" sz="700" dirty="0">
                  <a:solidFill>
                    <a:schemeClr val="bg1">
                      <a:lumMod val="65000"/>
                    </a:schemeClr>
                  </a:solidFill>
                  <a:sym typeface="Wingdings" panose="05000000000000000000" pitchFamily="2" charset="2"/>
                </a:rPr>
                <a:t>5. </a:t>
              </a:r>
              <a:r>
                <a:rPr lang="en-GB" sz="700" i="1" dirty="0">
                  <a:solidFill>
                    <a:schemeClr val="bg1">
                      <a:lumMod val="65000"/>
                    </a:schemeClr>
                  </a:solidFill>
                  <a:sym typeface="Wingdings" panose="05000000000000000000" pitchFamily="2" charset="2"/>
                </a:rPr>
                <a:t>BRP</a:t>
              </a:r>
              <a:r>
                <a:rPr lang="en-GB" sz="700" dirty="0">
                  <a:solidFill>
                    <a:schemeClr val="bg1">
                      <a:lumMod val="65000"/>
                    </a:schemeClr>
                  </a:solidFill>
                  <a:sym typeface="Wingdings" panose="05000000000000000000" pitchFamily="2" charset="2"/>
                </a:rPr>
                <a:t>  EMS</a:t>
              </a:r>
            </a:p>
          </p:txBody>
        </p:sp>
        <p:sp>
          <p:nvSpPr>
            <p:cNvPr id="12" name="Freihandform 11"/>
            <p:cNvSpPr/>
            <p:nvPr/>
          </p:nvSpPr>
          <p:spPr>
            <a:xfrm>
              <a:off x="1635700" y="3995868"/>
              <a:ext cx="1766083" cy="200702"/>
            </a:xfrm>
            <a:custGeom>
              <a:avLst/>
              <a:gdLst>
                <a:gd name="connsiteX0" fmla="*/ 0 w 761999"/>
                <a:gd name="connsiteY0" fmla="*/ 45720 h 457199"/>
                <a:gd name="connsiteX1" fmla="*/ 45720 w 761999"/>
                <a:gd name="connsiteY1" fmla="*/ 0 h 457199"/>
                <a:gd name="connsiteX2" fmla="*/ 716279 w 761999"/>
                <a:gd name="connsiteY2" fmla="*/ 0 h 457199"/>
                <a:gd name="connsiteX3" fmla="*/ 761999 w 761999"/>
                <a:gd name="connsiteY3" fmla="*/ 45720 h 457199"/>
                <a:gd name="connsiteX4" fmla="*/ 761999 w 761999"/>
                <a:gd name="connsiteY4" fmla="*/ 411479 h 457199"/>
                <a:gd name="connsiteX5" fmla="*/ 716279 w 761999"/>
                <a:gd name="connsiteY5" fmla="*/ 457199 h 457199"/>
                <a:gd name="connsiteX6" fmla="*/ 45720 w 761999"/>
                <a:gd name="connsiteY6" fmla="*/ 457199 h 457199"/>
                <a:gd name="connsiteX7" fmla="*/ 0 w 761999"/>
                <a:gd name="connsiteY7" fmla="*/ 411479 h 457199"/>
                <a:gd name="connsiteX8" fmla="*/ 0 w 761999"/>
                <a:gd name="connsiteY8" fmla="*/ 45720 h 457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61999" h="457199">
                  <a:moveTo>
                    <a:pt x="0" y="45720"/>
                  </a:moveTo>
                  <a:cubicBezTo>
                    <a:pt x="0" y="20470"/>
                    <a:pt x="20470" y="0"/>
                    <a:pt x="45720" y="0"/>
                  </a:cubicBezTo>
                  <a:lnTo>
                    <a:pt x="716279" y="0"/>
                  </a:lnTo>
                  <a:cubicBezTo>
                    <a:pt x="741529" y="0"/>
                    <a:pt x="761999" y="20470"/>
                    <a:pt x="761999" y="45720"/>
                  </a:cubicBezTo>
                  <a:lnTo>
                    <a:pt x="761999" y="411479"/>
                  </a:lnTo>
                  <a:cubicBezTo>
                    <a:pt x="761999" y="436729"/>
                    <a:pt x="741529" y="457199"/>
                    <a:pt x="716279" y="457199"/>
                  </a:cubicBezTo>
                  <a:lnTo>
                    <a:pt x="45720" y="457199"/>
                  </a:lnTo>
                  <a:cubicBezTo>
                    <a:pt x="20470" y="457199"/>
                    <a:pt x="0" y="436729"/>
                    <a:pt x="0" y="411479"/>
                  </a:cubicBezTo>
                  <a:lnTo>
                    <a:pt x="0" y="45720"/>
                  </a:lnTo>
                  <a:close/>
                </a:path>
              </a:pathLst>
            </a:cu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32441" tIns="32441" rIns="32441" bIns="32441" spcCol="1270"/>
            <a:lstStyle/>
            <a:p>
              <a:pPr defTabSz="2222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GB" sz="700" dirty="0">
                  <a:solidFill>
                    <a:schemeClr val="bg1">
                      <a:lumMod val="65000"/>
                    </a:schemeClr>
                  </a:solidFill>
                </a:rPr>
                <a:t>(Local) EMS database</a:t>
              </a:r>
            </a:p>
          </p:txBody>
        </p:sp>
        <p:sp>
          <p:nvSpPr>
            <p:cNvPr id="13" name="Freihandform 12"/>
            <p:cNvSpPr/>
            <p:nvPr/>
          </p:nvSpPr>
          <p:spPr>
            <a:xfrm>
              <a:off x="1635700" y="4304317"/>
              <a:ext cx="1766083" cy="464786"/>
            </a:xfrm>
            <a:custGeom>
              <a:avLst/>
              <a:gdLst>
                <a:gd name="connsiteX0" fmla="*/ 0 w 761999"/>
                <a:gd name="connsiteY0" fmla="*/ 45720 h 457199"/>
                <a:gd name="connsiteX1" fmla="*/ 45720 w 761999"/>
                <a:gd name="connsiteY1" fmla="*/ 0 h 457199"/>
                <a:gd name="connsiteX2" fmla="*/ 716279 w 761999"/>
                <a:gd name="connsiteY2" fmla="*/ 0 h 457199"/>
                <a:gd name="connsiteX3" fmla="*/ 761999 w 761999"/>
                <a:gd name="connsiteY3" fmla="*/ 45720 h 457199"/>
                <a:gd name="connsiteX4" fmla="*/ 761999 w 761999"/>
                <a:gd name="connsiteY4" fmla="*/ 411479 h 457199"/>
                <a:gd name="connsiteX5" fmla="*/ 716279 w 761999"/>
                <a:gd name="connsiteY5" fmla="*/ 457199 h 457199"/>
                <a:gd name="connsiteX6" fmla="*/ 45720 w 761999"/>
                <a:gd name="connsiteY6" fmla="*/ 457199 h 457199"/>
                <a:gd name="connsiteX7" fmla="*/ 0 w 761999"/>
                <a:gd name="connsiteY7" fmla="*/ 411479 h 457199"/>
                <a:gd name="connsiteX8" fmla="*/ 0 w 761999"/>
                <a:gd name="connsiteY8" fmla="*/ 45720 h 457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61999" h="457199">
                  <a:moveTo>
                    <a:pt x="0" y="45720"/>
                  </a:moveTo>
                  <a:cubicBezTo>
                    <a:pt x="0" y="20470"/>
                    <a:pt x="20470" y="0"/>
                    <a:pt x="45720" y="0"/>
                  </a:cubicBezTo>
                  <a:lnTo>
                    <a:pt x="716279" y="0"/>
                  </a:lnTo>
                  <a:cubicBezTo>
                    <a:pt x="741529" y="0"/>
                    <a:pt x="761999" y="20470"/>
                    <a:pt x="761999" y="45720"/>
                  </a:cubicBezTo>
                  <a:lnTo>
                    <a:pt x="761999" y="411479"/>
                  </a:lnTo>
                  <a:cubicBezTo>
                    <a:pt x="761999" y="436729"/>
                    <a:pt x="741529" y="457199"/>
                    <a:pt x="716279" y="457199"/>
                  </a:cubicBezTo>
                  <a:lnTo>
                    <a:pt x="45720" y="457199"/>
                  </a:lnTo>
                  <a:cubicBezTo>
                    <a:pt x="20470" y="457199"/>
                    <a:pt x="0" y="436729"/>
                    <a:pt x="0" y="411479"/>
                  </a:cubicBezTo>
                  <a:lnTo>
                    <a:pt x="0" y="45720"/>
                  </a:lnTo>
                  <a:close/>
                </a:path>
              </a:pathLst>
            </a:cu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32441" tIns="32441" rIns="32441" bIns="32441" spcCol="1270"/>
            <a:lstStyle/>
            <a:p>
              <a:pPr defTabSz="2222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GB" sz="700" dirty="0">
                  <a:solidFill>
                    <a:schemeClr val="bg1">
                      <a:lumMod val="65000"/>
                    </a:schemeClr>
                  </a:solidFill>
                </a:rPr>
                <a:t>Aggregation</a:t>
              </a:r>
              <a:br>
                <a:rPr lang="en-GB" sz="700" dirty="0">
                  <a:solidFill>
                    <a:schemeClr val="bg1">
                      <a:lumMod val="65000"/>
                    </a:schemeClr>
                  </a:solidFill>
                </a:rPr>
              </a:br>
              <a:r>
                <a:rPr lang="en-GB" sz="700" dirty="0">
                  <a:solidFill>
                    <a:schemeClr val="bg1">
                      <a:lumMod val="65000"/>
                    </a:schemeClr>
                  </a:solidFill>
                </a:rPr>
                <a:t>Analysis</a:t>
              </a:r>
              <a:br>
                <a:rPr lang="en-GB" sz="700" dirty="0">
                  <a:solidFill>
                    <a:schemeClr val="bg1">
                      <a:lumMod val="65000"/>
                    </a:schemeClr>
                  </a:solidFill>
                </a:rPr>
              </a:br>
              <a:r>
                <a:rPr lang="en-GB" sz="700" dirty="0">
                  <a:solidFill>
                    <a:schemeClr val="bg1">
                      <a:lumMod val="65000"/>
                    </a:schemeClr>
                  </a:solidFill>
                </a:rPr>
                <a:t>Optimization</a:t>
              </a:r>
            </a:p>
          </p:txBody>
        </p:sp>
        <p:sp>
          <p:nvSpPr>
            <p:cNvPr id="14" name="Freihandform 13"/>
            <p:cNvSpPr/>
            <p:nvPr/>
          </p:nvSpPr>
          <p:spPr>
            <a:xfrm>
              <a:off x="1635700" y="4885299"/>
              <a:ext cx="1766083" cy="589434"/>
            </a:xfrm>
            <a:custGeom>
              <a:avLst/>
              <a:gdLst>
                <a:gd name="connsiteX0" fmla="*/ 0 w 761999"/>
                <a:gd name="connsiteY0" fmla="*/ 45720 h 457199"/>
                <a:gd name="connsiteX1" fmla="*/ 45720 w 761999"/>
                <a:gd name="connsiteY1" fmla="*/ 0 h 457199"/>
                <a:gd name="connsiteX2" fmla="*/ 716279 w 761999"/>
                <a:gd name="connsiteY2" fmla="*/ 0 h 457199"/>
                <a:gd name="connsiteX3" fmla="*/ 761999 w 761999"/>
                <a:gd name="connsiteY3" fmla="*/ 45720 h 457199"/>
                <a:gd name="connsiteX4" fmla="*/ 761999 w 761999"/>
                <a:gd name="connsiteY4" fmla="*/ 411479 h 457199"/>
                <a:gd name="connsiteX5" fmla="*/ 716279 w 761999"/>
                <a:gd name="connsiteY5" fmla="*/ 457199 h 457199"/>
                <a:gd name="connsiteX6" fmla="*/ 45720 w 761999"/>
                <a:gd name="connsiteY6" fmla="*/ 457199 h 457199"/>
                <a:gd name="connsiteX7" fmla="*/ 0 w 761999"/>
                <a:gd name="connsiteY7" fmla="*/ 411479 h 457199"/>
                <a:gd name="connsiteX8" fmla="*/ 0 w 761999"/>
                <a:gd name="connsiteY8" fmla="*/ 45720 h 457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61999" h="457199">
                  <a:moveTo>
                    <a:pt x="0" y="45720"/>
                  </a:moveTo>
                  <a:cubicBezTo>
                    <a:pt x="0" y="20470"/>
                    <a:pt x="20470" y="0"/>
                    <a:pt x="45720" y="0"/>
                  </a:cubicBezTo>
                  <a:lnTo>
                    <a:pt x="716279" y="0"/>
                  </a:lnTo>
                  <a:cubicBezTo>
                    <a:pt x="741529" y="0"/>
                    <a:pt x="761999" y="20470"/>
                    <a:pt x="761999" y="45720"/>
                  </a:cubicBezTo>
                  <a:lnTo>
                    <a:pt x="761999" y="411479"/>
                  </a:lnTo>
                  <a:cubicBezTo>
                    <a:pt x="761999" y="436729"/>
                    <a:pt x="741529" y="457199"/>
                    <a:pt x="716279" y="457199"/>
                  </a:cubicBezTo>
                  <a:lnTo>
                    <a:pt x="45720" y="457199"/>
                  </a:lnTo>
                  <a:cubicBezTo>
                    <a:pt x="20470" y="457199"/>
                    <a:pt x="0" y="436729"/>
                    <a:pt x="0" y="411479"/>
                  </a:cubicBezTo>
                  <a:lnTo>
                    <a:pt x="0" y="45720"/>
                  </a:lnTo>
                  <a:close/>
                </a:path>
              </a:pathLst>
            </a:cu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32441" tIns="32441" rIns="32441" bIns="32441" spcCol="1270"/>
            <a:lstStyle/>
            <a:p>
              <a:pPr defTabSz="2222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GB" sz="700" i="1" dirty="0">
                  <a:solidFill>
                    <a:schemeClr val="bg1">
                      <a:lumMod val="65000"/>
                    </a:schemeClr>
                  </a:solidFill>
                  <a:sym typeface="Wingdings" panose="05000000000000000000" pitchFamily="2" charset="2"/>
                </a:rPr>
                <a:t>R</a:t>
              </a:r>
              <a:r>
                <a:rPr lang="en-GB" sz="700" dirty="0">
                  <a:solidFill>
                    <a:schemeClr val="bg1">
                      <a:lumMod val="65000"/>
                    </a:schemeClr>
                  </a:solidFill>
                  <a:sym typeface="Wingdings" panose="05000000000000000000" pitchFamily="2" charset="2"/>
                </a:rPr>
                <a:t>: </a:t>
              </a:r>
              <a:r>
                <a:rPr lang="en-GB" sz="700" dirty="0" err="1">
                  <a:solidFill>
                    <a:schemeClr val="bg1">
                      <a:lumMod val="65000"/>
                    </a:schemeClr>
                  </a:solidFill>
                </a:rPr>
                <a:t>Aggr</a:t>
              </a:r>
              <a:r>
                <a:rPr lang="en-GB" sz="700" dirty="0">
                  <a:solidFill>
                    <a:schemeClr val="bg1">
                      <a:lumMod val="65000"/>
                    </a:schemeClr>
                  </a:solidFill>
                </a:rPr>
                <a:t>. metering data</a:t>
              </a:r>
              <a:br>
                <a:rPr lang="en-GB" sz="700" dirty="0">
                  <a:solidFill>
                    <a:schemeClr val="bg1">
                      <a:lumMod val="65000"/>
                    </a:schemeClr>
                  </a:solidFill>
                </a:rPr>
              </a:br>
              <a:r>
                <a:rPr lang="en-GB" sz="700" i="1" dirty="0">
                  <a:solidFill>
                    <a:schemeClr val="bg1">
                      <a:lumMod val="65000"/>
                    </a:schemeClr>
                  </a:solidFill>
                  <a:sym typeface="Wingdings" panose="05000000000000000000" pitchFamily="2" charset="2"/>
                </a:rPr>
                <a:t>DSO</a:t>
              </a:r>
              <a:r>
                <a:rPr lang="en-GB" sz="700" dirty="0">
                  <a:solidFill>
                    <a:schemeClr val="bg1">
                      <a:lumMod val="65000"/>
                    </a:schemeClr>
                  </a:solidFill>
                  <a:sym typeface="Wingdings" panose="05000000000000000000" pitchFamily="2" charset="2"/>
                </a:rPr>
                <a:t>: </a:t>
              </a:r>
              <a:r>
                <a:rPr lang="en-GB" sz="700" dirty="0" err="1">
                  <a:solidFill>
                    <a:schemeClr val="bg1">
                      <a:lumMod val="65000"/>
                    </a:schemeClr>
                  </a:solidFill>
                </a:rPr>
                <a:t>Aggr</a:t>
              </a:r>
              <a:r>
                <a:rPr lang="en-GB" sz="700" dirty="0">
                  <a:solidFill>
                    <a:schemeClr val="bg1">
                      <a:lumMod val="65000"/>
                    </a:schemeClr>
                  </a:solidFill>
                </a:rPr>
                <a:t>. metering data</a:t>
              </a:r>
              <a:r>
                <a:rPr lang="en-GB" sz="700" dirty="0">
                  <a:solidFill>
                    <a:schemeClr val="bg1">
                      <a:lumMod val="65000"/>
                    </a:schemeClr>
                  </a:solidFill>
                  <a:sym typeface="Wingdings" panose="05000000000000000000" pitchFamily="2" charset="2"/>
                </a:rPr>
                <a:t/>
              </a:r>
              <a:br>
                <a:rPr lang="en-GB" sz="700" dirty="0">
                  <a:solidFill>
                    <a:schemeClr val="bg1">
                      <a:lumMod val="65000"/>
                    </a:schemeClr>
                  </a:solidFill>
                  <a:sym typeface="Wingdings" panose="05000000000000000000" pitchFamily="2" charset="2"/>
                </a:rPr>
              </a:br>
              <a:r>
                <a:rPr lang="en-GB" sz="700" i="1" dirty="0">
                  <a:solidFill>
                    <a:schemeClr val="bg1">
                      <a:lumMod val="65000"/>
                    </a:schemeClr>
                  </a:solidFill>
                </a:rPr>
                <a:t>R</a:t>
              </a:r>
              <a:r>
                <a:rPr lang="en-GB" sz="700" dirty="0">
                  <a:solidFill>
                    <a:schemeClr val="bg1">
                      <a:lumMod val="65000"/>
                    </a:schemeClr>
                  </a:solidFill>
                </a:rPr>
                <a:t>: Energy flexibility profiles</a:t>
              </a:r>
              <a:br>
                <a:rPr lang="en-GB" sz="700" dirty="0">
                  <a:solidFill>
                    <a:schemeClr val="bg1">
                      <a:lumMod val="65000"/>
                    </a:schemeClr>
                  </a:solidFill>
                </a:rPr>
              </a:br>
              <a:r>
                <a:rPr lang="en-GB" sz="700" dirty="0">
                  <a:solidFill>
                    <a:schemeClr val="bg1">
                      <a:lumMod val="65000"/>
                    </a:schemeClr>
                  </a:solidFill>
                </a:rPr>
                <a:t>	(electricity only)</a:t>
              </a:r>
            </a:p>
          </p:txBody>
        </p:sp>
        <p:sp>
          <p:nvSpPr>
            <p:cNvPr id="15" name="Freihandform 14"/>
            <p:cNvSpPr/>
            <p:nvPr/>
          </p:nvSpPr>
          <p:spPr>
            <a:xfrm>
              <a:off x="1635700" y="5584591"/>
              <a:ext cx="1766083" cy="346477"/>
            </a:xfrm>
            <a:custGeom>
              <a:avLst/>
              <a:gdLst>
                <a:gd name="connsiteX0" fmla="*/ 0 w 761999"/>
                <a:gd name="connsiteY0" fmla="*/ 45720 h 457199"/>
                <a:gd name="connsiteX1" fmla="*/ 45720 w 761999"/>
                <a:gd name="connsiteY1" fmla="*/ 0 h 457199"/>
                <a:gd name="connsiteX2" fmla="*/ 716279 w 761999"/>
                <a:gd name="connsiteY2" fmla="*/ 0 h 457199"/>
                <a:gd name="connsiteX3" fmla="*/ 761999 w 761999"/>
                <a:gd name="connsiteY3" fmla="*/ 45720 h 457199"/>
                <a:gd name="connsiteX4" fmla="*/ 761999 w 761999"/>
                <a:gd name="connsiteY4" fmla="*/ 411479 h 457199"/>
                <a:gd name="connsiteX5" fmla="*/ 716279 w 761999"/>
                <a:gd name="connsiteY5" fmla="*/ 457199 h 457199"/>
                <a:gd name="connsiteX6" fmla="*/ 45720 w 761999"/>
                <a:gd name="connsiteY6" fmla="*/ 457199 h 457199"/>
                <a:gd name="connsiteX7" fmla="*/ 0 w 761999"/>
                <a:gd name="connsiteY7" fmla="*/ 411479 h 457199"/>
                <a:gd name="connsiteX8" fmla="*/ 0 w 761999"/>
                <a:gd name="connsiteY8" fmla="*/ 45720 h 457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61999" h="457199">
                  <a:moveTo>
                    <a:pt x="0" y="45720"/>
                  </a:moveTo>
                  <a:cubicBezTo>
                    <a:pt x="0" y="20470"/>
                    <a:pt x="20470" y="0"/>
                    <a:pt x="45720" y="0"/>
                  </a:cubicBezTo>
                  <a:lnTo>
                    <a:pt x="716279" y="0"/>
                  </a:lnTo>
                  <a:cubicBezTo>
                    <a:pt x="741529" y="0"/>
                    <a:pt x="761999" y="20470"/>
                    <a:pt x="761999" y="45720"/>
                  </a:cubicBezTo>
                  <a:lnTo>
                    <a:pt x="761999" y="411479"/>
                  </a:lnTo>
                  <a:cubicBezTo>
                    <a:pt x="761999" y="436729"/>
                    <a:pt x="741529" y="457199"/>
                    <a:pt x="716279" y="457199"/>
                  </a:cubicBezTo>
                  <a:lnTo>
                    <a:pt x="45720" y="457199"/>
                  </a:lnTo>
                  <a:cubicBezTo>
                    <a:pt x="20470" y="457199"/>
                    <a:pt x="0" y="436729"/>
                    <a:pt x="0" y="411479"/>
                  </a:cubicBezTo>
                  <a:lnTo>
                    <a:pt x="0" y="45720"/>
                  </a:lnTo>
                  <a:close/>
                </a:path>
              </a:pathLst>
            </a:cu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32441" tIns="32441" rIns="32441" bIns="32441" spcCol="1270"/>
            <a:lstStyle/>
            <a:p>
              <a:pPr defTabSz="2222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GB" sz="700" dirty="0">
                  <a:solidFill>
                    <a:schemeClr val="bg1">
                      <a:lumMod val="65000"/>
                    </a:schemeClr>
                  </a:solidFill>
                </a:rPr>
                <a:t>Deletion of data which is no 	longer necessary</a:t>
              </a:r>
            </a:p>
          </p:txBody>
        </p:sp>
        <p:sp>
          <p:nvSpPr>
            <p:cNvPr id="16" name="Gleichschenkliges Dreieck 15"/>
            <p:cNvSpPr/>
            <p:nvPr/>
          </p:nvSpPr>
          <p:spPr>
            <a:xfrm rot="10800000">
              <a:off x="922540" y="1993063"/>
              <a:ext cx="103515" cy="54929"/>
            </a:xfrm>
            <a:prstGeom prst="triangle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600" dirty="0"/>
            </a:p>
          </p:txBody>
        </p:sp>
        <p:cxnSp>
          <p:nvCxnSpPr>
            <p:cNvPr id="17" name="Gerade Verbindung 16"/>
            <p:cNvCxnSpPr/>
            <p:nvPr/>
          </p:nvCxnSpPr>
          <p:spPr>
            <a:xfrm flipH="1">
              <a:off x="961800" y="5954307"/>
              <a:ext cx="0" cy="59155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grpSp>
          <p:nvGrpSpPr>
            <p:cNvPr id="7186" name="Gruppieren 17"/>
            <p:cNvGrpSpPr>
              <a:grpSpLocks/>
            </p:cNvGrpSpPr>
            <p:nvPr/>
          </p:nvGrpSpPr>
          <p:grpSpPr bwMode="auto">
            <a:xfrm>
              <a:off x="304800" y="1936021"/>
              <a:ext cx="1237948" cy="4083779"/>
              <a:chOff x="571650" y="1936021"/>
              <a:chExt cx="818756" cy="4083779"/>
            </a:xfrm>
          </p:grpSpPr>
          <p:sp>
            <p:nvSpPr>
              <p:cNvPr id="68" name="Freihandform 67"/>
              <p:cNvSpPr/>
              <p:nvPr/>
            </p:nvSpPr>
            <p:spPr>
              <a:xfrm>
                <a:off x="649893" y="2062780"/>
                <a:ext cx="740513" cy="992952"/>
              </a:xfrm>
              <a:custGeom>
                <a:avLst/>
                <a:gdLst>
                  <a:gd name="connsiteX0" fmla="*/ 0 w 761999"/>
                  <a:gd name="connsiteY0" fmla="*/ 45720 h 457199"/>
                  <a:gd name="connsiteX1" fmla="*/ 45720 w 761999"/>
                  <a:gd name="connsiteY1" fmla="*/ 0 h 457199"/>
                  <a:gd name="connsiteX2" fmla="*/ 716279 w 761999"/>
                  <a:gd name="connsiteY2" fmla="*/ 0 h 457199"/>
                  <a:gd name="connsiteX3" fmla="*/ 761999 w 761999"/>
                  <a:gd name="connsiteY3" fmla="*/ 45720 h 457199"/>
                  <a:gd name="connsiteX4" fmla="*/ 761999 w 761999"/>
                  <a:gd name="connsiteY4" fmla="*/ 411479 h 457199"/>
                  <a:gd name="connsiteX5" fmla="*/ 716279 w 761999"/>
                  <a:gd name="connsiteY5" fmla="*/ 457199 h 457199"/>
                  <a:gd name="connsiteX6" fmla="*/ 45720 w 761999"/>
                  <a:gd name="connsiteY6" fmla="*/ 457199 h 457199"/>
                  <a:gd name="connsiteX7" fmla="*/ 0 w 761999"/>
                  <a:gd name="connsiteY7" fmla="*/ 411479 h 457199"/>
                  <a:gd name="connsiteX8" fmla="*/ 0 w 761999"/>
                  <a:gd name="connsiteY8" fmla="*/ 45720 h 4571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61999" h="457199">
                    <a:moveTo>
                      <a:pt x="0" y="45720"/>
                    </a:moveTo>
                    <a:cubicBezTo>
                      <a:pt x="0" y="20470"/>
                      <a:pt x="20470" y="0"/>
                      <a:pt x="45720" y="0"/>
                    </a:cubicBezTo>
                    <a:lnTo>
                      <a:pt x="716279" y="0"/>
                    </a:lnTo>
                    <a:cubicBezTo>
                      <a:pt x="741529" y="0"/>
                      <a:pt x="761999" y="20470"/>
                      <a:pt x="761999" y="45720"/>
                    </a:cubicBezTo>
                    <a:lnTo>
                      <a:pt x="761999" y="411479"/>
                    </a:lnTo>
                    <a:cubicBezTo>
                      <a:pt x="761999" y="436729"/>
                      <a:pt x="741529" y="457199"/>
                      <a:pt x="716279" y="457199"/>
                    </a:cubicBezTo>
                    <a:lnTo>
                      <a:pt x="45720" y="457199"/>
                    </a:lnTo>
                    <a:cubicBezTo>
                      <a:pt x="20470" y="457199"/>
                      <a:pt x="0" y="436729"/>
                      <a:pt x="0" y="411479"/>
                    </a:cubicBezTo>
                    <a:lnTo>
                      <a:pt x="0" y="45720"/>
                    </a:lnTo>
                    <a:close/>
                  </a:path>
                </a:pathLst>
              </a:cu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lIns="0" tIns="43871" rIns="0" bIns="43871" spcCol="1270"/>
              <a:lstStyle/>
              <a:p>
                <a:pPr algn="ctr" defTabSz="3556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en-GB" sz="900" dirty="0"/>
                  <a:t>Acquisition</a:t>
                </a:r>
              </a:p>
            </p:txBody>
          </p:sp>
          <p:sp>
            <p:nvSpPr>
              <p:cNvPr id="69" name="Freihandform 68"/>
              <p:cNvSpPr/>
              <p:nvPr/>
            </p:nvSpPr>
            <p:spPr>
              <a:xfrm>
                <a:off x="649893" y="3157140"/>
                <a:ext cx="740513" cy="726756"/>
              </a:xfrm>
              <a:custGeom>
                <a:avLst/>
                <a:gdLst>
                  <a:gd name="connsiteX0" fmla="*/ 0 w 761999"/>
                  <a:gd name="connsiteY0" fmla="*/ 45720 h 457199"/>
                  <a:gd name="connsiteX1" fmla="*/ 45720 w 761999"/>
                  <a:gd name="connsiteY1" fmla="*/ 0 h 457199"/>
                  <a:gd name="connsiteX2" fmla="*/ 716279 w 761999"/>
                  <a:gd name="connsiteY2" fmla="*/ 0 h 457199"/>
                  <a:gd name="connsiteX3" fmla="*/ 761999 w 761999"/>
                  <a:gd name="connsiteY3" fmla="*/ 45720 h 457199"/>
                  <a:gd name="connsiteX4" fmla="*/ 761999 w 761999"/>
                  <a:gd name="connsiteY4" fmla="*/ 411479 h 457199"/>
                  <a:gd name="connsiteX5" fmla="*/ 716279 w 761999"/>
                  <a:gd name="connsiteY5" fmla="*/ 457199 h 457199"/>
                  <a:gd name="connsiteX6" fmla="*/ 45720 w 761999"/>
                  <a:gd name="connsiteY6" fmla="*/ 457199 h 457199"/>
                  <a:gd name="connsiteX7" fmla="*/ 0 w 761999"/>
                  <a:gd name="connsiteY7" fmla="*/ 411479 h 457199"/>
                  <a:gd name="connsiteX8" fmla="*/ 0 w 761999"/>
                  <a:gd name="connsiteY8" fmla="*/ 45720 h 4571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61999" h="457199">
                    <a:moveTo>
                      <a:pt x="0" y="45720"/>
                    </a:moveTo>
                    <a:cubicBezTo>
                      <a:pt x="0" y="20470"/>
                      <a:pt x="20470" y="0"/>
                      <a:pt x="45720" y="0"/>
                    </a:cubicBezTo>
                    <a:lnTo>
                      <a:pt x="716279" y="0"/>
                    </a:lnTo>
                    <a:cubicBezTo>
                      <a:pt x="741529" y="0"/>
                      <a:pt x="761999" y="20470"/>
                      <a:pt x="761999" y="45720"/>
                    </a:cubicBezTo>
                    <a:lnTo>
                      <a:pt x="761999" y="411479"/>
                    </a:lnTo>
                    <a:cubicBezTo>
                      <a:pt x="761999" y="436729"/>
                      <a:pt x="741529" y="457199"/>
                      <a:pt x="716279" y="457199"/>
                    </a:cubicBezTo>
                    <a:lnTo>
                      <a:pt x="45720" y="457199"/>
                    </a:lnTo>
                    <a:cubicBezTo>
                      <a:pt x="20470" y="457199"/>
                      <a:pt x="0" y="436729"/>
                      <a:pt x="0" y="411479"/>
                    </a:cubicBezTo>
                    <a:lnTo>
                      <a:pt x="0" y="45720"/>
                    </a:lnTo>
                    <a:close/>
                  </a:path>
                </a:pathLst>
              </a:cu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lIns="0" tIns="43871" rIns="0" bIns="43871" spcCol="1270"/>
              <a:lstStyle/>
              <a:p>
                <a:pPr algn="ctr" defTabSz="3556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en-GB" sz="900" dirty="0"/>
                  <a:t>Transmission (from / to)</a:t>
                </a:r>
              </a:p>
            </p:txBody>
          </p:sp>
          <p:sp>
            <p:nvSpPr>
              <p:cNvPr id="70" name="Freihandform 69"/>
              <p:cNvSpPr/>
              <p:nvPr/>
            </p:nvSpPr>
            <p:spPr>
              <a:xfrm>
                <a:off x="649893" y="3995868"/>
                <a:ext cx="740513" cy="198590"/>
              </a:xfrm>
              <a:custGeom>
                <a:avLst/>
                <a:gdLst>
                  <a:gd name="connsiteX0" fmla="*/ 0 w 761999"/>
                  <a:gd name="connsiteY0" fmla="*/ 45720 h 457199"/>
                  <a:gd name="connsiteX1" fmla="*/ 45720 w 761999"/>
                  <a:gd name="connsiteY1" fmla="*/ 0 h 457199"/>
                  <a:gd name="connsiteX2" fmla="*/ 716279 w 761999"/>
                  <a:gd name="connsiteY2" fmla="*/ 0 h 457199"/>
                  <a:gd name="connsiteX3" fmla="*/ 761999 w 761999"/>
                  <a:gd name="connsiteY3" fmla="*/ 45720 h 457199"/>
                  <a:gd name="connsiteX4" fmla="*/ 761999 w 761999"/>
                  <a:gd name="connsiteY4" fmla="*/ 411479 h 457199"/>
                  <a:gd name="connsiteX5" fmla="*/ 716279 w 761999"/>
                  <a:gd name="connsiteY5" fmla="*/ 457199 h 457199"/>
                  <a:gd name="connsiteX6" fmla="*/ 45720 w 761999"/>
                  <a:gd name="connsiteY6" fmla="*/ 457199 h 457199"/>
                  <a:gd name="connsiteX7" fmla="*/ 0 w 761999"/>
                  <a:gd name="connsiteY7" fmla="*/ 411479 h 457199"/>
                  <a:gd name="connsiteX8" fmla="*/ 0 w 761999"/>
                  <a:gd name="connsiteY8" fmla="*/ 45720 h 4571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61999" h="457199">
                    <a:moveTo>
                      <a:pt x="0" y="45720"/>
                    </a:moveTo>
                    <a:cubicBezTo>
                      <a:pt x="0" y="20470"/>
                      <a:pt x="20470" y="0"/>
                      <a:pt x="45720" y="0"/>
                    </a:cubicBezTo>
                    <a:lnTo>
                      <a:pt x="716279" y="0"/>
                    </a:lnTo>
                    <a:cubicBezTo>
                      <a:pt x="741529" y="0"/>
                      <a:pt x="761999" y="20470"/>
                      <a:pt x="761999" y="45720"/>
                    </a:cubicBezTo>
                    <a:lnTo>
                      <a:pt x="761999" y="411479"/>
                    </a:lnTo>
                    <a:cubicBezTo>
                      <a:pt x="761999" y="436729"/>
                      <a:pt x="741529" y="457199"/>
                      <a:pt x="716279" y="457199"/>
                    </a:cubicBezTo>
                    <a:lnTo>
                      <a:pt x="45720" y="457199"/>
                    </a:lnTo>
                    <a:cubicBezTo>
                      <a:pt x="20470" y="457199"/>
                      <a:pt x="0" y="436729"/>
                      <a:pt x="0" y="411479"/>
                    </a:cubicBezTo>
                    <a:lnTo>
                      <a:pt x="0" y="45720"/>
                    </a:lnTo>
                    <a:close/>
                  </a:path>
                </a:pathLst>
              </a:cu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lIns="0" tIns="43871" rIns="0" bIns="43871" spcCol="1270"/>
              <a:lstStyle/>
              <a:p>
                <a:pPr algn="ctr" defTabSz="3556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en-GB" sz="900" dirty="0"/>
                  <a:t>Storage</a:t>
                </a:r>
              </a:p>
            </p:txBody>
          </p:sp>
          <p:sp>
            <p:nvSpPr>
              <p:cNvPr id="71" name="Freihandform 70"/>
              <p:cNvSpPr/>
              <p:nvPr/>
            </p:nvSpPr>
            <p:spPr>
              <a:xfrm>
                <a:off x="649893" y="4304317"/>
                <a:ext cx="740513" cy="464786"/>
              </a:xfrm>
              <a:custGeom>
                <a:avLst/>
                <a:gdLst>
                  <a:gd name="connsiteX0" fmla="*/ 0 w 761999"/>
                  <a:gd name="connsiteY0" fmla="*/ 45720 h 457199"/>
                  <a:gd name="connsiteX1" fmla="*/ 45720 w 761999"/>
                  <a:gd name="connsiteY1" fmla="*/ 0 h 457199"/>
                  <a:gd name="connsiteX2" fmla="*/ 716279 w 761999"/>
                  <a:gd name="connsiteY2" fmla="*/ 0 h 457199"/>
                  <a:gd name="connsiteX3" fmla="*/ 761999 w 761999"/>
                  <a:gd name="connsiteY3" fmla="*/ 45720 h 457199"/>
                  <a:gd name="connsiteX4" fmla="*/ 761999 w 761999"/>
                  <a:gd name="connsiteY4" fmla="*/ 411479 h 457199"/>
                  <a:gd name="connsiteX5" fmla="*/ 716279 w 761999"/>
                  <a:gd name="connsiteY5" fmla="*/ 457199 h 457199"/>
                  <a:gd name="connsiteX6" fmla="*/ 45720 w 761999"/>
                  <a:gd name="connsiteY6" fmla="*/ 457199 h 457199"/>
                  <a:gd name="connsiteX7" fmla="*/ 0 w 761999"/>
                  <a:gd name="connsiteY7" fmla="*/ 411479 h 457199"/>
                  <a:gd name="connsiteX8" fmla="*/ 0 w 761999"/>
                  <a:gd name="connsiteY8" fmla="*/ 45720 h 4571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61999" h="457199">
                    <a:moveTo>
                      <a:pt x="0" y="45720"/>
                    </a:moveTo>
                    <a:cubicBezTo>
                      <a:pt x="0" y="20470"/>
                      <a:pt x="20470" y="0"/>
                      <a:pt x="45720" y="0"/>
                    </a:cubicBezTo>
                    <a:lnTo>
                      <a:pt x="716279" y="0"/>
                    </a:lnTo>
                    <a:cubicBezTo>
                      <a:pt x="741529" y="0"/>
                      <a:pt x="761999" y="20470"/>
                      <a:pt x="761999" y="45720"/>
                    </a:cubicBezTo>
                    <a:lnTo>
                      <a:pt x="761999" y="411479"/>
                    </a:lnTo>
                    <a:cubicBezTo>
                      <a:pt x="761999" y="436729"/>
                      <a:pt x="741529" y="457199"/>
                      <a:pt x="716279" y="457199"/>
                    </a:cubicBezTo>
                    <a:lnTo>
                      <a:pt x="45720" y="457199"/>
                    </a:lnTo>
                    <a:cubicBezTo>
                      <a:pt x="20470" y="457199"/>
                      <a:pt x="0" y="436729"/>
                      <a:pt x="0" y="411479"/>
                    </a:cubicBezTo>
                    <a:lnTo>
                      <a:pt x="0" y="45720"/>
                    </a:lnTo>
                    <a:close/>
                  </a:path>
                </a:pathLst>
              </a:cu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lIns="0" tIns="43871" rIns="0" bIns="43871" spcCol="1270"/>
              <a:lstStyle/>
              <a:p>
                <a:pPr algn="ctr" defTabSz="3556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en-GB" sz="900" dirty="0"/>
                  <a:t>Analysis</a:t>
                </a:r>
              </a:p>
            </p:txBody>
          </p:sp>
          <p:sp>
            <p:nvSpPr>
              <p:cNvPr id="72" name="Freihandform 71"/>
              <p:cNvSpPr/>
              <p:nvPr/>
            </p:nvSpPr>
            <p:spPr>
              <a:xfrm>
                <a:off x="649893" y="4885299"/>
                <a:ext cx="740513" cy="589434"/>
              </a:xfrm>
              <a:custGeom>
                <a:avLst/>
                <a:gdLst>
                  <a:gd name="connsiteX0" fmla="*/ 0 w 761999"/>
                  <a:gd name="connsiteY0" fmla="*/ 45720 h 457199"/>
                  <a:gd name="connsiteX1" fmla="*/ 45720 w 761999"/>
                  <a:gd name="connsiteY1" fmla="*/ 0 h 457199"/>
                  <a:gd name="connsiteX2" fmla="*/ 716279 w 761999"/>
                  <a:gd name="connsiteY2" fmla="*/ 0 h 457199"/>
                  <a:gd name="connsiteX3" fmla="*/ 761999 w 761999"/>
                  <a:gd name="connsiteY3" fmla="*/ 45720 h 457199"/>
                  <a:gd name="connsiteX4" fmla="*/ 761999 w 761999"/>
                  <a:gd name="connsiteY4" fmla="*/ 411479 h 457199"/>
                  <a:gd name="connsiteX5" fmla="*/ 716279 w 761999"/>
                  <a:gd name="connsiteY5" fmla="*/ 457199 h 457199"/>
                  <a:gd name="connsiteX6" fmla="*/ 45720 w 761999"/>
                  <a:gd name="connsiteY6" fmla="*/ 457199 h 457199"/>
                  <a:gd name="connsiteX7" fmla="*/ 0 w 761999"/>
                  <a:gd name="connsiteY7" fmla="*/ 411479 h 457199"/>
                  <a:gd name="connsiteX8" fmla="*/ 0 w 761999"/>
                  <a:gd name="connsiteY8" fmla="*/ 45720 h 4571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61999" h="457199">
                    <a:moveTo>
                      <a:pt x="0" y="45720"/>
                    </a:moveTo>
                    <a:cubicBezTo>
                      <a:pt x="0" y="20470"/>
                      <a:pt x="20470" y="0"/>
                      <a:pt x="45720" y="0"/>
                    </a:cubicBezTo>
                    <a:lnTo>
                      <a:pt x="716279" y="0"/>
                    </a:lnTo>
                    <a:cubicBezTo>
                      <a:pt x="741529" y="0"/>
                      <a:pt x="761999" y="20470"/>
                      <a:pt x="761999" y="45720"/>
                    </a:cubicBezTo>
                    <a:lnTo>
                      <a:pt x="761999" y="411479"/>
                    </a:lnTo>
                    <a:cubicBezTo>
                      <a:pt x="761999" y="436729"/>
                      <a:pt x="741529" y="457199"/>
                      <a:pt x="716279" y="457199"/>
                    </a:cubicBezTo>
                    <a:lnTo>
                      <a:pt x="45720" y="457199"/>
                    </a:lnTo>
                    <a:cubicBezTo>
                      <a:pt x="20470" y="457199"/>
                      <a:pt x="0" y="436729"/>
                      <a:pt x="0" y="411479"/>
                    </a:cubicBezTo>
                    <a:lnTo>
                      <a:pt x="0" y="45720"/>
                    </a:lnTo>
                    <a:close/>
                  </a:path>
                </a:pathLst>
              </a:cu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lIns="0" tIns="43871" rIns="0" bIns="43871" spcCol="1270"/>
              <a:lstStyle/>
              <a:p>
                <a:pPr algn="ctr" defTabSz="3556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en-GB" sz="900" dirty="0"/>
                  <a:t>Distribution (to)</a:t>
                </a:r>
              </a:p>
            </p:txBody>
          </p:sp>
          <p:sp>
            <p:nvSpPr>
              <p:cNvPr id="73" name="Freihandform 72"/>
              <p:cNvSpPr/>
              <p:nvPr/>
            </p:nvSpPr>
            <p:spPr>
              <a:xfrm>
                <a:off x="649893" y="5584591"/>
                <a:ext cx="740513" cy="365490"/>
              </a:xfrm>
              <a:custGeom>
                <a:avLst/>
                <a:gdLst>
                  <a:gd name="connsiteX0" fmla="*/ 0 w 761999"/>
                  <a:gd name="connsiteY0" fmla="*/ 45720 h 457199"/>
                  <a:gd name="connsiteX1" fmla="*/ 45720 w 761999"/>
                  <a:gd name="connsiteY1" fmla="*/ 0 h 457199"/>
                  <a:gd name="connsiteX2" fmla="*/ 716279 w 761999"/>
                  <a:gd name="connsiteY2" fmla="*/ 0 h 457199"/>
                  <a:gd name="connsiteX3" fmla="*/ 761999 w 761999"/>
                  <a:gd name="connsiteY3" fmla="*/ 45720 h 457199"/>
                  <a:gd name="connsiteX4" fmla="*/ 761999 w 761999"/>
                  <a:gd name="connsiteY4" fmla="*/ 411479 h 457199"/>
                  <a:gd name="connsiteX5" fmla="*/ 716279 w 761999"/>
                  <a:gd name="connsiteY5" fmla="*/ 457199 h 457199"/>
                  <a:gd name="connsiteX6" fmla="*/ 45720 w 761999"/>
                  <a:gd name="connsiteY6" fmla="*/ 457199 h 457199"/>
                  <a:gd name="connsiteX7" fmla="*/ 0 w 761999"/>
                  <a:gd name="connsiteY7" fmla="*/ 411479 h 457199"/>
                  <a:gd name="connsiteX8" fmla="*/ 0 w 761999"/>
                  <a:gd name="connsiteY8" fmla="*/ 45720 h 4571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61999" h="457199">
                    <a:moveTo>
                      <a:pt x="0" y="45720"/>
                    </a:moveTo>
                    <a:cubicBezTo>
                      <a:pt x="0" y="20470"/>
                      <a:pt x="20470" y="0"/>
                      <a:pt x="45720" y="0"/>
                    </a:cubicBezTo>
                    <a:lnTo>
                      <a:pt x="716279" y="0"/>
                    </a:lnTo>
                    <a:cubicBezTo>
                      <a:pt x="741529" y="0"/>
                      <a:pt x="761999" y="20470"/>
                      <a:pt x="761999" y="45720"/>
                    </a:cubicBezTo>
                    <a:lnTo>
                      <a:pt x="761999" y="411479"/>
                    </a:lnTo>
                    <a:cubicBezTo>
                      <a:pt x="761999" y="436729"/>
                      <a:pt x="741529" y="457199"/>
                      <a:pt x="716279" y="457199"/>
                    </a:cubicBezTo>
                    <a:lnTo>
                      <a:pt x="45720" y="457199"/>
                    </a:lnTo>
                    <a:cubicBezTo>
                      <a:pt x="20470" y="457199"/>
                      <a:pt x="0" y="436729"/>
                      <a:pt x="0" y="411479"/>
                    </a:cubicBezTo>
                    <a:lnTo>
                      <a:pt x="0" y="45720"/>
                    </a:lnTo>
                    <a:close/>
                  </a:path>
                </a:pathLst>
              </a:cu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lIns="0" tIns="43871" rIns="0" bIns="43871" spcCol="1270"/>
              <a:lstStyle/>
              <a:p>
                <a:pPr algn="ctr" defTabSz="3556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en-GB" sz="900" dirty="0"/>
                  <a:t>Deletion</a:t>
                </a:r>
              </a:p>
            </p:txBody>
          </p:sp>
          <p:cxnSp>
            <p:nvCxnSpPr>
              <p:cNvPr id="74" name="Gerade Verbindung 73"/>
              <p:cNvCxnSpPr/>
              <p:nvPr/>
            </p:nvCxnSpPr>
            <p:spPr>
              <a:xfrm flipH="1">
                <a:off x="571650" y="1936021"/>
                <a:ext cx="2794" cy="4083779"/>
              </a:xfrm>
              <a:prstGeom prst="line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75" name="Gerade Verbindung 74"/>
              <p:cNvCxnSpPr/>
              <p:nvPr/>
            </p:nvCxnSpPr>
            <p:spPr>
              <a:xfrm flipH="1">
                <a:off x="571650" y="6019800"/>
                <a:ext cx="434528" cy="0"/>
              </a:xfrm>
              <a:prstGeom prst="line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76" name="Gerade Verbindung 75"/>
              <p:cNvCxnSpPr/>
              <p:nvPr/>
            </p:nvCxnSpPr>
            <p:spPr>
              <a:xfrm flipH="1">
                <a:off x="574444" y="1936021"/>
                <a:ext cx="441513" cy="0"/>
              </a:xfrm>
              <a:prstGeom prst="line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</p:grpSp>
        <p:cxnSp>
          <p:nvCxnSpPr>
            <p:cNvPr id="19" name="Gerade Verbindung 18"/>
            <p:cNvCxnSpPr/>
            <p:nvPr/>
          </p:nvCxnSpPr>
          <p:spPr>
            <a:xfrm flipH="1" flipV="1">
              <a:off x="974971" y="1936021"/>
              <a:ext cx="0" cy="57043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sp>
          <p:nvSpPr>
            <p:cNvPr id="20" name="Freihandform 19"/>
            <p:cNvSpPr/>
            <p:nvPr/>
          </p:nvSpPr>
          <p:spPr>
            <a:xfrm>
              <a:off x="3505297" y="2064894"/>
              <a:ext cx="1702706" cy="999289"/>
            </a:xfrm>
            <a:custGeom>
              <a:avLst/>
              <a:gdLst>
                <a:gd name="connsiteX0" fmla="*/ 0 w 761999"/>
                <a:gd name="connsiteY0" fmla="*/ 45720 h 457199"/>
                <a:gd name="connsiteX1" fmla="*/ 45720 w 761999"/>
                <a:gd name="connsiteY1" fmla="*/ 0 h 457199"/>
                <a:gd name="connsiteX2" fmla="*/ 716279 w 761999"/>
                <a:gd name="connsiteY2" fmla="*/ 0 h 457199"/>
                <a:gd name="connsiteX3" fmla="*/ 761999 w 761999"/>
                <a:gd name="connsiteY3" fmla="*/ 45720 h 457199"/>
                <a:gd name="connsiteX4" fmla="*/ 761999 w 761999"/>
                <a:gd name="connsiteY4" fmla="*/ 411479 h 457199"/>
                <a:gd name="connsiteX5" fmla="*/ 716279 w 761999"/>
                <a:gd name="connsiteY5" fmla="*/ 457199 h 457199"/>
                <a:gd name="connsiteX6" fmla="*/ 45720 w 761999"/>
                <a:gd name="connsiteY6" fmla="*/ 457199 h 457199"/>
                <a:gd name="connsiteX7" fmla="*/ 0 w 761999"/>
                <a:gd name="connsiteY7" fmla="*/ 411479 h 457199"/>
                <a:gd name="connsiteX8" fmla="*/ 0 w 761999"/>
                <a:gd name="connsiteY8" fmla="*/ 45720 h 457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61999" h="457199">
                  <a:moveTo>
                    <a:pt x="0" y="45720"/>
                  </a:moveTo>
                  <a:cubicBezTo>
                    <a:pt x="0" y="20470"/>
                    <a:pt x="20470" y="0"/>
                    <a:pt x="45720" y="0"/>
                  </a:cubicBezTo>
                  <a:lnTo>
                    <a:pt x="716279" y="0"/>
                  </a:lnTo>
                  <a:cubicBezTo>
                    <a:pt x="741529" y="0"/>
                    <a:pt x="761999" y="20470"/>
                    <a:pt x="761999" y="45720"/>
                  </a:cubicBezTo>
                  <a:lnTo>
                    <a:pt x="761999" y="411479"/>
                  </a:lnTo>
                  <a:cubicBezTo>
                    <a:pt x="761999" y="436729"/>
                    <a:pt x="741529" y="457199"/>
                    <a:pt x="716279" y="457199"/>
                  </a:cubicBezTo>
                  <a:lnTo>
                    <a:pt x="45720" y="457199"/>
                  </a:lnTo>
                  <a:cubicBezTo>
                    <a:pt x="20470" y="457199"/>
                    <a:pt x="0" y="436729"/>
                    <a:pt x="0" y="411479"/>
                  </a:cubicBezTo>
                  <a:lnTo>
                    <a:pt x="0" y="45720"/>
                  </a:lnTo>
                  <a:close/>
                </a:path>
              </a:pathLst>
            </a:cu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32441" tIns="32441" rIns="32441" bIns="32441" spcCol="1270"/>
            <a:lstStyle/>
            <a:p>
              <a:pPr defTabSz="2222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GB" sz="700" b="1" dirty="0">
                  <a:solidFill>
                    <a:schemeClr val="bg1">
                      <a:lumMod val="65000"/>
                    </a:schemeClr>
                  </a:solidFill>
                </a:rPr>
                <a:t>Derived data from </a:t>
              </a:r>
              <a:r>
                <a:rPr lang="en-GB" sz="700" b="1" i="1" dirty="0">
                  <a:solidFill>
                    <a:schemeClr val="bg1">
                      <a:lumMod val="65000"/>
                    </a:schemeClr>
                  </a:solidFill>
                </a:rPr>
                <a:t>Cs</a:t>
              </a:r>
              <a:r>
                <a:rPr lang="en-GB" sz="700" dirty="0">
                  <a:solidFill>
                    <a:schemeClr val="bg1">
                      <a:lumMod val="65000"/>
                    </a:schemeClr>
                  </a:solidFill>
                </a:rPr>
                <a:t/>
              </a:r>
              <a:br>
                <a:rPr lang="en-GB" sz="700" dirty="0">
                  <a:solidFill>
                    <a:schemeClr val="bg1">
                      <a:lumMod val="65000"/>
                    </a:schemeClr>
                  </a:solidFill>
                </a:rPr>
              </a:br>
              <a:r>
                <a:rPr lang="en-GB" sz="700" dirty="0">
                  <a:solidFill>
                    <a:schemeClr val="bg1">
                      <a:lumMod val="65000"/>
                    </a:schemeClr>
                  </a:solidFill>
                </a:rPr>
                <a:t>1. Aggregated metering data</a:t>
              </a:r>
            </a:p>
          </p:txBody>
        </p:sp>
        <p:sp>
          <p:nvSpPr>
            <p:cNvPr id="21" name="Freihandform 20"/>
            <p:cNvSpPr/>
            <p:nvPr/>
          </p:nvSpPr>
          <p:spPr>
            <a:xfrm>
              <a:off x="3505297" y="3157140"/>
              <a:ext cx="1702706" cy="728870"/>
            </a:xfrm>
            <a:custGeom>
              <a:avLst/>
              <a:gdLst>
                <a:gd name="connsiteX0" fmla="*/ 0 w 761999"/>
                <a:gd name="connsiteY0" fmla="*/ 45720 h 457199"/>
                <a:gd name="connsiteX1" fmla="*/ 45720 w 761999"/>
                <a:gd name="connsiteY1" fmla="*/ 0 h 457199"/>
                <a:gd name="connsiteX2" fmla="*/ 716279 w 761999"/>
                <a:gd name="connsiteY2" fmla="*/ 0 h 457199"/>
                <a:gd name="connsiteX3" fmla="*/ 761999 w 761999"/>
                <a:gd name="connsiteY3" fmla="*/ 45720 h 457199"/>
                <a:gd name="connsiteX4" fmla="*/ 761999 w 761999"/>
                <a:gd name="connsiteY4" fmla="*/ 411479 h 457199"/>
                <a:gd name="connsiteX5" fmla="*/ 716279 w 761999"/>
                <a:gd name="connsiteY5" fmla="*/ 457199 h 457199"/>
                <a:gd name="connsiteX6" fmla="*/ 45720 w 761999"/>
                <a:gd name="connsiteY6" fmla="*/ 457199 h 457199"/>
                <a:gd name="connsiteX7" fmla="*/ 0 w 761999"/>
                <a:gd name="connsiteY7" fmla="*/ 411479 h 457199"/>
                <a:gd name="connsiteX8" fmla="*/ 0 w 761999"/>
                <a:gd name="connsiteY8" fmla="*/ 45720 h 457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61999" h="457199">
                  <a:moveTo>
                    <a:pt x="0" y="45720"/>
                  </a:moveTo>
                  <a:cubicBezTo>
                    <a:pt x="0" y="20470"/>
                    <a:pt x="20470" y="0"/>
                    <a:pt x="45720" y="0"/>
                  </a:cubicBezTo>
                  <a:lnTo>
                    <a:pt x="716279" y="0"/>
                  </a:lnTo>
                  <a:cubicBezTo>
                    <a:pt x="741529" y="0"/>
                    <a:pt x="761999" y="20470"/>
                    <a:pt x="761999" y="45720"/>
                  </a:cubicBezTo>
                  <a:lnTo>
                    <a:pt x="761999" y="411479"/>
                  </a:lnTo>
                  <a:cubicBezTo>
                    <a:pt x="761999" y="436729"/>
                    <a:pt x="741529" y="457199"/>
                    <a:pt x="716279" y="457199"/>
                  </a:cubicBezTo>
                  <a:lnTo>
                    <a:pt x="45720" y="457199"/>
                  </a:lnTo>
                  <a:cubicBezTo>
                    <a:pt x="20470" y="457199"/>
                    <a:pt x="0" y="436729"/>
                    <a:pt x="0" y="411479"/>
                  </a:cubicBezTo>
                  <a:lnTo>
                    <a:pt x="0" y="45720"/>
                  </a:lnTo>
                  <a:close/>
                </a:path>
              </a:pathLst>
            </a:cu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32441" tIns="32441" rIns="32441" bIns="32441" spcCol="1270"/>
            <a:lstStyle/>
            <a:p>
              <a:pPr defTabSz="2222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GB" sz="700" dirty="0">
                  <a:solidFill>
                    <a:schemeClr val="bg1">
                      <a:lumMod val="65000"/>
                    </a:schemeClr>
                  </a:solidFill>
                </a:rPr>
                <a:t>1. </a:t>
              </a:r>
              <a:r>
                <a:rPr lang="en-GB" sz="700" i="1" dirty="0">
                  <a:solidFill>
                    <a:schemeClr val="bg1">
                      <a:lumMod val="65000"/>
                    </a:schemeClr>
                  </a:solidFill>
                </a:rPr>
                <a:t>C</a:t>
              </a:r>
              <a:r>
                <a:rPr lang="en-GB" sz="700" dirty="0">
                  <a:solidFill>
                    <a:schemeClr val="bg1">
                      <a:lumMod val="65000"/>
                    </a:schemeClr>
                  </a:solidFill>
                </a:rPr>
                <a:t>‘s meter </a:t>
              </a:r>
              <a:r>
                <a:rPr lang="en-GB" sz="700" dirty="0">
                  <a:solidFill>
                    <a:schemeClr val="bg1">
                      <a:lumMod val="65000"/>
                    </a:schemeClr>
                  </a:solidFill>
                  <a:sym typeface="Wingdings" panose="05000000000000000000" pitchFamily="2" charset="2"/>
                </a:rPr>
                <a:t> Metering data 	management system</a:t>
              </a:r>
              <a:endParaRPr lang="en-GB" sz="700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22" name="Freihandform 21"/>
            <p:cNvSpPr/>
            <p:nvPr/>
          </p:nvSpPr>
          <p:spPr>
            <a:xfrm>
              <a:off x="3505297" y="3995868"/>
              <a:ext cx="1702706" cy="200702"/>
            </a:xfrm>
            <a:custGeom>
              <a:avLst/>
              <a:gdLst>
                <a:gd name="connsiteX0" fmla="*/ 0 w 761999"/>
                <a:gd name="connsiteY0" fmla="*/ 45720 h 457199"/>
                <a:gd name="connsiteX1" fmla="*/ 45720 w 761999"/>
                <a:gd name="connsiteY1" fmla="*/ 0 h 457199"/>
                <a:gd name="connsiteX2" fmla="*/ 716279 w 761999"/>
                <a:gd name="connsiteY2" fmla="*/ 0 h 457199"/>
                <a:gd name="connsiteX3" fmla="*/ 761999 w 761999"/>
                <a:gd name="connsiteY3" fmla="*/ 45720 h 457199"/>
                <a:gd name="connsiteX4" fmla="*/ 761999 w 761999"/>
                <a:gd name="connsiteY4" fmla="*/ 411479 h 457199"/>
                <a:gd name="connsiteX5" fmla="*/ 716279 w 761999"/>
                <a:gd name="connsiteY5" fmla="*/ 457199 h 457199"/>
                <a:gd name="connsiteX6" fmla="*/ 45720 w 761999"/>
                <a:gd name="connsiteY6" fmla="*/ 457199 h 457199"/>
                <a:gd name="connsiteX7" fmla="*/ 0 w 761999"/>
                <a:gd name="connsiteY7" fmla="*/ 411479 h 457199"/>
                <a:gd name="connsiteX8" fmla="*/ 0 w 761999"/>
                <a:gd name="connsiteY8" fmla="*/ 45720 h 457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61999" h="457199">
                  <a:moveTo>
                    <a:pt x="0" y="45720"/>
                  </a:moveTo>
                  <a:cubicBezTo>
                    <a:pt x="0" y="20470"/>
                    <a:pt x="20470" y="0"/>
                    <a:pt x="45720" y="0"/>
                  </a:cubicBezTo>
                  <a:lnTo>
                    <a:pt x="716279" y="0"/>
                  </a:lnTo>
                  <a:cubicBezTo>
                    <a:pt x="741529" y="0"/>
                    <a:pt x="761999" y="20470"/>
                    <a:pt x="761999" y="45720"/>
                  </a:cubicBezTo>
                  <a:lnTo>
                    <a:pt x="761999" y="411479"/>
                  </a:lnTo>
                  <a:cubicBezTo>
                    <a:pt x="761999" y="436729"/>
                    <a:pt x="741529" y="457199"/>
                    <a:pt x="716279" y="457199"/>
                  </a:cubicBezTo>
                  <a:lnTo>
                    <a:pt x="45720" y="457199"/>
                  </a:lnTo>
                  <a:cubicBezTo>
                    <a:pt x="20470" y="457199"/>
                    <a:pt x="0" y="436729"/>
                    <a:pt x="0" y="411479"/>
                  </a:cubicBezTo>
                  <a:lnTo>
                    <a:pt x="0" y="45720"/>
                  </a:lnTo>
                  <a:close/>
                </a:path>
              </a:pathLst>
            </a:cu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32441" tIns="32441" rIns="32441" bIns="32441" spcCol="1270"/>
            <a:lstStyle/>
            <a:p>
              <a:pPr defTabSz="2222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GB" sz="700" dirty="0">
                  <a:solidFill>
                    <a:schemeClr val="bg1">
                      <a:lumMod val="65000"/>
                    </a:schemeClr>
                  </a:solidFill>
                </a:rPr>
                <a:t>(Local) Metering database</a:t>
              </a:r>
            </a:p>
          </p:txBody>
        </p:sp>
        <p:sp>
          <p:nvSpPr>
            <p:cNvPr id="23" name="Freihandform 22"/>
            <p:cNvSpPr/>
            <p:nvPr/>
          </p:nvSpPr>
          <p:spPr>
            <a:xfrm>
              <a:off x="3505297" y="4304317"/>
              <a:ext cx="1702706" cy="464786"/>
            </a:xfrm>
            <a:custGeom>
              <a:avLst/>
              <a:gdLst>
                <a:gd name="connsiteX0" fmla="*/ 0 w 761999"/>
                <a:gd name="connsiteY0" fmla="*/ 45720 h 457199"/>
                <a:gd name="connsiteX1" fmla="*/ 45720 w 761999"/>
                <a:gd name="connsiteY1" fmla="*/ 0 h 457199"/>
                <a:gd name="connsiteX2" fmla="*/ 716279 w 761999"/>
                <a:gd name="connsiteY2" fmla="*/ 0 h 457199"/>
                <a:gd name="connsiteX3" fmla="*/ 761999 w 761999"/>
                <a:gd name="connsiteY3" fmla="*/ 45720 h 457199"/>
                <a:gd name="connsiteX4" fmla="*/ 761999 w 761999"/>
                <a:gd name="connsiteY4" fmla="*/ 411479 h 457199"/>
                <a:gd name="connsiteX5" fmla="*/ 716279 w 761999"/>
                <a:gd name="connsiteY5" fmla="*/ 457199 h 457199"/>
                <a:gd name="connsiteX6" fmla="*/ 45720 w 761999"/>
                <a:gd name="connsiteY6" fmla="*/ 457199 h 457199"/>
                <a:gd name="connsiteX7" fmla="*/ 0 w 761999"/>
                <a:gd name="connsiteY7" fmla="*/ 411479 h 457199"/>
                <a:gd name="connsiteX8" fmla="*/ 0 w 761999"/>
                <a:gd name="connsiteY8" fmla="*/ 45720 h 457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61999" h="457199">
                  <a:moveTo>
                    <a:pt x="0" y="45720"/>
                  </a:moveTo>
                  <a:cubicBezTo>
                    <a:pt x="0" y="20470"/>
                    <a:pt x="20470" y="0"/>
                    <a:pt x="45720" y="0"/>
                  </a:cubicBezTo>
                  <a:lnTo>
                    <a:pt x="716279" y="0"/>
                  </a:lnTo>
                  <a:cubicBezTo>
                    <a:pt x="741529" y="0"/>
                    <a:pt x="761999" y="20470"/>
                    <a:pt x="761999" y="45720"/>
                  </a:cubicBezTo>
                  <a:lnTo>
                    <a:pt x="761999" y="411479"/>
                  </a:lnTo>
                  <a:cubicBezTo>
                    <a:pt x="761999" y="436729"/>
                    <a:pt x="741529" y="457199"/>
                    <a:pt x="716279" y="457199"/>
                  </a:cubicBezTo>
                  <a:lnTo>
                    <a:pt x="45720" y="457199"/>
                  </a:lnTo>
                  <a:cubicBezTo>
                    <a:pt x="20470" y="457199"/>
                    <a:pt x="0" y="436729"/>
                    <a:pt x="0" y="411479"/>
                  </a:cubicBezTo>
                  <a:lnTo>
                    <a:pt x="0" y="45720"/>
                  </a:lnTo>
                  <a:close/>
                </a:path>
              </a:pathLst>
            </a:cu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32441" tIns="32441" rIns="32441" bIns="32441" spcCol="1270"/>
            <a:lstStyle/>
            <a:p>
              <a:pPr defTabSz="2222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GB" sz="700" dirty="0">
                  <a:solidFill>
                    <a:schemeClr val="bg1">
                      <a:lumMod val="65000"/>
                    </a:schemeClr>
                  </a:solidFill>
                </a:rPr>
                <a:t>Data validation</a:t>
              </a:r>
              <a:br>
                <a:rPr lang="en-GB" sz="700" dirty="0">
                  <a:solidFill>
                    <a:schemeClr val="bg1">
                      <a:lumMod val="65000"/>
                    </a:schemeClr>
                  </a:solidFill>
                </a:rPr>
              </a:br>
              <a:r>
                <a:rPr lang="en-GB" sz="700" dirty="0">
                  <a:solidFill>
                    <a:schemeClr val="bg1">
                      <a:lumMod val="65000"/>
                    </a:schemeClr>
                  </a:solidFill>
                </a:rPr>
                <a:t>Billing</a:t>
              </a:r>
              <a:br>
                <a:rPr lang="en-GB" sz="700" dirty="0">
                  <a:solidFill>
                    <a:schemeClr val="bg1">
                      <a:lumMod val="65000"/>
                    </a:schemeClr>
                  </a:solidFill>
                </a:rPr>
              </a:br>
              <a:r>
                <a:rPr lang="en-GB" sz="700" dirty="0">
                  <a:solidFill>
                    <a:schemeClr val="bg1">
                      <a:lumMod val="65000"/>
                    </a:schemeClr>
                  </a:solidFill>
                </a:rPr>
                <a:t>Forecasting</a:t>
              </a:r>
            </a:p>
          </p:txBody>
        </p:sp>
        <p:sp>
          <p:nvSpPr>
            <p:cNvPr id="24" name="Freihandform 23"/>
            <p:cNvSpPr/>
            <p:nvPr/>
          </p:nvSpPr>
          <p:spPr>
            <a:xfrm>
              <a:off x="3505297" y="4885299"/>
              <a:ext cx="1702706" cy="589434"/>
            </a:xfrm>
            <a:custGeom>
              <a:avLst/>
              <a:gdLst>
                <a:gd name="connsiteX0" fmla="*/ 0 w 761999"/>
                <a:gd name="connsiteY0" fmla="*/ 45720 h 457199"/>
                <a:gd name="connsiteX1" fmla="*/ 45720 w 761999"/>
                <a:gd name="connsiteY1" fmla="*/ 0 h 457199"/>
                <a:gd name="connsiteX2" fmla="*/ 716279 w 761999"/>
                <a:gd name="connsiteY2" fmla="*/ 0 h 457199"/>
                <a:gd name="connsiteX3" fmla="*/ 761999 w 761999"/>
                <a:gd name="connsiteY3" fmla="*/ 45720 h 457199"/>
                <a:gd name="connsiteX4" fmla="*/ 761999 w 761999"/>
                <a:gd name="connsiteY4" fmla="*/ 411479 h 457199"/>
                <a:gd name="connsiteX5" fmla="*/ 716279 w 761999"/>
                <a:gd name="connsiteY5" fmla="*/ 457199 h 457199"/>
                <a:gd name="connsiteX6" fmla="*/ 45720 w 761999"/>
                <a:gd name="connsiteY6" fmla="*/ 457199 h 457199"/>
                <a:gd name="connsiteX7" fmla="*/ 0 w 761999"/>
                <a:gd name="connsiteY7" fmla="*/ 411479 h 457199"/>
                <a:gd name="connsiteX8" fmla="*/ 0 w 761999"/>
                <a:gd name="connsiteY8" fmla="*/ 45720 h 457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61999" h="457199">
                  <a:moveTo>
                    <a:pt x="0" y="45720"/>
                  </a:moveTo>
                  <a:cubicBezTo>
                    <a:pt x="0" y="20470"/>
                    <a:pt x="20470" y="0"/>
                    <a:pt x="45720" y="0"/>
                  </a:cubicBezTo>
                  <a:lnTo>
                    <a:pt x="716279" y="0"/>
                  </a:lnTo>
                  <a:cubicBezTo>
                    <a:pt x="741529" y="0"/>
                    <a:pt x="761999" y="20470"/>
                    <a:pt x="761999" y="45720"/>
                  </a:cubicBezTo>
                  <a:lnTo>
                    <a:pt x="761999" y="411479"/>
                  </a:lnTo>
                  <a:cubicBezTo>
                    <a:pt x="761999" y="436729"/>
                    <a:pt x="741529" y="457199"/>
                    <a:pt x="716279" y="457199"/>
                  </a:cubicBezTo>
                  <a:lnTo>
                    <a:pt x="45720" y="457199"/>
                  </a:lnTo>
                  <a:cubicBezTo>
                    <a:pt x="20470" y="457199"/>
                    <a:pt x="0" y="436729"/>
                    <a:pt x="0" y="411479"/>
                  </a:cubicBezTo>
                  <a:lnTo>
                    <a:pt x="0" y="45720"/>
                  </a:lnTo>
                  <a:close/>
                </a:path>
              </a:pathLst>
            </a:cu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32441" tIns="32441" rIns="32441" bIns="32441" spcCol="1270"/>
            <a:lstStyle/>
            <a:p>
              <a:pPr defTabSz="2222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GB" sz="700" i="1" dirty="0">
                  <a:solidFill>
                    <a:schemeClr val="bg1">
                      <a:lumMod val="65000"/>
                    </a:schemeClr>
                  </a:solidFill>
                </a:rPr>
                <a:t>R</a:t>
              </a:r>
              <a:r>
                <a:rPr lang="en-GB" sz="700" dirty="0">
                  <a:solidFill>
                    <a:schemeClr val="bg1">
                      <a:lumMod val="65000"/>
                    </a:schemeClr>
                  </a:solidFill>
                </a:rPr>
                <a:t>: </a:t>
              </a:r>
              <a:r>
                <a:rPr lang="en-GB" sz="700" dirty="0" err="1">
                  <a:solidFill>
                    <a:schemeClr val="bg1">
                      <a:lumMod val="65000"/>
                    </a:schemeClr>
                  </a:solidFill>
                </a:rPr>
                <a:t>Aggr</a:t>
              </a:r>
              <a:r>
                <a:rPr lang="en-GB" sz="700" dirty="0">
                  <a:solidFill>
                    <a:schemeClr val="bg1">
                      <a:lumMod val="65000"/>
                    </a:schemeClr>
                  </a:solidFill>
                </a:rPr>
                <a:t>. metering data</a:t>
              </a:r>
              <a:br>
                <a:rPr lang="en-GB" sz="700" dirty="0">
                  <a:solidFill>
                    <a:schemeClr val="bg1">
                      <a:lumMod val="65000"/>
                    </a:schemeClr>
                  </a:solidFill>
                </a:rPr>
              </a:br>
              <a:r>
                <a:rPr lang="en-GB" sz="700" i="1" dirty="0">
                  <a:solidFill>
                    <a:schemeClr val="bg1">
                      <a:lumMod val="65000"/>
                    </a:schemeClr>
                  </a:solidFill>
                </a:rPr>
                <a:t>R</a:t>
              </a:r>
              <a:r>
                <a:rPr lang="en-GB" sz="700" dirty="0">
                  <a:solidFill>
                    <a:schemeClr val="bg1">
                      <a:lumMod val="65000"/>
                    </a:schemeClr>
                  </a:solidFill>
                </a:rPr>
                <a:t>: Grid usage invoice</a:t>
              </a:r>
            </a:p>
          </p:txBody>
        </p:sp>
        <p:sp>
          <p:nvSpPr>
            <p:cNvPr id="25" name="Freihandform 24"/>
            <p:cNvSpPr/>
            <p:nvPr/>
          </p:nvSpPr>
          <p:spPr>
            <a:xfrm>
              <a:off x="3505297" y="5584591"/>
              <a:ext cx="1702706" cy="346477"/>
            </a:xfrm>
            <a:custGeom>
              <a:avLst/>
              <a:gdLst>
                <a:gd name="connsiteX0" fmla="*/ 0 w 761999"/>
                <a:gd name="connsiteY0" fmla="*/ 45720 h 457199"/>
                <a:gd name="connsiteX1" fmla="*/ 45720 w 761999"/>
                <a:gd name="connsiteY1" fmla="*/ 0 h 457199"/>
                <a:gd name="connsiteX2" fmla="*/ 716279 w 761999"/>
                <a:gd name="connsiteY2" fmla="*/ 0 h 457199"/>
                <a:gd name="connsiteX3" fmla="*/ 761999 w 761999"/>
                <a:gd name="connsiteY3" fmla="*/ 45720 h 457199"/>
                <a:gd name="connsiteX4" fmla="*/ 761999 w 761999"/>
                <a:gd name="connsiteY4" fmla="*/ 411479 h 457199"/>
                <a:gd name="connsiteX5" fmla="*/ 716279 w 761999"/>
                <a:gd name="connsiteY5" fmla="*/ 457199 h 457199"/>
                <a:gd name="connsiteX6" fmla="*/ 45720 w 761999"/>
                <a:gd name="connsiteY6" fmla="*/ 457199 h 457199"/>
                <a:gd name="connsiteX7" fmla="*/ 0 w 761999"/>
                <a:gd name="connsiteY7" fmla="*/ 411479 h 457199"/>
                <a:gd name="connsiteX8" fmla="*/ 0 w 761999"/>
                <a:gd name="connsiteY8" fmla="*/ 45720 h 457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61999" h="457199">
                  <a:moveTo>
                    <a:pt x="0" y="45720"/>
                  </a:moveTo>
                  <a:cubicBezTo>
                    <a:pt x="0" y="20470"/>
                    <a:pt x="20470" y="0"/>
                    <a:pt x="45720" y="0"/>
                  </a:cubicBezTo>
                  <a:lnTo>
                    <a:pt x="716279" y="0"/>
                  </a:lnTo>
                  <a:cubicBezTo>
                    <a:pt x="741529" y="0"/>
                    <a:pt x="761999" y="20470"/>
                    <a:pt x="761999" y="45720"/>
                  </a:cubicBezTo>
                  <a:lnTo>
                    <a:pt x="761999" y="411479"/>
                  </a:lnTo>
                  <a:cubicBezTo>
                    <a:pt x="761999" y="436729"/>
                    <a:pt x="741529" y="457199"/>
                    <a:pt x="716279" y="457199"/>
                  </a:cubicBezTo>
                  <a:lnTo>
                    <a:pt x="45720" y="457199"/>
                  </a:lnTo>
                  <a:cubicBezTo>
                    <a:pt x="20470" y="457199"/>
                    <a:pt x="0" y="436729"/>
                    <a:pt x="0" y="411479"/>
                  </a:cubicBezTo>
                  <a:lnTo>
                    <a:pt x="0" y="45720"/>
                  </a:lnTo>
                  <a:close/>
                </a:path>
              </a:pathLst>
            </a:cu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32441" tIns="32441" rIns="32441" bIns="32441" spcCol="1270"/>
            <a:lstStyle/>
            <a:p>
              <a:pPr defTabSz="2222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GB" sz="700" dirty="0">
                  <a:solidFill>
                    <a:schemeClr val="bg1">
                      <a:lumMod val="65000"/>
                    </a:schemeClr>
                  </a:solidFill>
                </a:rPr>
                <a:t>Deletion of data which is no 	longer necessary</a:t>
              </a:r>
            </a:p>
          </p:txBody>
        </p:sp>
        <p:sp>
          <p:nvSpPr>
            <p:cNvPr id="26" name="Freihandform 25"/>
            <p:cNvSpPr/>
            <p:nvPr/>
          </p:nvSpPr>
          <p:spPr>
            <a:xfrm>
              <a:off x="5330531" y="2064894"/>
              <a:ext cx="1679468" cy="990839"/>
            </a:xfrm>
            <a:custGeom>
              <a:avLst/>
              <a:gdLst>
                <a:gd name="connsiteX0" fmla="*/ 0 w 761999"/>
                <a:gd name="connsiteY0" fmla="*/ 54293 h 542925"/>
                <a:gd name="connsiteX1" fmla="*/ 54293 w 761999"/>
                <a:gd name="connsiteY1" fmla="*/ 0 h 542925"/>
                <a:gd name="connsiteX2" fmla="*/ 707707 w 761999"/>
                <a:gd name="connsiteY2" fmla="*/ 0 h 542925"/>
                <a:gd name="connsiteX3" fmla="*/ 762000 w 761999"/>
                <a:gd name="connsiteY3" fmla="*/ 54293 h 542925"/>
                <a:gd name="connsiteX4" fmla="*/ 761999 w 761999"/>
                <a:gd name="connsiteY4" fmla="*/ 488633 h 542925"/>
                <a:gd name="connsiteX5" fmla="*/ 707706 w 761999"/>
                <a:gd name="connsiteY5" fmla="*/ 542926 h 542925"/>
                <a:gd name="connsiteX6" fmla="*/ 54293 w 761999"/>
                <a:gd name="connsiteY6" fmla="*/ 542925 h 542925"/>
                <a:gd name="connsiteX7" fmla="*/ 0 w 761999"/>
                <a:gd name="connsiteY7" fmla="*/ 488632 h 542925"/>
                <a:gd name="connsiteX8" fmla="*/ 0 w 761999"/>
                <a:gd name="connsiteY8" fmla="*/ 54293 h 542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61999" h="542925">
                  <a:moveTo>
                    <a:pt x="0" y="54293"/>
                  </a:moveTo>
                  <a:cubicBezTo>
                    <a:pt x="0" y="24308"/>
                    <a:pt x="24308" y="0"/>
                    <a:pt x="54293" y="0"/>
                  </a:cubicBezTo>
                  <a:lnTo>
                    <a:pt x="707707" y="0"/>
                  </a:lnTo>
                  <a:cubicBezTo>
                    <a:pt x="737692" y="0"/>
                    <a:pt x="762000" y="24308"/>
                    <a:pt x="762000" y="54293"/>
                  </a:cubicBezTo>
                  <a:cubicBezTo>
                    <a:pt x="762000" y="199073"/>
                    <a:pt x="761999" y="343853"/>
                    <a:pt x="761999" y="488633"/>
                  </a:cubicBezTo>
                  <a:cubicBezTo>
                    <a:pt x="761999" y="518618"/>
                    <a:pt x="737691" y="542926"/>
                    <a:pt x="707706" y="542926"/>
                  </a:cubicBezTo>
                  <a:lnTo>
                    <a:pt x="54293" y="542925"/>
                  </a:lnTo>
                  <a:cubicBezTo>
                    <a:pt x="24308" y="542925"/>
                    <a:pt x="0" y="518617"/>
                    <a:pt x="0" y="488632"/>
                  </a:cubicBezTo>
                  <a:lnTo>
                    <a:pt x="0" y="54293"/>
                  </a:lnTo>
                  <a:close/>
                </a:path>
              </a:pathLst>
            </a:cu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34952" tIns="34952" rIns="34952" bIns="34952" spcCol="1270"/>
            <a:lstStyle/>
            <a:p>
              <a:pPr defTabSz="2222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GB" sz="700" b="1" dirty="0">
                  <a:solidFill>
                    <a:schemeClr val="bg1">
                      <a:lumMod val="65000"/>
                    </a:schemeClr>
                  </a:solidFill>
                </a:rPr>
                <a:t>Derived data from </a:t>
              </a:r>
              <a:r>
                <a:rPr lang="en-GB" sz="700" b="1" i="1" dirty="0">
                  <a:solidFill>
                    <a:schemeClr val="bg1">
                      <a:lumMod val="65000"/>
                    </a:schemeClr>
                  </a:solidFill>
                </a:rPr>
                <a:t>DSO/Cs</a:t>
              </a:r>
              <a:r>
                <a:rPr lang="en-GB" sz="700" b="1" dirty="0">
                  <a:solidFill>
                    <a:schemeClr val="bg1">
                      <a:lumMod val="65000"/>
                    </a:schemeClr>
                  </a:solidFill>
                </a:rPr>
                <a:t/>
              </a:r>
              <a:br>
                <a:rPr lang="en-GB" sz="700" b="1" dirty="0">
                  <a:solidFill>
                    <a:schemeClr val="bg1">
                      <a:lumMod val="65000"/>
                    </a:schemeClr>
                  </a:solidFill>
                </a:rPr>
              </a:br>
              <a:r>
                <a:rPr lang="en-GB" sz="700" dirty="0">
                  <a:solidFill>
                    <a:schemeClr val="bg1">
                      <a:lumMod val="65000"/>
                    </a:schemeClr>
                  </a:solidFill>
                </a:rPr>
                <a:t>1. Aggregated metering data</a:t>
              </a:r>
              <a:br>
                <a:rPr lang="en-GB" sz="700" dirty="0">
                  <a:solidFill>
                    <a:schemeClr val="bg1">
                      <a:lumMod val="65000"/>
                    </a:schemeClr>
                  </a:solidFill>
                </a:rPr>
              </a:br>
              <a:r>
                <a:rPr lang="en-GB" sz="700" dirty="0">
                  <a:solidFill>
                    <a:schemeClr val="bg1">
                      <a:lumMod val="65000"/>
                    </a:schemeClr>
                  </a:solidFill>
                </a:rPr>
                <a:t>2. Flexibility profiles 	(electricity only)</a:t>
              </a:r>
              <a:br>
                <a:rPr lang="en-GB" sz="700" dirty="0">
                  <a:solidFill>
                    <a:schemeClr val="bg1">
                      <a:lumMod val="65000"/>
                    </a:schemeClr>
                  </a:solidFill>
                </a:rPr>
              </a:br>
              <a:r>
                <a:rPr lang="en-GB" sz="700" dirty="0">
                  <a:solidFill>
                    <a:schemeClr val="bg1">
                      <a:lumMod val="65000"/>
                    </a:schemeClr>
                  </a:solidFill>
                </a:rPr>
                <a:t>3. Grid usage invoices</a:t>
              </a:r>
              <a:br>
                <a:rPr lang="en-GB" sz="700" dirty="0">
                  <a:solidFill>
                    <a:schemeClr val="bg1">
                      <a:lumMod val="65000"/>
                    </a:schemeClr>
                  </a:solidFill>
                </a:rPr>
              </a:br>
              <a:r>
                <a:rPr lang="en-GB" sz="700" b="1" dirty="0">
                  <a:solidFill>
                    <a:schemeClr val="bg1">
                      <a:lumMod val="65000"/>
                    </a:schemeClr>
                  </a:solidFill>
                </a:rPr>
                <a:t>Primary data</a:t>
              </a:r>
              <a:r>
                <a:rPr lang="en-GB" sz="700" dirty="0">
                  <a:solidFill>
                    <a:schemeClr val="bg1">
                      <a:lumMod val="65000"/>
                    </a:schemeClr>
                  </a:solidFill>
                </a:rPr>
                <a:t/>
              </a:r>
              <a:br>
                <a:rPr lang="en-GB" sz="700" dirty="0">
                  <a:solidFill>
                    <a:schemeClr val="bg1">
                      <a:lumMod val="65000"/>
                    </a:schemeClr>
                  </a:solidFill>
                </a:rPr>
              </a:br>
              <a:r>
                <a:rPr lang="en-GB" sz="700" dirty="0">
                  <a:solidFill>
                    <a:schemeClr val="bg1">
                      <a:lumMod val="65000"/>
                    </a:schemeClr>
                  </a:solidFill>
                </a:rPr>
                <a:t>4. Contract data</a:t>
              </a:r>
            </a:p>
          </p:txBody>
        </p:sp>
        <p:sp>
          <p:nvSpPr>
            <p:cNvPr id="27" name="Freihandform 26"/>
            <p:cNvSpPr/>
            <p:nvPr/>
          </p:nvSpPr>
          <p:spPr>
            <a:xfrm>
              <a:off x="5330531" y="3157140"/>
              <a:ext cx="1679468" cy="733095"/>
            </a:xfrm>
            <a:custGeom>
              <a:avLst/>
              <a:gdLst>
                <a:gd name="connsiteX0" fmla="*/ 0 w 761999"/>
                <a:gd name="connsiteY0" fmla="*/ 54293 h 542925"/>
                <a:gd name="connsiteX1" fmla="*/ 54293 w 761999"/>
                <a:gd name="connsiteY1" fmla="*/ 0 h 542925"/>
                <a:gd name="connsiteX2" fmla="*/ 707707 w 761999"/>
                <a:gd name="connsiteY2" fmla="*/ 0 h 542925"/>
                <a:gd name="connsiteX3" fmla="*/ 762000 w 761999"/>
                <a:gd name="connsiteY3" fmla="*/ 54293 h 542925"/>
                <a:gd name="connsiteX4" fmla="*/ 761999 w 761999"/>
                <a:gd name="connsiteY4" fmla="*/ 488633 h 542925"/>
                <a:gd name="connsiteX5" fmla="*/ 707706 w 761999"/>
                <a:gd name="connsiteY5" fmla="*/ 542926 h 542925"/>
                <a:gd name="connsiteX6" fmla="*/ 54293 w 761999"/>
                <a:gd name="connsiteY6" fmla="*/ 542925 h 542925"/>
                <a:gd name="connsiteX7" fmla="*/ 0 w 761999"/>
                <a:gd name="connsiteY7" fmla="*/ 488632 h 542925"/>
                <a:gd name="connsiteX8" fmla="*/ 0 w 761999"/>
                <a:gd name="connsiteY8" fmla="*/ 54293 h 542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61999" h="542925">
                  <a:moveTo>
                    <a:pt x="0" y="54293"/>
                  </a:moveTo>
                  <a:cubicBezTo>
                    <a:pt x="0" y="24308"/>
                    <a:pt x="24308" y="0"/>
                    <a:pt x="54293" y="0"/>
                  </a:cubicBezTo>
                  <a:lnTo>
                    <a:pt x="707707" y="0"/>
                  </a:lnTo>
                  <a:cubicBezTo>
                    <a:pt x="737692" y="0"/>
                    <a:pt x="762000" y="24308"/>
                    <a:pt x="762000" y="54293"/>
                  </a:cubicBezTo>
                  <a:cubicBezTo>
                    <a:pt x="762000" y="199073"/>
                    <a:pt x="761999" y="343853"/>
                    <a:pt x="761999" y="488633"/>
                  </a:cubicBezTo>
                  <a:cubicBezTo>
                    <a:pt x="761999" y="518618"/>
                    <a:pt x="737691" y="542926"/>
                    <a:pt x="707706" y="542926"/>
                  </a:cubicBezTo>
                  <a:lnTo>
                    <a:pt x="54293" y="542925"/>
                  </a:lnTo>
                  <a:cubicBezTo>
                    <a:pt x="24308" y="542925"/>
                    <a:pt x="0" y="518617"/>
                    <a:pt x="0" y="488632"/>
                  </a:cubicBezTo>
                  <a:lnTo>
                    <a:pt x="0" y="54293"/>
                  </a:lnTo>
                  <a:close/>
                </a:path>
              </a:pathLst>
            </a:cu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34952" tIns="34952" rIns="34952" bIns="34952" spcCol="1270"/>
            <a:lstStyle/>
            <a:p>
              <a:pPr marL="0" lvl="1" defTabSz="177800">
                <a:lnSpc>
                  <a:spcPct val="90000"/>
                </a:lnSpc>
                <a:spcAft>
                  <a:spcPct val="15000"/>
                </a:spcAft>
                <a:defRPr/>
              </a:pPr>
              <a:r>
                <a:rPr lang="en-GB" sz="700" dirty="0">
                  <a:solidFill>
                    <a:schemeClr val="bg1">
                      <a:lumMod val="65000"/>
                    </a:schemeClr>
                  </a:solidFill>
                </a:rPr>
                <a:t>1. </a:t>
              </a:r>
              <a:r>
                <a:rPr lang="en-GB" sz="700" i="1" dirty="0">
                  <a:solidFill>
                    <a:schemeClr val="bg1">
                      <a:lumMod val="65000"/>
                    </a:schemeClr>
                  </a:solidFill>
                </a:rPr>
                <a:t>DSO</a:t>
              </a:r>
              <a:r>
                <a:rPr lang="en-GB" sz="700" dirty="0">
                  <a:solidFill>
                    <a:schemeClr val="bg1">
                      <a:lumMod val="65000"/>
                    </a:schemeClr>
                  </a:solidFill>
                </a:rPr>
                <a:t> </a:t>
              </a:r>
              <a:r>
                <a:rPr lang="en-GB" sz="700" dirty="0">
                  <a:solidFill>
                    <a:schemeClr val="bg1">
                      <a:lumMod val="65000"/>
                    </a:schemeClr>
                  </a:solidFill>
                  <a:sym typeface="Wingdings" panose="05000000000000000000" pitchFamily="2" charset="2"/>
                </a:rPr>
                <a:t> ERP</a:t>
              </a:r>
              <a:br>
                <a:rPr lang="en-GB" sz="700" dirty="0">
                  <a:solidFill>
                    <a:schemeClr val="bg1">
                      <a:lumMod val="65000"/>
                    </a:schemeClr>
                  </a:solidFill>
                  <a:sym typeface="Wingdings" panose="05000000000000000000" pitchFamily="2" charset="2"/>
                </a:rPr>
              </a:br>
              <a:r>
                <a:rPr lang="en-GB" sz="700" dirty="0">
                  <a:solidFill>
                    <a:schemeClr val="bg1">
                      <a:lumMod val="65000"/>
                    </a:schemeClr>
                  </a:solidFill>
                  <a:sym typeface="Wingdings" panose="05000000000000000000" pitchFamily="2" charset="2"/>
                </a:rPr>
                <a:t>2. </a:t>
              </a:r>
              <a:r>
                <a:rPr lang="en-GB" sz="700" i="1" dirty="0">
                  <a:solidFill>
                    <a:schemeClr val="bg1">
                      <a:lumMod val="65000"/>
                    </a:schemeClr>
                  </a:solidFill>
                </a:rPr>
                <a:t>C </a:t>
              </a:r>
              <a:r>
                <a:rPr lang="en-GB" sz="700" dirty="0">
                  <a:solidFill>
                    <a:schemeClr val="bg1">
                      <a:lumMod val="65000"/>
                    </a:schemeClr>
                  </a:solidFill>
                  <a:sym typeface="Wingdings" panose="05000000000000000000" pitchFamily="2" charset="2"/>
                </a:rPr>
                <a:t> ERP</a:t>
              </a:r>
              <a:br>
                <a:rPr lang="en-GB" sz="700" dirty="0">
                  <a:solidFill>
                    <a:schemeClr val="bg1">
                      <a:lumMod val="65000"/>
                    </a:schemeClr>
                  </a:solidFill>
                  <a:sym typeface="Wingdings" panose="05000000000000000000" pitchFamily="2" charset="2"/>
                </a:rPr>
              </a:br>
              <a:r>
                <a:rPr lang="en-GB" sz="700" dirty="0">
                  <a:solidFill>
                    <a:schemeClr val="bg1">
                      <a:lumMod val="65000"/>
                    </a:schemeClr>
                  </a:solidFill>
                  <a:sym typeface="Wingdings" panose="05000000000000000000" pitchFamily="2" charset="2"/>
                </a:rPr>
                <a:t>3. </a:t>
              </a:r>
              <a:r>
                <a:rPr lang="en-GB" sz="700" i="1" dirty="0">
                  <a:solidFill>
                    <a:schemeClr val="bg1">
                      <a:lumMod val="65000"/>
                    </a:schemeClr>
                  </a:solidFill>
                  <a:sym typeface="Wingdings" panose="05000000000000000000" pitchFamily="2" charset="2"/>
                </a:rPr>
                <a:t>DSO</a:t>
              </a:r>
              <a:r>
                <a:rPr lang="en-GB" sz="700" dirty="0">
                  <a:solidFill>
                    <a:schemeClr val="bg1">
                      <a:lumMod val="65000"/>
                    </a:schemeClr>
                  </a:solidFill>
                </a:rPr>
                <a:t> </a:t>
              </a:r>
              <a:r>
                <a:rPr lang="en-GB" sz="700" dirty="0">
                  <a:solidFill>
                    <a:schemeClr val="bg1">
                      <a:lumMod val="65000"/>
                    </a:schemeClr>
                  </a:solidFill>
                  <a:sym typeface="Wingdings" panose="05000000000000000000" pitchFamily="2" charset="2"/>
                </a:rPr>
                <a:t> ERP</a:t>
              </a:r>
              <a:br>
                <a:rPr lang="en-GB" sz="700" dirty="0">
                  <a:solidFill>
                    <a:schemeClr val="bg1">
                      <a:lumMod val="65000"/>
                    </a:schemeClr>
                  </a:solidFill>
                  <a:sym typeface="Wingdings" panose="05000000000000000000" pitchFamily="2" charset="2"/>
                </a:rPr>
              </a:br>
              <a:r>
                <a:rPr lang="en-GB" sz="700" dirty="0">
                  <a:solidFill>
                    <a:schemeClr val="bg1">
                      <a:lumMod val="65000"/>
                    </a:schemeClr>
                  </a:solidFill>
                  <a:sym typeface="Wingdings" panose="05000000000000000000" pitchFamily="2" charset="2"/>
                </a:rPr>
                <a:t>4. Back Office  ERP</a:t>
              </a:r>
            </a:p>
          </p:txBody>
        </p:sp>
        <p:sp>
          <p:nvSpPr>
            <p:cNvPr id="28" name="Freihandform 27"/>
            <p:cNvSpPr/>
            <p:nvPr/>
          </p:nvSpPr>
          <p:spPr>
            <a:xfrm>
              <a:off x="5330531" y="3995868"/>
              <a:ext cx="1679468" cy="200702"/>
            </a:xfrm>
            <a:custGeom>
              <a:avLst/>
              <a:gdLst>
                <a:gd name="connsiteX0" fmla="*/ 0 w 761999"/>
                <a:gd name="connsiteY0" fmla="*/ 54293 h 542925"/>
                <a:gd name="connsiteX1" fmla="*/ 54293 w 761999"/>
                <a:gd name="connsiteY1" fmla="*/ 0 h 542925"/>
                <a:gd name="connsiteX2" fmla="*/ 707707 w 761999"/>
                <a:gd name="connsiteY2" fmla="*/ 0 h 542925"/>
                <a:gd name="connsiteX3" fmla="*/ 762000 w 761999"/>
                <a:gd name="connsiteY3" fmla="*/ 54293 h 542925"/>
                <a:gd name="connsiteX4" fmla="*/ 761999 w 761999"/>
                <a:gd name="connsiteY4" fmla="*/ 488633 h 542925"/>
                <a:gd name="connsiteX5" fmla="*/ 707706 w 761999"/>
                <a:gd name="connsiteY5" fmla="*/ 542926 h 542925"/>
                <a:gd name="connsiteX6" fmla="*/ 54293 w 761999"/>
                <a:gd name="connsiteY6" fmla="*/ 542925 h 542925"/>
                <a:gd name="connsiteX7" fmla="*/ 0 w 761999"/>
                <a:gd name="connsiteY7" fmla="*/ 488632 h 542925"/>
                <a:gd name="connsiteX8" fmla="*/ 0 w 761999"/>
                <a:gd name="connsiteY8" fmla="*/ 54293 h 542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61999" h="542925">
                  <a:moveTo>
                    <a:pt x="0" y="54293"/>
                  </a:moveTo>
                  <a:cubicBezTo>
                    <a:pt x="0" y="24308"/>
                    <a:pt x="24308" y="0"/>
                    <a:pt x="54293" y="0"/>
                  </a:cubicBezTo>
                  <a:lnTo>
                    <a:pt x="707707" y="0"/>
                  </a:lnTo>
                  <a:cubicBezTo>
                    <a:pt x="737692" y="0"/>
                    <a:pt x="762000" y="24308"/>
                    <a:pt x="762000" y="54293"/>
                  </a:cubicBezTo>
                  <a:cubicBezTo>
                    <a:pt x="762000" y="199073"/>
                    <a:pt x="761999" y="343853"/>
                    <a:pt x="761999" y="488633"/>
                  </a:cubicBezTo>
                  <a:cubicBezTo>
                    <a:pt x="761999" y="518618"/>
                    <a:pt x="737691" y="542926"/>
                    <a:pt x="707706" y="542926"/>
                  </a:cubicBezTo>
                  <a:lnTo>
                    <a:pt x="54293" y="542925"/>
                  </a:lnTo>
                  <a:cubicBezTo>
                    <a:pt x="24308" y="542925"/>
                    <a:pt x="0" y="518617"/>
                    <a:pt x="0" y="488632"/>
                  </a:cubicBezTo>
                  <a:lnTo>
                    <a:pt x="0" y="54293"/>
                  </a:lnTo>
                  <a:close/>
                </a:path>
              </a:pathLst>
            </a:cu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34952" tIns="34952" rIns="34952" bIns="34952" spcCol="1270"/>
            <a:lstStyle/>
            <a:p>
              <a:pPr defTabSz="2222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GB" sz="700" dirty="0">
                  <a:solidFill>
                    <a:schemeClr val="bg1">
                      <a:lumMod val="65000"/>
                    </a:schemeClr>
                  </a:solidFill>
                </a:rPr>
                <a:t>ERP system</a:t>
              </a:r>
            </a:p>
          </p:txBody>
        </p:sp>
        <p:sp>
          <p:nvSpPr>
            <p:cNvPr id="29" name="Freihandform 28"/>
            <p:cNvSpPr/>
            <p:nvPr/>
          </p:nvSpPr>
          <p:spPr>
            <a:xfrm>
              <a:off x="5330531" y="4304317"/>
              <a:ext cx="1679468" cy="456335"/>
            </a:xfrm>
            <a:custGeom>
              <a:avLst/>
              <a:gdLst>
                <a:gd name="connsiteX0" fmla="*/ 0 w 761999"/>
                <a:gd name="connsiteY0" fmla="*/ 54293 h 542925"/>
                <a:gd name="connsiteX1" fmla="*/ 54293 w 761999"/>
                <a:gd name="connsiteY1" fmla="*/ 0 h 542925"/>
                <a:gd name="connsiteX2" fmla="*/ 707707 w 761999"/>
                <a:gd name="connsiteY2" fmla="*/ 0 h 542925"/>
                <a:gd name="connsiteX3" fmla="*/ 762000 w 761999"/>
                <a:gd name="connsiteY3" fmla="*/ 54293 h 542925"/>
                <a:gd name="connsiteX4" fmla="*/ 761999 w 761999"/>
                <a:gd name="connsiteY4" fmla="*/ 488633 h 542925"/>
                <a:gd name="connsiteX5" fmla="*/ 707706 w 761999"/>
                <a:gd name="connsiteY5" fmla="*/ 542926 h 542925"/>
                <a:gd name="connsiteX6" fmla="*/ 54293 w 761999"/>
                <a:gd name="connsiteY6" fmla="*/ 542925 h 542925"/>
                <a:gd name="connsiteX7" fmla="*/ 0 w 761999"/>
                <a:gd name="connsiteY7" fmla="*/ 488632 h 542925"/>
                <a:gd name="connsiteX8" fmla="*/ 0 w 761999"/>
                <a:gd name="connsiteY8" fmla="*/ 54293 h 542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61999" h="542925">
                  <a:moveTo>
                    <a:pt x="0" y="54293"/>
                  </a:moveTo>
                  <a:cubicBezTo>
                    <a:pt x="0" y="24308"/>
                    <a:pt x="24308" y="0"/>
                    <a:pt x="54293" y="0"/>
                  </a:cubicBezTo>
                  <a:lnTo>
                    <a:pt x="707707" y="0"/>
                  </a:lnTo>
                  <a:cubicBezTo>
                    <a:pt x="737692" y="0"/>
                    <a:pt x="762000" y="24308"/>
                    <a:pt x="762000" y="54293"/>
                  </a:cubicBezTo>
                  <a:cubicBezTo>
                    <a:pt x="762000" y="199073"/>
                    <a:pt x="761999" y="343853"/>
                    <a:pt x="761999" y="488633"/>
                  </a:cubicBezTo>
                  <a:cubicBezTo>
                    <a:pt x="761999" y="518618"/>
                    <a:pt x="737691" y="542926"/>
                    <a:pt x="707706" y="542926"/>
                  </a:cubicBezTo>
                  <a:lnTo>
                    <a:pt x="54293" y="542925"/>
                  </a:lnTo>
                  <a:cubicBezTo>
                    <a:pt x="24308" y="542925"/>
                    <a:pt x="0" y="518617"/>
                    <a:pt x="0" y="488632"/>
                  </a:cubicBezTo>
                  <a:lnTo>
                    <a:pt x="0" y="54293"/>
                  </a:lnTo>
                  <a:close/>
                </a:path>
              </a:pathLst>
            </a:cu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34952" tIns="34952" rIns="34952" bIns="34952" spcCol="1270"/>
            <a:lstStyle/>
            <a:p>
              <a:pPr defTabSz="2222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GB" sz="700" dirty="0">
                  <a:solidFill>
                    <a:schemeClr val="bg1">
                      <a:lumMod val="65000"/>
                    </a:schemeClr>
                  </a:solidFill>
                </a:rPr>
                <a:t>Data validation</a:t>
              </a:r>
              <a:br>
                <a:rPr lang="en-GB" sz="700" dirty="0">
                  <a:solidFill>
                    <a:schemeClr val="bg1">
                      <a:lumMod val="65000"/>
                    </a:schemeClr>
                  </a:solidFill>
                </a:rPr>
              </a:br>
              <a:r>
                <a:rPr lang="en-GB" sz="700" dirty="0">
                  <a:solidFill>
                    <a:schemeClr val="bg1">
                      <a:lumMod val="65000"/>
                    </a:schemeClr>
                  </a:solidFill>
                </a:rPr>
                <a:t>Billing</a:t>
              </a:r>
              <a:br>
                <a:rPr lang="en-GB" sz="700" dirty="0">
                  <a:solidFill>
                    <a:schemeClr val="bg1">
                      <a:lumMod val="65000"/>
                    </a:schemeClr>
                  </a:solidFill>
                </a:rPr>
              </a:br>
              <a:r>
                <a:rPr lang="en-GB" sz="700" dirty="0">
                  <a:solidFill>
                    <a:schemeClr val="bg1">
                      <a:lumMod val="65000"/>
                    </a:schemeClr>
                  </a:solidFill>
                </a:rPr>
                <a:t>Forecasting</a:t>
              </a:r>
            </a:p>
          </p:txBody>
        </p:sp>
        <p:sp>
          <p:nvSpPr>
            <p:cNvPr id="30" name="Freihandform 29"/>
            <p:cNvSpPr/>
            <p:nvPr/>
          </p:nvSpPr>
          <p:spPr>
            <a:xfrm>
              <a:off x="5330531" y="4885299"/>
              <a:ext cx="1679468" cy="589434"/>
            </a:xfrm>
            <a:custGeom>
              <a:avLst/>
              <a:gdLst>
                <a:gd name="connsiteX0" fmla="*/ 0 w 761999"/>
                <a:gd name="connsiteY0" fmla="*/ 54293 h 542925"/>
                <a:gd name="connsiteX1" fmla="*/ 54293 w 761999"/>
                <a:gd name="connsiteY1" fmla="*/ 0 h 542925"/>
                <a:gd name="connsiteX2" fmla="*/ 707707 w 761999"/>
                <a:gd name="connsiteY2" fmla="*/ 0 h 542925"/>
                <a:gd name="connsiteX3" fmla="*/ 762000 w 761999"/>
                <a:gd name="connsiteY3" fmla="*/ 54293 h 542925"/>
                <a:gd name="connsiteX4" fmla="*/ 761999 w 761999"/>
                <a:gd name="connsiteY4" fmla="*/ 488633 h 542925"/>
                <a:gd name="connsiteX5" fmla="*/ 707706 w 761999"/>
                <a:gd name="connsiteY5" fmla="*/ 542926 h 542925"/>
                <a:gd name="connsiteX6" fmla="*/ 54293 w 761999"/>
                <a:gd name="connsiteY6" fmla="*/ 542925 h 542925"/>
                <a:gd name="connsiteX7" fmla="*/ 0 w 761999"/>
                <a:gd name="connsiteY7" fmla="*/ 488632 h 542925"/>
                <a:gd name="connsiteX8" fmla="*/ 0 w 761999"/>
                <a:gd name="connsiteY8" fmla="*/ 54293 h 542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61999" h="542925">
                  <a:moveTo>
                    <a:pt x="0" y="54293"/>
                  </a:moveTo>
                  <a:cubicBezTo>
                    <a:pt x="0" y="24308"/>
                    <a:pt x="24308" y="0"/>
                    <a:pt x="54293" y="0"/>
                  </a:cubicBezTo>
                  <a:lnTo>
                    <a:pt x="707707" y="0"/>
                  </a:lnTo>
                  <a:cubicBezTo>
                    <a:pt x="737692" y="0"/>
                    <a:pt x="762000" y="24308"/>
                    <a:pt x="762000" y="54293"/>
                  </a:cubicBezTo>
                  <a:cubicBezTo>
                    <a:pt x="762000" y="199073"/>
                    <a:pt x="761999" y="343853"/>
                    <a:pt x="761999" y="488633"/>
                  </a:cubicBezTo>
                  <a:cubicBezTo>
                    <a:pt x="761999" y="518618"/>
                    <a:pt x="737691" y="542926"/>
                    <a:pt x="707706" y="542926"/>
                  </a:cubicBezTo>
                  <a:lnTo>
                    <a:pt x="54293" y="542925"/>
                  </a:lnTo>
                  <a:cubicBezTo>
                    <a:pt x="24308" y="542925"/>
                    <a:pt x="0" y="518617"/>
                    <a:pt x="0" y="488632"/>
                  </a:cubicBezTo>
                  <a:lnTo>
                    <a:pt x="0" y="54293"/>
                  </a:lnTo>
                  <a:close/>
                </a:path>
              </a:pathLst>
            </a:cu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34952" tIns="34952" rIns="34952" bIns="34952" spcCol="1270"/>
            <a:lstStyle/>
            <a:p>
              <a:pPr marL="0" lvl="1" defTabSz="177800">
                <a:lnSpc>
                  <a:spcPct val="90000"/>
                </a:lnSpc>
                <a:spcAft>
                  <a:spcPct val="15000"/>
                </a:spcAft>
                <a:defRPr/>
              </a:pPr>
              <a:r>
                <a:rPr lang="en-GB" sz="700" i="1" dirty="0">
                  <a:solidFill>
                    <a:schemeClr val="bg1">
                      <a:lumMod val="65000"/>
                    </a:schemeClr>
                  </a:solidFill>
                </a:rPr>
                <a:t>BRP</a:t>
              </a:r>
              <a:r>
                <a:rPr lang="en-GB" sz="700" dirty="0">
                  <a:solidFill>
                    <a:schemeClr val="bg1">
                      <a:lumMod val="65000"/>
                    </a:schemeClr>
                  </a:solidFill>
                </a:rPr>
                <a:t>: </a:t>
              </a:r>
              <a:r>
                <a:rPr lang="en-GB" sz="700" dirty="0" err="1">
                  <a:solidFill>
                    <a:schemeClr val="bg1">
                      <a:lumMod val="65000"/>
                    </a:schemeClr>
                  </a:solidFill>
                </a:rPr>
                <a:t>Aggr</a:t>
              </a:r>
              <a:r>
                <a:rPr lang="en-GB" sz="700" dirty="0">
                  <a:solidFill>
                    <a:schemeClr val="bg1">
                      <a:lumMod val="65000"/>
                    </a:schemeClr>
                  </a:solidFill>
                </a:rPr>
                <a:t>. metering data</a:t>
              </a:r>
              <a:br>
                <a:rPr lang="en-GB" sz="700" dirty="0">
                  <a:solidFill>
                    <a:schemeClr val="bg1">
                      <a:lumMod val="65000"/>
                    </a:schemeClr>
                  </a:solidFill>
                </a:rPr>
              </a:br>
              <a:r>
                <a:rPr lang="en-GB" sz="700" i="1" dirty="0">
                  <a:solidFill>
                    <a:schemeClr val="bg1">
                      <a:lumMod val="65000"/>
                    </a:schemeClr>
                  </a:solidFill>
                </a:rPr>
                <a:t>BRP</a:t>
              </a:r>
              <a:r>
                <a:rPr lang="en-GB" sz="700" dirty="0">
                  <a:solidFill>
                    <a:schemeClr val="bg1">
                      <a:lumMod val="65000"/>
                    </a:schemeClr>
                  </a:solidFill>
                </a:rPr>
                <a:t>: Flexibility profiles</a:t>
              </a:r>
              <a:br>
                <a:rPr lang="en-GB" sz="700" dirty="0">
                  <a:solidFill>
                    <a:schemeClr val="bg1">
                      <a:lumMod val="65000"/>
                    </a:schemeClr>
                  </a:solidFill>
                </a:rPr>
              </a:br>
              <a:r>
                <a:rPr lang="en-GB" sz="700" i="1" dirty="0">
                  <a:solidFill>
                    <a:schemeClr val="bg1">
                      <a:lumMod val="65000"/>
                    </a:schemeClr>
                  </a:solidFill>
                </a:rPr>
                <a:t>BRP</a:t>
              </a:r>
              <a:r>
                <a:rPr lang="en-GB" sz="700" dirty="0">
                  <a:solidFill>
                    <a:schemeClr val="bg1">
                      <a:lumMod val="65000"/>
                    </a:schemeClr>
                  </a:solidFill>
                </a:rPr>
                <a:t>: Contract info</a:t>
              </a:r>
              <a:br>
                <a:rPr lang="en-GB" sz="700" dirty="0">
                  <a:solidFill>
                    <a:schemeClr val="bg1">
                      <a:lumMod val="65000"/>
                    </a:schemeClr>
                  </a:solidFill>
                </a:rPr>
              </a:br>
              <a:r>
                <a:rPr lang="en-GB" sz="700" i="1" dirty="0">
                  <a:solidFill>
                    <a:schemeClr val="bg1">
                      <a:lumMod val="65000"/>
                    </a:schemeClr>
                  </a:solidFill>
                </a:rPr>
                <a:t>Customer</a:t>
              </a:r>
              <a:r>
                <a:rPr lang="en-GB" sz="700" dirty="0">
                  <a:solidFill>
                    <a:schemeClr val="bg1">
                      <a:lumMod val="65000"/>
                    </a:schemeClr>
                  </a:solidFill>
                </a:rPr>
                <a:t>: Invoice</a:t>
              </a:r>
            </a:p>
          </p:txBody>
        </p:sp>
        <p:sp>
          <p:nvSpPr>
            <p:cNvPr id="31" name="Freihandform 30"/>
            <p:cNvSpPr/>
            <p:nvPr/>
          </p:nvSpPr>
          <p:spPr>
            <a:xfrm>
              <a:off x="5330531" y="5584591"/>
              <a:ext cx="1679468" cy="346477"/>
            </a:xfrm>
            <a:custGeom>
              <a:avLst/>
              <a:gdLst>
                <a:gd name="connsiteX0" fmla="*/ 0 w 761999"/>
                <a:gd name="connsiteY0" fmla="*/ 54293 h 542925"/>
                <a:gd name="connsiteX1" fmla="*/ 54293 w 761999"/>
                <a:gd name="connsiteY1" fmla="*/ 0 h 542925"/>
                <a:gd name="connsiteX2" fmla="*/ 707707 w 761999"/>
                <a:gd name="connsiteY2" fmla="*/ 0 h 542925"/>
                <a:gd name="connsiteX3" fmla="*/ 762000 w 761999"/>
                <a:gd name="connsiteY3" fmla="*/ 54293 h 542925"/>
                <a:gd name="connsiteX4" fmla="*/ 761999 w 761999"/>
                <a:gd name="connsiteY4" fmla="*/ 488633 h 542925"/>
                <a:gd name="connsiteX5" fmla="*/ 707706 w 761999"/>
                <a:gd name="connsiteY5" fmla="*/ 542926 h 542925"/>
                <a:gd name="connsiteX6" fmla="*/ 54293 w 761999"/>
                <a:gd name="connsiteY6" fmla="*/ 542925 h 542925"/>
                <a:gd name="connsiteX7" fmla="*/ 0 w 761999"/>
                <a:gd name="connsiteY7" fmla="*/ 488632 h 542925"/>
                <a:gd name="connsiteX8" fmla="*/ 0 w 761999"/>
                <a:gd name="connsiteY8" fmla="*/ 54293 h 542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61999" h="542925">
                  <a:moveTo>
                    <a:pt x="0" y="54293"/>
                  </a:moveTo>
                  <a:cubicBezTo>
                    <a:pt x="0" y="24308"/>
                    <a:pt x="24308" y="0"/>
                    <a:pt x="54293" y="0"/>
                  </a:cubicBezTo>
                  <a:lnTo>
                    <a:pt x="707707" y="0"/>
                  </a:lnTo>
                  <a:cubicBezTo>
                    <a:pt x="737692" y="0"/>
                    <a:pt x="762000" y="24308"/>
                    <a:pt x="762000" y="54293"/>
                  </a:cubicBezTo>
                  <a:cubicBezTo>
                    <a:pt x="762000" y="199073"/>
                    <a:pt x="761999" y="343853"/>
                    <a:pt x="761999" y="488633"/>
                  </a:cubicBezTo>
                  <a:cubicBezTo>
                    <a:pt x="761999" y="518618"/>
                    <a:pt x="737691" y="542926"/>
                    <a:pt x="707706" y="542926"/>
                  </a:cubicBezTo>
                  <a:lnTo>
                    <a:pt x="54293" y="542925"/>
                  </a:lnTo>
                  <a:cubicBezTo>
                    <a:pt x="24308" y="542925"/>
                    <a:pt x="0" y="518617"/>
                    <a:pt x="0" y="488632"/>
                  </a:cubicBezTo>
                  <a:lnTo>
                    <a:pt x="0" y="54293"/>
                  </a:lnTo>
                  <a:close/>
                </a:path>
              </a:pathLst>
            </a:cu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34952" tIns="34952" rIns="34952" bIns="34952" spcCol="1270"/>
            <a:lstStyle/>
            <a:p>
              <a:pPr defTabSz="2222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GB" sz="700" dirty="0">
                  <a:solidFill>
                    <a:schemeClr val="bg1">
                      <a:lumMod val="65000"/>
                    </a:schemeClr>
                  </a:solidFill>
                </a:rPr>
                <a:t>Deletion of data which is no 	longer necessary</a:t>
              </a:r>
            </a:p>
            <a:p>
              <a:pPr defTabSz="2222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GB" sz="700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32" name="Freihandform 31"/>
            <p:cNvSpPr/>
            <p:nvPr/>
          </p:nvSpPr>
          <p:spPr>
            <a:xfrm>
              <a:off x="7111401" y="2064894"/>
              <a:ext cx="1681581" cy="990839"/>
            </a:xfrm>
            <a:custGeom>
              <a:avLst/>
              <a:gdLst>
                <a:gd name="connsiteX0" fmla="*/ 0 w 761999"/>
                <a:gd name="connsiteY0" fmla="*/ 47863 h 478631"/>
                <a:gd name="connsiteX1" fmla="*/ 47863 w 761999"/>
                <a:gd name="connsiteY1" fmla="*/ 0 h 478631"/>
                <a:gd name="connsiteX2" fmla="*/ 714136 w 761999"/>
                <a:gd name="connsiteY2" fmla="*/ 0 h 478631"/>
                <a:gd name="connsiteX3" fmla="*/ 761999 w 761999"/>
                <a:gd name="connsiteY3" fmla="*/ 47863 h 478631"/>
                <a:gd name="connsiteX4" fmla="*/ 761999 w 761999"/>
                <a:gd name="connsiteY4" fmla="*/ 430768 h 478631"/>
                <a:gd name="connsiteX5" fmla="*/ 714136 w 761999"/>
                <a:gd name="connsiteY5" fmla="*/ 478631 h 478631"/>
                <a:gd name="connsiteX6" fmla="*/ 47863 w 761999"/>
                <a:gd name="connsiteY6" fmla="*/ 478631 h 478631"/>
                <a:gd name="connsiteX7" fmla="*/ 0 w 761999"/>
                <a:gd name="connsiteY7" fmla="*/ 430768 h 478631"/>
                <a:gd name="connsiteX8" fmla="*/ 0 w 761999"/>
                <a:gd name="connsiteY8" fmla="*/ 47863 h 478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61999" h="478631">
                  <a:moveTo>
                    <a:pt x="0" y="47863"/>
                  </a:moveTo>
                  <a:cubicBezTo>
                    <a:pt x="0" y="21429"/>
                    <a:pt x="21429" y="0"/>
                    <a:pt x="47863" y="0"/>
                  </a:cubicBezTo>
                  <a:lnTo>
                    <a:pt x="714136" y="0"/>
                  </a:lnTo>
                  <a:cubicBezTo>
                    <a:pt x="740570" y="0"/>
                    <a:pt x="761999" y="21429"/>
                    <a:pt x="761999" y="47863"/>
                  </a:cubicBezTo>
                  <a:lnTo>
                    <a:pt x="761999" y="430768"/>
                  </a:lnTo>
                  <a:cubicBezTo>
                    <a:pt x="761999" y="457202"/>
                    <a:pt x="740570" y="478631"/>
                    <a:pt x="714136" y="478631"/>
                  </a:cubicBezTo>
                  <a:lnTo>
                    <a:pt x="47863" y="478631"/>
                  </a:lnTo>
                  <a:cubicBezTo>
                    <a:pt x="21429" y="478631"/>
                    <a:pt x="0" y="457202"/>
                    <a:pt x="0" y="430768"/>
                  </a:cubicBezTo>
                  <a:lnTo>
                    <a:pt x="0" y="47863"/>
                  </a:lnTo>
                  <a:close/>
                </a:path>
              </a:pathLst>
            </a:cu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36879" tIns="36879" rIns="36879" bIns="36879" spcCol="1270"/>
            <a:lstStyle/>
            <a:p>
              <a:pPr defTabSz="2667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GB" sz="700" b="1" dirty="0">
                  <a:solidFill>
                    <a:schemeClr val="bg1">
                      <a:lumMod val="65000"/>
                    </a:schemeClr>
                  </a:solidFill>
                </a:rPr>
                <a:t>Derived data from </a:t>
              </a:r>
              <a:r>
                <a:rPr lang="en-GB" sz="700" b="1" i="1" dirty="0">
                  <a:solidFill>
                    <a:schemeClr val="bg1">
                      <a:lumMod val="65000"/>
                    </a:schemeClr>
                  </a:solidFill>
                </a:rPr>
                <a:t>R</a:t>
              </a:r>
              <a:br>
                <a:rPr lang="en-GB" sz="700" b="1" i="1" dirty="0">
                  <a:solidFill>
                    <a:schemeClr val="bg1">
                      <a:lumMod val="65000"/>
                    </a:schemeClr>
                  </a:solidFill>
                </a:rPr>
              </a:br>
              <a:r>
                <a:rPr lang="en-GB" sz="700" dirty="0">
                  <a:solidFill>
                    <a:schemeClr val="bg1">
                      <a:lumMod val="65000"/>
                    </a:schemeClr>
                  </a:solidFill>
                </a:rPr>
                <a:t>1. Aggregated metering data 	(electricity)</a:t>
              </a:r>
              <a:br>
                <a:rPr lang="en-GB" sz="700" dirty="0">
                  <a:solidFill>
                    <a:schemeClr val="bg1">
                      <a:lumMod val="65000"/>
                    </a:schemeClr>
                  </a:solidFill>
                </a:rPr>
              </a:br>
              <a:r>
                <a:rPr lang="en-GB" sz="700" dirty="0">
                  <a:solidFill>
                    <a:schemeClr val="bg1">
                      <a:lumMod val="65000"/>
                    </a:schemeClr>
                  </a:solidFill>
                </a:rPr>
                <a:t>2. Flexibility profiles 	(electricity)</a:t>
              </a:r>
            </a:p>
          </p:txBody>
        </p:sp>
        <p:sp>
          <p:nvSpPr>
            <p:cNvPr id="33" name="Freihandform 32"/>
            <p:cNvSpPr/>
            <p:nvPr/>
          </p:nvSpPr>
          <p:spPr>
            <a:xfrm>
              <a:off x="7111401" y="3157140"/>
              <a:ext cx="1681581" cy="726756"/>
            </a:xfrm>
            <a:custGeom>
              <a:avLst/>
              <a:gdLst>
                <a:gd name="connsiteX0" fmla="*/ 0 w 761999"/>
                <a:gd name="connsiteY0" fmla="*/ 47863 h 478631"/>
                <a:gd name="connsiteX1" fmla="*/ 47863 w 761999"/>
                <a:gd name="connsiteY1" fmla="*/ 0 h 478631"/>
                <a:gd name="connsiteX2" fmla="*/ 714136 w 761999"/>
                <a:gd name="connsiteY2" fmla="*/ 0 h 478631"/>
                <a:gd name="connsiteX3" fmla="*/ 761999 w 761999"/>
                <a:gd name="connsiteY3" fmla="*/ 47863 h 478631"/>
                <a:gd name="connsiteX4" fmla="*/ 761999 w 761999"/>
                <a:gd name="connsiteY4" fmla="*/ 430768 h 478631"/>
                <a:gd name="connsiteX5" fmla="*/ 714136 w 761999"/>
                <a:gd name="connsiteY5" fmla="*/ 478631 h 478631"/>
                <a:gd name="connsiteX6" fmla="*/ 47863 w 761999"/>
                <a:gd name="connsiteY6" fmla="*/ 478631 h 478631"/>
                <a:gd name="connsiteX7" fmla="*/ 0 w 761999"/>
                <a:gd name="connsiteY7" fmla="*/ 430768 h 478631"/>
                <a:gd name="connsiteX8" fmla="*/ 0 w 761999"/>
                <a:gd name="connsiteY8" fmla="*/ 47863 h 478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61999" h="478631">
                  <a:moveTo>
                    <a:pt x="0" y="47863"/>
                  </a:moveTo>
                  <a:cubicBezTo>
                    <a:pt x="0" y="21429"/>
                    <a:pt x="21429" y="0"/>
                    <a:pt x="47863" y="0"/>
                  </a:cubicBezTo>
                  <a:lnTo>
                    <a:pt x="714136" y="0"/>
                  </a:lnTo>
                  <a:cubicBezTo>
                    <a:pt x="740570" y="0"/>
                    <a:pt x="761999" y="21429"/>
                    <a:pt x="761999" y="47863"/>
                  </a:cubicBezTo>
                  <a:lnTo>
                    <a:pt x="761999" y="430768"/>
                  </a:lnTo>
                  <a:cubicBezTo>
                    <a:pt x="761999" y="457202"/>
                    <a:pt x="740570" y="478631"/>
                    <a:pt x="714136" y="478631"/>
                  </a:cubicBezTo>
                  <a:lnTo>
                    <a:pt x="47863" y="478631"/>
                  </a:lnTo>
                  <a:cubicBezTo>
                    <a:pt x="21429" y="478631"/>
                    <a:pt x="0" y="457202"/>
                    <a:pt x="0" y="430768"/>
                  </a:cubicBezTo>
                  <a:lnTo>
                    <a:pt x="0" y="47863"/>
                  </a:lnTo>
                  <a:close/>
                </a:path>
              </a:pathLst>
            </a:cu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36879" tIns="36879" rIns="36879" bIns="36879" spcCol="1270"/>
            <a:lstStyle/>
            <a:p>
              <a:pPr defTabSz="2667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GB" sz="700" dirty="0">
                  <a:solidFill>
                    <a:schemeClr val="bg1">
                      <a:lumMod val="65000"/>
                    </a:schemeClr>
                  </a:solidFill>
                </a:rPr>
                <a:t>1. </a:t>
              </a:r>
              <a:r>
                <a:rPr lang="en-GB" sz="700" i="1" dirty="0">
                  <a:solidFill>
                    <a:schemeClr val="bg1">
                      <a:lumMod val="65000"/>
                    </a:schemeClr>
                  </a:solidFill>
                </a:rPr>
                <a:t>R</a:t>
              </a:r>
              <a:r>
                <a:rPr lang="en-GB" sz="700" dirty="0">
                  <a:solidFill>
                    <a:schemeClr val="bg1">
                      <a:lumMod val="65000"/>
                    </a:schemeClr>
                  </a:solidFill>
                </a:rPr>
                <a:t> </a:t>
              </a:r>
              <a:r>
                <a:rPr lang="en-GB" sz="700" dirty="0">
                  <a:solidFill>
                    <a:schemeClr val="bg1">
                      <a:lumMod val="65000"/>
                    </a:schemeClr>
                  </a:solidFill>
                  <a:sym typeface="Wingdings" panose="05000000000000000000" pitchFamily="2" charset="2"/>
                </a:rPr>
                <a:t> Control System</a:t>
              </a:r>
              <a:br>
                <a:rPr lang="en-GB" sz="700" dirty="0">
                  <a:solidFill>
                    <a:schemeClr val="bg1">
                      <a:lumMod val="65000"/>
                    </a:schemeClr>
                  </a:solidFill>
                  <a:sym typeface="Wingdings" panose="05000000000000000000" pitchFamily="2" charset="2"/>
                </a:rPr>
              </a:br>
              <a:r>
                <a:rPr lang="en-GB" sz="700" dirty="0">
                  <a:solidFill>
                    <a:schemeClr val="bg1">
                      <a:lumMod val="65000"/>
                    </a:schemeClr>
                  </a:solidFill>
                </a:rPr>
                <a:t>2. </a:t>
              </a:r>
              <a:r>
                <a:rPr lang="en-GB" sz="700" i="1" dirty="0">
                  <a:solidFill>
                    <a:schemeClr val="bg1">
                      <a:lumMod val="65000"/>
                    </a:schemeClr>
                  </a:solidFill>
                </a:rPr>
                <a:t>R</a:t>
              </a:r>
              <a:r>
                <a:rPr lang="en-GB" sz="700" dirty="0">
                  <a:solidFill>
                    <a:schemeClr val="bg1">
                      <a:lumMod val="65000"/>
                    </a:schemeClr>
                  </a:solidFill>
                </a:rPr>
                <a:t> </a:t>
              </a:r>
              <a:r>
                <a:rPr lang="en-GB" sz="700" dirty="0">
                  <a:solidFill>
                    <a:schemeClr val="bg1">
                      <a:lumMod val="65000"/>
                    </a:schemeClr>
                  </a:solidFill>
                  <a:sym typeface="Wingdings" panose="05000000000000000000" pitchFamily="2" charset="2"/>
                </a:rPr>
                <a:t> Control System</a:t>
              </a:r>
              <a:endParaRPr lang="en-GB" sz="700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34" name="Freihandform 33"/>
            <p:cNvSpPr/>
            <p:nvPr/>
          </p:nvSpPr>
          <p:spPr>
            <a:xfrm>
              <a:off x="7111401" y="3995868"/>
              <a:ext cx="1681581" cy="200702"/>
            </a:xfrm>
            <a:custGeom>
              <a:avLst/>
              <a:gdLst>
                <a:gd name="connsiteX0" fmla="*/ 0 w 761999"/>
                <a:gd name="connsiteY0" fmla="*/ 47863 h 478631"/>
                <a:gd name="connsiteX1" fmla="*/ 47863 w 761999"/>
                <a:gd name="connsiteY1" fmla="*/ 0 h 478631"/>
                <a:gd name="connsiteX2" fmla="*/ 714136 w 761999"/>
                <a:gd name="connsiteY2" fmla="*/ 0 h 478631"/>
                <a:gd name="connsiteX3" fmla="*/ 761999 w 761999"/>
                <a:gd name="connsiteY3" fmla="*/ 47863 h 478631"/>
                <a:gd name="connsiteX4" fmla="*/ 761999 w 761999"/>
                <a:gd name="connsiteY4" fmla="*/ 430768 h 478631"/>
                <a:gd name="connsiteX5" fmla="*/ 714136 w 761999"/>
                <a:gd name="connsiteY5" fmla="*/ 478631 h 478631"/>
                <a:gd name="connsiteX6" fmla="*/ 47863 w 761999"/>
                <a:gd name="connsiteY6" fmla="*/ 478631 h 478631"/>
                <a:gd name="connsiteX7" fmla="*/ 0 w 761999"/>
                <a:gd name="connsiteY7" fmla="*/ 430768 h 478631"/>
                <a:gd name="connsiteX8" fmla="*/ 0 w 761999"/>
                <a:gd name="connsiteY8" fmla="*/ 47863 h 478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61999" h="478631">
                  <a:moveTo>
                    <a:pt x="0" y="47863"/>
                  </a:moveTo>
                  <a:cubicBezTo>
                    <a:pt x="0" y="21429"/>
                    <a:pt x="21429" y="0"/>
                    <a:pt x="47863" y="0"/>
                  </a:cubicBezTo>
                  <a:lnTo>
                    <a:pt x="714136" y="0"/>
                  </a:lnTo>
                  <a:cubicBezTo>
                    <a:pt x="740570" y="0"/>
                    <a:pt x="761999" y="21429"/>
                    <a:pt x="761999" y="47863"/>
                  </a:cubicBezTo>
                  <a:lnTo>
                    <a:pt x="761999" y="430768"/>
                  </a:lnTo>
                  <a:cubicBezTo>
                    <a:pt x="761999" y="457202"/>
                    <a:pt x="740570" y="478631"/>
                    <a:pt x="714136" y="478631"/>
                  </a:cubicBezTo>
                  <a:lnTo>
                    <a:pt x="47863" y="478631"/>
                  </a:lnTo>
                  <a:cubicBezTo>
                    <a:pt x="21429" y="478631"/>
                    <a:pt x="0" y="457202"/>
                    <a:pt x="0" y="430768"/>
                  </a:cubicBezTo>
                  <a:lnTo>
                    <a:pt x="0" y="47863"/>
                  </a:lnTo>
                  <a:close/>
                </a:path>
              </a:pathLst>
            </a:cu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36879" tIns="36879" rIns="36879" bIns="36879" spcCol="1270"/>
            <a:lstStyle/>
            <a:p>
              <a:pPr defTabSz="2667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GB" sz="700" dirty="0">
                  <a:solidFill>
                    <a:schemeClr val="bg1">
                      <a:lumMod val="65000"/>
                    </a:schemeClr>
                  </a:solidFill>
                </a:rPr>
                <a:t>Control system</a:t>
              </a:r>
            </a:p>
          </p:txBody>
        </p:sp>
        <p:sp>
          <p:nvSpPr>
            <p:cNvPr id="35" name="Freihandform 34"/>
            <p:cNvSpPr/>
            <p:nvPr/>
          </p:nvSpPr>
          <p:spPr>
            <a:xfrm>
              <a:off x="7111401" y="4304317"/>
              <a:ext cx="1681581" cy="464786"/>
            </a:xfrm>
            <a:custGeom>
              <a:avLst/>
              <a:gdLst>
                <a:gd name="connsiteX0" fmla="*/ 0 w 761999"/>
                <a:gd name="connsiteY0" fmla="*/ 47863 h 478631"/>
                <a:gd name="connsiteX1" fmla="*/ 47863 w 761999"/>
                <a:gd name="connsiteY1" fmla="*/ 0 h 478631"/>
                <a:gd name="connsiteX2" fmla="*/ 714136 w 761999"/>
                <a:gd name="connsiteY2" fmla="*/ 0 h 478631"/>
                <a:gd name="connsiteX3" fmla="*/ 761999 w 761999"/>
                <a:gd name="connsiteY3" fmla="*/ 47863 h 478631"/>
                <a:gd name="connsiteX4" fmla="*/ 761999 w 761999"/>
                <a:gd name="connsiteY4" fmla="*/ 430768 h 478631"/>
                <a:gd name="connsiteX5" fmla="*/ 714136 w 761999"/>
                <a:gd name="connsiteY5" fmla="*/ 478631 h 478631"/>
                <a:gd name="connsiteX6" fmla="*/ 47863 w 761999"/>
                <a:gd name="connsiteY6" fmla="*/ 478631 h 478631"/>
                <a:gd name="connsiteX7" fmla="*/ 0 w 761999"/>
                <a:gd name="connsiteY7" fmla="*/ 430768 h 478631"/>
                <a:gd name="connsiteX8" fmla="*/ 0 w 761999"/>
                <a:gd name="connsiteY8" fmla="*/ 47863 h 478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61999" h="478631">
                  <a:moveTo>
                    <a:pt x="0" y="47863"/>
                  </a:moveTo>
                  <a:cubicBezTo>
                    <a:pt x="0" y="21429"/>
                    <a:pt x="21429" y="0"/>
                    <a:pt x="47863" y="0"/>
                  </a:cubicBezTo>
                  <a:lnTo>
                    <a:pt x="714136" y="0"/>
                  </a:lnTo>
                  <a:cubicBezTo>
                    <a:pt x="740570" y="0"/>
                    <a:pt x="761999" y="21429"/>
                    <a:pt x="761999" y="47863"/>
                  </a:cubicBezTo>
                  <a:lnTo>
                    <a:pt x="761999" y="430768"/>
                  </a:lnTo>
                  <a:cubicBezTo>
                    <a:pt x="761999" y="457202"/>
                    <a:pt x="740570" y="478631"/>
                    <a:pt x="714136" y="478631"/>
                  </a:cubicBezTo>
                  <a:lnTo>
                    <a:pt x="47863" y="478631"/>
                  </a:lnTo>
                  <a:cubicBezTo>
                    <a:pt x="21429" y="478631"/>
                    <a:pt x="0" y="457202"/>
                    <a:pt x="0" y="430768"/>
                  </a:cubicBezTo>
                  <a:lnTo>
                    <a:pt x="0" y="47863"/>
                  </a:lnTo>
                  <a:close/>
                </a:path>
              </a:pathLst>
            </a:cu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36879" tIns="36879" rIns="36879" bIns="36879" spcCol="1270"/>
            <a:lstStyle/>
            <a:p>
              <a:pPr marL="0" lvl="1" defTabSz="222250">
                <a:lnSpc>
                  <a:spcPct val="90000"/>
                </a:lnSpc>
                <a:spcAft>
                  <a:spcPct val="15000"/>
                </a:spcAft>
                <a:defRPr/>
              </a:pPr>
              <a:r>
                <a:rPr lang="en-GB" sz="700" dirty="0">
                  <a:solidFill>
                    <a:schemeClr val="bg1">
                      <a:lumMod val="65000"/>
                    </a:schemeClr>
                  </a:solidFill>
                </a:rPr>
                <a:t>Forecasting</a:t>
              </a:r>
              <a:br>
                <a:rPr lang="en-GB" sz="700" dirty="0">
                  <a:solidFill>
                    <a:schemeClr val="bg1">
                      <a:lumMod val="65000"/>
                    </a:schemeClr>
                  </a:solidFill>
                </a:rPr>
              </a:br>
              <a:r>
                <a:rPr lang="en-GB" sz="700" dirty="0">
                  <a:solidFill>
                    <a:schemeClr val="bg1">
                      <a:lumMod val="65000"/>
                    </a:schemeClr>
                  </a:solidFill>
                </a:rPr>
                <a:t>Calculation of control 	signals/incentives</a:t>
              </a:r>
            </a:p>
          </p:txBody>
        </p:sp>
        <p:sp>
          <p:nvSpPr>
            <p:cNvPr id="36" name="Freihandform 35"/>
            <p:cNvSpPr/>
            <p:nvPr/>
          </p:nvSpPr>
          <p:spPr>
            <a:xfrm>
              <a:off x="7111401" y="4885299"/>
              <a:ext cx="1681581" cy="589434"/>
            </a:xfrm>
            <a:custGeom>
              <a:avLst/>
              <a:gdLst>
                <a:gd name="connsiteX0" fmla="*/ 0 w 761999"/>
                <a:gd name="connsiteY0" fmla="*/ 47863 h 478631"/>
                <a:gd name="connsiteX1" fmla="*/ 47863 w 761999"/>
                <a:gd name="connsiteY1" fmla="*/ 0 h 478631"/>
                <a:gd name="connsiteX2" fmla="*/ 714136 w 761999"/>
                <a:gd name="connsiteY2" fmla="*/ 0 h 478631"/>
                <a:gd name="connsiteX3" fmla="*/ 761999 w 761999"/>
                <a:gd name="connsiteY3" fmla="*/ 47863 h 478631"/>
                <a:gd name="connsiteX4" fmla="*/ 761999 w 761999"/>
                <a:gd name="connsiteY4" fmla="*/ 430768 h 478631"/>
                <a:gd name="connsiteX5" fmla="*/ 714136 w 761999"/>
                <a:gd name="connsiteY5" fmla="*/ 478631 h 478631"/>
                <a:gd name="connsiteX6" fmla="*/ 47863 w 761999"/>
                <a:gd name="connsiteY6" fmla="*/ 478631 h 478631"/>
                <a:gd name="connsiteX7" fmla="*/ 0 w 761999"/>
                <a:gd name="connsiteY7" fmla="*/ 430768 h 478631"/>
                <a:gd name="connsiteX8" fmla="*/ 0 w 761999"/>
                <a:gd name="connsiteY8" fmla="*/ 47863 h 478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61999" h="478631">
                  <a:moveTo>
                    <a:pt x="0" y="47863"/>
                  </a:moveTo>
                  <a:cubicBezTo>
                    <a:pt x="0" y="21429"/>
                    <a:pt x="21429" y="0"/>
                    <a:pt x="47863" y="0"/>
                  </a:cubicBezTo>
                  <a:lnTo>
                    <a:pt x="714136" y="0"/>
                  </a:lnTo>
                  <a:cubicBezTo>
                    <a:pt x="740570" y="0"/>
                    <a:pt x="761999" y="21429"/>
                    <a:pt x="761999" y="47863"/>
                  </a:cubicBezTo>
                  <a:lnTo>
                    <a:pt x="761999" y="430768"/>
                  </a:lnTo>
                  <a:cubicBezTo>
                    <a:pt x="761999" y="457202"/>
                    <a:pt x="740570" y="478631"/>
                    <a:pt x="714136" y="478631"/>
                  </a:cubicBezTo>
                  <a:lnTo>
                    <a:pt x="47863" y="478631"/>
                  </a:lnTo>
                  <a:cubicBezTo>
                    <a:pt x="21429" y="478631"/>
                    <a:pt x="0" y="457202"/>
                    <a:pt x="0" y="430768"/>
                  </a:cubicBezTo>
                  <a:lnTo>
                    <a:pt x="0" y="47863"/>
                  </a:lnTo>
                  <a:close/>
                </a:path>
              </a:pathLst>
            </a:cu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36879" tIns="36879" rIns="36879" bIns="36879" spcCol="1270"/>
            <a:lstStyle/>
            <a:p>
              <a:pPr defTabSz="2667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GB" sz="700" i="1" dirty="0">
                  <a:solidFill>
                    <a:schemeClr val="bg1">
                      <a:lumMod val="65000"/>
                    </a:schemeClr>
                  </a:solidFill>
                  <a:sym typeface="Wingdings" panose="05000000000000000000" pitchFamily="2" charset="2"/>
                </a:rPr>
                <a:t>C</a:t>
              </a:r>
              <a:r>
                <a:rPr lang="en-GB" sz="700" dirty="0">
                  <a:solidFill>
                    <a:schemeClr val="bg1">
                      <a:lumMod val="65000"/>
                    </a:schemeClr>
                  </a:solidFill>
                  <a:sym typeface="Wingdings" panose="05000000000000000000" pitchFamily="2" charset="2"/>
                </a:rPr>
                <a:t>: </a:t>
              </a:r>
              <a:r>
                <a:rPr lang="en-GB" sz="700" dirty="0">
                  <a:solidFill>
                    <a:schemeClr val="bg1">
                      <a:lumMod val="65000"/>
                    </a:schemeClr>
                  </a:solidFill>
                </a:rPr>
                <a:t>Control signals/Incentives 	(electricity)</a:t>
              </a:r>
            </a:p>
          </p:txBody>
        </p:sp>
        <p:sp>
          <p:nvSpPr>
            <p:cNvPr id="37" name="Freihandform 36"/>
            <p:cNvSpPr/>
            <p:nvPr/>
          </p:nvSpPr>
          <p:spPr>
            <a:xfrm>
              <a:off x="7111401" y="5584591"/>
              <a:ext cx="1681581" cy="346477"/>
            </a:xfrm>
            <a:custGeom>
              <a:avLst/>
              <a:gdLst>
                <a:gd name="connsiteX0" fmla="*/ 0 w 761999"/>
                <a:gd name="connsiteY0" fmla="*/ 54293 h 542925"/>
                <a:gd name="connsiteX1" fmla="*/ 54293 w 761999"/>
                <a:gd name="connsiteY1" fmla="*/ 0 h 542925"/>
                <a:gd name="connsiteX2" fmla="*/ 707707 w 761999"/>
                <a:gd name="connsiteY2" fmla="*/ 0 h 542925"/>
                <a:gd name="connsiteX3" fmla="*/ 762000 w 761999"/>
                <a:gd name="connsiteY3" fmla="*/ 54293 h 542925"/>
                <a:gd name="connsiteX4" fmla="*/ 761999 w 761999"/>
                <a:gd name="connsiteY4" fmla="*/ 488633 h 542925"/>
                <a:gd name="connsiteX5" fmla="*/ 707706 w 761999"/>
                <a:gd name="connsiteY5" fmla="*/ 542926 h 542925"/>
                <a:gd name="connsiteX6" fmla="*/ 54293 w 761999"/>
                <a:gd name="connsiteY6" fmla="*/ 542925 h 542925"/>
                <a:gd name="connsiteX7" fmla="*/ 0 w 761999"/>
                <a:gd name="connsiteY7" fmla="*/ 488632 h 542925"/>
                <a:gd name="connsiteX8" fmla="*/ 0 w 761999"/>
                <a:gd name="connsiteY8" fmla="*/ 54293 h 542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61999" h="542925">
                  <a:moveTo>
                    <a:pt x="0" y="54293"/>
                  </a:moveTo>
                  <a:cubicBezTo>
                    <a:pt x="0" y="24308"/>
                    <a:pt x="24308" y="0"/>
                    <a:pt x="54293" y="0"/>
                  </a:cubicBezTo>
                  <a:lnTo>
                    <a:pt x="707707" y="0"/>
                  </a:lnTo>
                  <a:cubicBezTo>
                    <a:pt x="737692" y="0"/>
                    <a:pt x="762000" y="24308"/>
                    <a:pt x="762000" y="54293"/>
                  </a:cubicBezTo>
                  <a:cubicBezTo>
                    <a:pt x="762000" y="199073"/>
                    <a:pt x="761999" y="343853"/>
                    <a:pt x="761999" y="488633"/>
                  </a:cubicBezTo>
                  <a:cubicBezTo>
                    <a:pt x="761999" y="518618"/>
                    <a:pt x="737691" y="542926"/>
                    <a:pt x="707706" y="542926"/>
                  </a:cubicBezTo>
                  <a:lnTo>
                    <a:pt x="54293" y="542925"/>
                  </a:lnTo>
                  <a:cubicBezTo>
                    <a:pt x="24308" y="542925"/>
                    <a:pt x="0" y="518617"/>
                    <a:pt x="0" y="488632"/>
                  </a:cubicBezTo>
                  <a:lnTo>
                    <a:pt x="0" y="54293"/>
                  </a:lnTo>
                  <a:close/>
                </a:path>
              </a:pathLst>
            </a:cu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34952" tIns="34952" rIns="34952" bIns="34952" spcCol="1270"/>
            <a:lstStyle/>
            <a:p>
              <a:pPr defTabSz="2222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GB" sz="700" dirty="0">
                  <a:solidFill>
                    <a:schemeClr val="bg1">
                      <a:lumMod val="65000"/>
                    </a:schemeClr>
                  </a:solidFill>
                </a:rPr>
                <a:t>Deletion of data which is no 	longer necessary</a:t>
              </a:r>
            </a:p>
            <a:p>
              <a:pPr defTabSz="2222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GB" sz="700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38" name="Abgerundetes Rechteck 37"/>
            <p:cNvSpPr/>
            <p:nvPr/>
          </p:nvSpPr>
          <p:spPr>
            <a:xfrm>
              <a:off x="7111401" y="1329687"/>
              <a:ext cx="1681581" cy="661263"/>
            </a:xfrm>
            <a:prstGeom prst="round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32441" tIns="32441" rIns="32441" bIns="32441" spcCol="1270"/>
            <a:lstStyle/>
            <a:p>
              <a:pPr defTabSz="2222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GB" sz="900" b="1" dirty="0"/>
                <a:t>Balance Responsible Party (</a:t>
              </a:r>
              <a:r>
                <a:rPr lang="en-GB" sz="900" b="1" i="1" dirty="0"/>
                <a:t>BRP</a:t>
              </a:r>
              <a:r>
                <a:rPr lang="en-GB" sz="900" b="1" dirty="0"/>
                <a:t>)</a:t>
              </a:r>
            </a:p>
            <a:p>
              <a:pPr defTabSz="2222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GB" sz="900" dirty="0"/>
                <a:t>electricity only</a:t>
              </a:r>
            </a:p>
          </p:txBody>
        </p:sp>
        <p:sp>
          <p:nvSpPr>
            <p:cNvPr id="39" name="Abgerundetes Rechteck 38"/>
            <p:cNvSpPr/>
            <p:nvPr/>
          </p:nvSpPr>
          <p:spPr>
            <a:xfrm>
              <a:off x="5330531" y="1329687"/>
              <a:ext cx="1679468" cy="663376"/>
            </a:xfrm>
            <a:prstGeom prst="round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32441" tIns="32441" rIns="32441" bIns="32441" spcCol="1270"/>
            <a:lstStyle/>
            <a:p>
              <a:pPr defTabSz="2222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GB" sz="900" b="1" dirty="0"/>
                <a:t>Retailer (</a:t>
              </a:r>
              <a:r>
                <a:rPr lang="en-GB" sz="900" b="1" i="1" dirty="0"/>
                <a:t>R</a:t>
              </a:r>
              <a:r>
                <a:rPr lang="en-GB" sz="900" b="1" dirty="0"/>
                <a:t>)</a:t>
              </a:r>
              <a:br>
                <a:rPr lang="en-GB" sz="900" b="1" dirty="0"/>
              </a:br>
              <a:endParaRPr lang="en-GB" sz="900" b="1" dirty="0"/>
            </a:p>
            <a:p>
              <a:pPr defTabSz="2222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GB" sz="900" dirty="0"/>
                <a:t>electricity/gas</a:t>
              </a:r>
            </a:p>
          </p:txBody>
        </p:sp>
        <p:sp>
          <p:nvSpPr>
            <p:cNvPr id="40" name="Abgerundetes Rechteck 39"/>
            <p:cNvSpPr/>
            <p:nvPr/>
          </p:nvSpPr>
          <p:spPr>
            <a:xfrm>
              <a:off x="3505297" y="1329687"/>
              <a:ext cx="1702706" cy="661263"/>
            </a:xfrm>
            <a:prstGeom prst="round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32441" tIns="32441" rIns="32441" bIns="32441" spcCol="1270"/>
            <a:lstStyle/>
            <a:p>
              <a:pPr defTabSz="2222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GB" sz="900" b="1" dirty="0"/>
                <a:t>Distribution System Operator (</a:t>
              </a:r>
              <a:r>
                <a:rPr lang="en-GB" sz="900" b="1" i="1" dirty="0"/>
                <a:t>DSO</a:t>
              </a:r>
              <a:r>
                <a:rPr lang="en-GB" sz="900" b="1" dirty="0"/>
                <a:t>)</a:t>
              </a:r>
            </a:p>
            <a:p>
              <a:pPr defTabSz="2222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GB" sz="900" dirty="0"/>
                <a:t>electricity/gas</a:t>
              </a:r>
            </a:p>
          </p:txBody>
        </p:sp>
        <p:sp>
          <p:nvSpPr>
            <p:cNvPr id="41" name="Abgerundetes Rechteck 40"/>
            <p:cNvSpPr/>
            <p:nvPr/>
          </p:nvSpPr>
          <p:spPr>
            <a:xfrm>
              <a:off x="1635700" y="1329687"/>
              <a:ext cx="1766083" cy="661263"/>
            </a:xfrm>
            <a:prstGeom prst="round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32441" tIns="32441" rIns="32441" bIns="32441" spcCol="1270"/>
            <a:lstStyle/>
            <a:p>
              <a:pPr defTabSz="2222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GB" sz="900" b="1" dirty="0"/>
                <a:t>Customer (</a:t>
              </a:r>
              <a:r>
                <a:rPr lang="en-GB" sz="900" b="1" i="1" dirty="0"/>
                <a:t>C</a:t>
              </a:r>
              <a:r>
                <a:rPr lang="en-GB" sz="900" b="1" dirty="0"/>
                <a:t>)</a:t>
              </a:r>
              <a:br>
                <a:rPr lang="en-GB" sz="900" b="1" dirty="0"/>
              </a:br>
              <a:endParaRPr lang="en-GB" sz="900" b="1" dirty="0"/>
            </a:p>
            <a:p>
              <a:pPr defTabSz="2222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GB" sz="900" dirty="0"/>
                <a:t>electricity/gas</a:t>
              </a:r>
            </a:p>
          </p:txBody>
        </p:sp>
        <p:cxnSp>
          <p:nvCxnSpPr>
            <p:cNvPr id="42" name="Gerade Verbindung 41"/>
            <p:cNvCxnSpPr/>
            <p:nvPr/>
          </p:nvCxnSpPr>
          <p:spPr>
            <a:xfrm flipV="1">
              <a:off x="4356650" y="1211378"/>
              <a:ext cx="0" cy="118309"/>
            </a:xfrm>
            <a:prstGeom prst="line">
              <a:avLst/>
            </a:prstGeom>
            <a:ln>
              <a:headEnd type="triangle" w="med" len="med"/>
              <a:tailEnd type="non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cxnSp>
          <p:nvCxnSpPr>
            <p:cNvPr id="43" name="Gerade Verbindung 42"/>
            <p:cNvCxnSpPr/>
            <p:nvPr/>
          </p:nvCxnSpPr>
          <p:spPr>
            <a:xfrm flipV="1">
              <a:off x="2879986" y="1211378"/>
              <a:ext cx="0" cy="118309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cxnSp>
          <p:nvCxnSpPr>
            <p:cNvPr id="44" name="Gerade Verbindung 43"/>
            <p:cNvCxnSpPr/>
            <p:nvPr/>
          </p:nvCxnSpPr>
          <p:spPr>
            <a:xfrm>
              <a:off x="2879986" y="1211378"/>
              <a:ext cx="1476664" cy="0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cxnSp>
          <p:nvCxnSpPr>
            <p:cNvPr id="45" name="Gerade Verbindung 44"/>
            <p:cNvCxnSpPr/>
            <p:nvPr/>
          </p:nvCxnSpPr>
          <p:spPr>
            <a:xfrm flipV="1">
              <a:off x="6164983" y="1126871"/>
              <a:ext cx="0" cy="202816"/>
            </a:xfrm>
            <a:prstGeom prst="line">
              <a:avLst/>
            </a:prstGeom>
            <a:ln>
              <a:headEnd type="triangle" w="med" len="med"/>
              <a:tailEnd type="non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cxnSp>
          <p:nvCxnSpPr>
            <p:cNvPr id="46" name="Gerade Verbindung 45"/>
            <p:cNvCxnSpPr/>
            <p:nvPr/>
          </p:nvCxnSpPr>
          <p:spPr>
            <a:xfrm flipV="1">
              <a:off x="2768021" y="1126871"/>
              <a:ext cx="0" cy="202816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cxnSp>
          <p:nvCxnSpPr>
            <p:cNvPr id="47" name="Gerade Verbindung 46"/>
            <p:cNvCxnSpPr/>
            <p:nvPr/>
          </p:nvCxnSpPr>
          <p:spPr>
            <a:xfrm>
              <a:off x="2768021" y="1126871"/>
              <a:ext cx="3403301" cy="0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cxnSp>
          <p:nvCxnSpPr>
            <p:cNvPr id="48" name="Gerade Verbindung 47"/>
            <p:cNvCxnSpPr/>
            <p:nvPr/>
          </p:nvCxnSpPr>
          <p:spPr>
            <a:xfrm flipV="1">
              <a:off x="5983305" y="1211378"/>
              <a:ext cx="0" cy="118309"/>
            </a:xfrm>
            <a:prstGeom prst="line">
              <a:avLst/>
            </a:prstGeom>
            <a:ln>
              <a:headEnd type="triangle" w="med" len="med"/>
              <a:tailEnd type="non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cxnSp>
          <p:nvCxnSpPr>
            <p:cNvPr id="49" name="Gerade Verbindung 48"/>
            <p:cNvCxnSpPr/>
            <p:nvPr/>
          </p:nvCxnSpPr>
          <p:spPr>
            <a:xfrm flipV="1">
              <a:off x="4506641" y="1211378"/>
              <a:ext cx="0" cy="118309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cxnSp>
          <p:nvCxnSpPr>
            <p:cNvPr id="50" name="Gerade Verbindung 49"/>
            <p:cNvCxnSpPr/>
            <p:nvPr/>
          </p:nvCxnSpPr>
          <p:spPr>
            <a:xfrm>
              <a:off x="4506641" y="1211378"/>
              <a:ext cx="1476664" cy="0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cxnSp>
          <p:nvCxnSpPr>
            <p:cNvPr id="51" name="Gerade Verbindung 50"/>
            <p:cNvCxnSpPr/>
            <p:nvPr/>
          </p:nvCxnSpPr>
          <p:spPr>
            <a:xfrm flipV="1">
              <a:off x="7893040" y="1211378"/>
              <a:ext cx="0" cy="118309"/>
            </a:xfrm>
            <a:prstGeom prst="line">
              <a:avLst/>
            </a:prstGeom>
            <a:ln>
              <a:headEnd type="triangle" w="med" len="med"/>
              <a:tailEnd type="non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cxnSp>
          <p:nvCxnSpPr>
            <p:cNvPr id="52" name="Gerade Verbindung 51"/>
            <p:cNvCxnSpPr/>
            <p:nvPr/>
          </p:nvCxnSpPr>
          <p:spPr>
            <a:xfrm flipV="1">
              <a:off x="6500878" y="1211378"/>
              <a:ext cx="0" cy="118309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cxnSp>
          <p:nvCxnSpPr>
            <p:cNvPr id="53" name="Gerade Verbindung 52"/>
            <p:cNvCxnSpPr/>
            <p:nvPr/>
          </p:nvCxnSpPr>
          <p:spPr>
            <a:xfrm>
              <a:off x="6500878" y="1211378"/>
              <a:ext cx="1392163" cy="0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cxnSp>
          <p:nvCxnSpPr>
            <p:cNvPr id="54" name="Gerade Verbindung 53"/>
            <p:cNvCxnSpPr/>
            <p:nvPr/>
          </p:nvCxnSpPr>
          <p:spPr>
            <a:xfrm flipV="1">
              <a:off x="2615918" y="1040252"/>
              <a:ext cx="0" cy="289436"/>
            </a:xfrm>
            <a:prstGeom prst="line">
              <a:avLst/>
            </a:prstGeom>
            <a:ln>
              <a:headEnd type="triangle" w="med" len="med"/>
              <a:tailEnd type="non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cxnSp>
          <p:nvCxnSpPr>
            <p:cNvPr id="55" name="Gerade Verbindung 54"/>
            <p:cNvCxnSpPr/>
            <p:nvPr/>
          </p:nvCxnSpPr>
          <p:spPr>
            <a:xfrm flipV="1">
              <a:off x="6329761" y="1040252"/>
              <a:ext cx="0" cy="289436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cxnSp>
          <p:nvCxnSpPr>
            <p:cNvPr id="56" name="Gerade Verbindung 55"/>
            <p:cNvCxnSpPr/>
            <p:nvPr/>
          </p:nvCxnSpPr>
          <p:spPr>
            <a:xfrm flipH="1">
              <a:off x="2613806" y="1040252"/>
              <a:ext cx="3711730" cy="0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cxnSp>
          <p:nvCxnSpPr>
            <p:cNvPr id="57" name="Gerade Verbindung 56"/>
            <p:cNvCxnSpPr/>
            <p:nvPr/>
          </p:nvCxnSpPr>
          <p:spPr>
            <a:xfrm flipV="1">
              <a:off x="2468040" y="953633"/>
              <a:ext cx="0" cy="376054"/>
            </a:xfrm>
            <a:prstGeom prst="line">
              <a:avLst/>
            </a:prstGeom>
            <a:ln>
              <a:headEnd type="triangle" w="med" len="med"/>
              <a:tailEnd type="non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cxnSp>
          <p:nvCxnSpPr>
            <p:cNvPr id="58" name="Gerade Verbindung 57"/>
            <p:cNvCxnSpPr/>
            <p:nvPr/>
          </p:nvCxnSpPr>
          <p:spPr>
            <a:xfrm flipV="1">
              <a:off x="8053593" y="953633"/>
              <a:ext cx="0" cy="376054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cxnSp>
          <p:nvCxnSpPr>
            <p:cNvPr id="59" name="Gerade Verbindung 58"/>
            <p:cNvCxnSpPr/>
            <p:nvPr/>
          </p:nvCxnSpPr>
          <p:spPr>
            <a:xfrm flipH="1">
              <a:off x="2465928" y="953633"/>
              <a:ext cx="5577103" cy="0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</p:grpSp>
      <p:sp>
        <p:nvSpPr>
          <p:cNvPr id="77" name="Textfeld 76"/>
          <p:cNvSpPr txBox="1"/>
          <p:nvPr/>
        </p:nvSpPr>
        <p:spPr>
          <a:xfrm>
            <a:off x="6543112" y="3381921"/>
            <a:ext cx="2520950" cy="1062037"/>
          </a:xfrm>
          <a:prstGeom prst="rect">
            <a:avLst/>
          </a:prstGeom>
          <a:noFill/>
          <a:ln>
            <a:solidFill>
              <a:srgbClr val="00477B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050" dirty="0">
                <a:solidFill>
                  <a:schemeClr val="bg2"/>
                </a:solidFill>
              </a:rPr>
              <a:t>Rigoll, Gitte, Schmeck:</a:t>
            </a:r>
          </a:p>
          <a:p>
            <a:pPr>
              <a:defRPr/>
            </a:pPr>
            <a:r>
              <a:rPr lang="en-US" sz="1050" dirty="0"/>
              <a:t>“</a:t>
            </a:r>
            <a:r>
              <a:rPr lang="en-US" sz="1050" i="1" dirty="0"/>
              <a:t>Data Life Cycles in Future Residential Multi-Commodity Energy Management Systems</a:t>
            </a:r>
            <a:r>
              <a:rPr lang="en-US" sz="1050" dirty="0"/>
              <a:t>”,</a:t>
            </a:r>
          </a:p>
          <a:p>
            <a:pPr>
              <a:defRPr/>
            </a:pPr>
            <a:r>
              <a:rPr lang="en-US" sz="1050" dirty="0">
                <a:solidFill>
                  <a:schemeClr val="bg2"/>
                </a:solidFill>
              </a:rPr>
              <a:t>IEEE PES Great Lakes Symposium </a:t>
            </a:r>
            <a:r>
              <a:rPr lang="en-US" sz="1050" dirty="0" smtClean="0">
                <a:solidFill>
                  <a:schemeClr val="bg2"/>
                </a:solidFill>
              </a:rPr>
              <a:t>2014 (accepted)</a:t>
            </a:r>
            <a:endParaRPr lang="de-DE" sz="1050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mtClean="0"/>
              <a:t>Data Custodian Service</a:t>
            </a:r>
          </a:p>
        </p:txBody>
      </p:sp>
      <p:sp>
        <p:nvSpPr>
          <p:cNvPr id="8195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de-DE" dirty="0" smtClean="0"/>
              <a:t>Energy data is personal data</a:t>
            </a:r>
            <a:br>
              <a:rPr lang="en-US" altLang="de-DE" dirty="0" smtClean="0"/>
            </a:br>
            <a:endParaRPr lang="en-US" altLang="de-DE" dirty="0" smtClean="0"/>
          </a:p>
          <a:p>
            <a:r>
              <a:rPr lang="en-US" altLang="de-DE" dirty="0" smtClean="0"/>
              <a:t>Standard anonymization and pseudonymization not sufficient</a:t>
            </a:r>
            <a:br>
              <a:rPr lang="en-US" altLang="de-DE" dirty="0" smtClean="0"/>
            </a:br>
            <a:endParaRPr lang="en-US" altLang="de-DE" dirty="0" smtClean="0"/>
          </a:p>
          <a:p>
            <a:r>
              <a:rPr lang="en-US" altLang="de-DE" dirty="0" smtClean="0"/>
              <a:t>Basic ideas:</a:t>
            </a:r>
          </a:p>
          <a:p>
            <a:pPr lvl="1"/>
            <a:r>
              <a:rPr lang="en-US" altLang="de-DE" dirty="0" smtClean="0"/>
              <a:t>Allow for different views on data (spatial/temporal resolution, noise)</a:t>
            </a:r>
          </a:p>
          <a:p>
            <a:pPr lvl="1"/>
            <a:r>
              <a:rPr lang="en-US" altLang="de-DE" dirty="0" smtClean="0"/>
              <a:t>Reveal only </a:t>
            </a:r>
            <a:r>
              <a:rPr lang="en-US" altLang="de-DE" dirty="0" smtClean="0"/>
              <a:t>the lowest quality </a:t>
            </a:r>
            <a:r>
              <a:rPr lang="en-US" altLang="de-DE" dirty="0" smtClean="0"/>
              <a:t>possible</a:t>
            </a:r>
            <a:endParaRPr lang="en-US" altLang="de-DE" dirty="0" smtClean="0"/>
          </a:p>
          <a:p>
            <a:pPr lvl="1"/>
            <a:r>
              <a:rPr lang="en-US" altLang="de-DE" dirty="0" smtClean="0"/>
              <a:t>User decides which party gets to see which </a:t>
            </a:r>
            <a:r>
              <a:rPr lang="en-US" altLang="de-DE" dirty="0" smtClean="0"/>
              <a:t>data in which quality</a:t>
            </a:r>
            <a:endParaRPr lang="en-US" altLang="de-DE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Custodian Service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Concept published, basic prototype</a:t>
            </a:r>
          </a:p>
        </p:txBody>
      </p:sp>
      <p:sp>
        <p:nvSpPr>
          <p:cNvPr id="37" name="Textfeld 36"/>
          <p:cNvSpPr txBox="1"/>
          <p:nvPr/>
        </p:nvSpPr>
        <p:spPr>
          <a:xfrm>
            <a:off x="6444208" y="2355726"/>
            <a:ext cx="2520950" cy="900246"/>
          </a:xfrm>
          <a:prstGeom prst="rect">
            <a:avLst/>
          </a:prstGeom>
          <a:noFill/>
          <a:ln>
            <a:solidFill>
              <a:srgbClr val="00477B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050" dirty="0">
                <a:solidFill>
                  <a:schemeClr val="bg2"/>
                </a:solidFill>
              </a:rPr>
              <a:t>Rigoll</a:t>
            </a:r>
            <a:r>
              <a:rPr lang="en-US" sz="1050" dirty="0" smtClean="0">
                <a:solidFill>
                  <a:schemeClr val="bg2"/>
                </a:solidFill>
              </a:rPr>
              <a:t>, </a:t>
            </a:r>
            <a:r>
              <a:rPr lang="en-US" sz="1050" dirty="0">
                <a:solidFill>
                  <a:schemeClr val="bg2"/>
                </a:solidFill>
              </a:rPr>
              <a:t>Schmeck:</a:t>
            </a:r>
          </a:p>
          <a:p>
            <a:pPr>
              <a:defRPr/>
            </a:pPr>
            <a:r>
              <a:rPr lang="en-US" sz="1050" dirty="0" smtClean="0"/>
              <a:t>“</a:t>
            </a:r>
            <a:r>
              <a:rPr lang="en-US" sz="1050" i="1" dirty="0"/>
              <a:t>Outline for an Energy Data Management System in Accordance </a:t>
            </a:r>
            <a:r>
              <a:rPr lang="en-US" sz="1050" i="1" dirty="0" smtClean="0"/>
              <a:t>with Data </a:t>
            </a:r>
            <a:r>
              <a:rPr lang="en-US" sz="1050" i="1" dirty="0"/>
              <a:t>Protection and Privacy</a:t>
            </a:r>
            <a:r>
              <a:rPr lang="en-US" sz="1050" dirty="0" smtClean="0"/>
              <a:t>”,</a:t>
            </a:r>
            <a:endParaRPr lang="en-US" sz="1050" dirty="0"/>
          </a:p>
          <a:p>
            <a:pPr>
              <a:defRPr/>
            </a:pPr>
            <a:r>
              <a:rPr lang="en-US" sz="1050" dirty="0" smtClean="0">
                <a:solidFill>
                  <a:schemeClr val="bg2"/>
                </a:solidFill>
              </a:rPr>
              <a:t>VDE </a:t>
            </a:r>
            <a:r>
              <a:rPr lang="en-US" sz="1050" dirty="0" err="1" smtClean="0">
                <a:solidFill>
                  <a:schemeClr val="bg2"/>
                </a:solidFill>
              </a:rPr>
              <a:t>Kongress</a:t>
            </a:r>
            <a:r>
              <a:rPr lang="en-US" sz="1050" dirty="0" smtClean="0">
                <a:solidFill>
                  <a:schemeClr val="bg2"/>
                </a:solidFill>
              </a:rPr>
              <a:t> 2014 (accepted)</a:t>
            </a:r>
            <a:endParaRPr lang="de-DE" sz="1050" dirty="0">
              <a:solidFill>
                <a:schemeClr val="bg2"/>
              </a:solidFill>
            </a:endParaRPr>
          </a:p>
        </p:txBody>
      </p:sp>
      <p:sp>
        <p:nvSpPr>
          <p:cNvPr id="38" name="Textfeld 37"/>
          <p:cNvSpPr txBox="1"/>
          <p:nvPr/>
        </p:nvSpPr>
        <p:spPr>
          <a:xfrm>
            <a:off x="6444208" y="3344269"/>
            <a:ext cx="2520950" cy="1061829"/>
          </a:xfrm>
          <a:prstGeom prst="rect">
            <a:avLst/>
          </a:prstGeom>
          <a:noFill/>
          <a:ln>
            <a:solidFill>
              <a:srgbClr val="00477B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050" dirty="0">
                <a:solidFill>
                  <a:schemeClr val="bg2"/>
                </a:solidFill>
              </a:rPr>
              <a:t>Rigoll, </a:t>
            </a:r>
            <a:r>
              <a:rPr lang="en-US" sz="1050" dirty="0" smtClean="0">
                <a:solidFill>
                  <a:schemeClr val="bg2"/>
                </a:solidFill>
              </a:rPr>
              <a:t>Hirsch, Kochanneck, Mauser, </a:t>
            </a:r>
            <a:r>
              <a:rPr lang="en-US" sz="1050" dirty="0">
                <a:solidFill>
                  <a:schemeClr val="bg2"/>
                </a:solidFill>
              </a:rPr>
              <a:t>Schmeck:</a:t>
            </a:r>
          </a:p>
          <a:p>
            <a:pPr>
              <a:defRPr/>
            </a:pPr>
            <a:r>
              <a:rPr lang="en-US" sz="1050" dirty="0" smtClean="0"/>
              <a:t>“</a:t>
            </a:r>
            <a:r>
              <a:rPr lang="en-US" sz="1050" i="1" dirty="0"/>
              <a:t>A Privacy-Aware Architecture for </a:t>
            </a:r>
            <a:r>
              <a:rPr lang="en-US" sz="1050" i="1" dirty="0" smtClean="0"/>
              <a:t>Energy Management </a:t>
            </a:r>
            <a:r>
              <a:rPr lang="en-US" sz="1050" i="1" dirty="0"/>
              <a:t>Systems in Smart Grids</a:t>
            </a:r>
            <a:r>
              <a:rPr lang="en-US" sz="1050" dirty="0" smtClean="0"/>
              <a:t>”,</a:t>
            </a:r>
            <a:endParaRPr lang="en-US" sz="1050" dirty="0"/>
          </a:p>
          <a:p>
            <a:pPr>
              <a:defRPr/>
            </a:pPr>
            <a:r>
              <a:rPr lang="en-US" sz="1050" dirty="0">
                <a:solidFill>
                  <a:schemeClr val="bg2"/>
                </a:solidFill>
              </a:rPr>
              <a:t>IEEE </a:t>
            </a:r>
            <a:r>
              <a:rPr lang="en-US" sz="1050" dirty="0" smtClean="0">
                <a:solidFill>
                  <a:schemeClr val="bg2"/>
                </a:solidFill>
              </a:rPr>
              <a:t>ATC 2014 (submitted)</a:t>
            </a:r>
            <a:endParaRPr lang="de-DE" sz="1050" dirty="0">
              <a:solidFill>
                <a:schemeClr val="bg2"/>
              </a:solidFill>
            </a:endParaRPr>
          </a:p>
        </p:txBody>
      </p:sp>
      <p:grpSp>
        <p:nvGrpSpPr>
          <p:cNvPr id="78" name="Gruppieren 77"/>
          <p:cNvGrpSpPr/>
          <p:nvPr/>
        </p:nvGrpSpPr>
        <p:grpSpPr>
          <a:xfrm>
            <a:off x="596864" y="1379463"/>
            <a:ext cx="5472608" cy="3188552"/>
            <a:chOff x="1907704" y="2688719"/>
            <a:chExt cx="5472608" cy="3188552"/>
          </a:xfrm>
        </p:grpSpPr>
        <p:sp>
          <p:nvSpPr>
            <p:cNvPr id="39" name="Rechteck 38"/>
            <p:cNvSpPr/>
            <p:nvPr/>
          </p:nvSpPr>
          <p:spPr>
            <a:xfrm>
              <a:off x="1907704" y="2852936"/>
              <a:ext cx="4932547" cy="2844316"/>
            </a:xfrm>
            <a:prstGeom prst="rect">
              <a:avLst/>
            </a:prstGeom>
            <a:ln>
              <a:solidFill>
                <a:srgbClr val="00477B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t" anchorCtr="0"/>
            <a:lstStyle/>
            <a:p>
              <a:r>
                <a:rPr lang="en-US" sz="1200" dirty="0" smtClean="0"/>
                <a:t>Data Custodian Service</a:t>
              </a:r>
              <a:endParaRPr lang="en-US" sz="1200" dirty="0"/>
            </a:p>
          </p:txBody>
        </p:sp>
        <p:grpSp>
          <p:nvGrpSpPr>
            <p:cNvPr id="40" name="Group 129"/>
            <p:cNvGrpSpPr>
              <a:grpSpLocks/>
            </p:cNvGrpSpPr>
            <p:nvPr/>
          </p:nvGrpSpPr>
          <p:grpSpPr bwMode="auto">
            <a:xfrm>
              <a:off x="7084674" y="3608488"/>
              <a:ext cx="295638" cy="592547"/>
              <a:chOff x="3470" y="255"/>
              <a:chExt cx="226" cy="544"/>
            </a:xfrm>
          </p:grpSpPr>
          <p:sp>
            <p:nvSpPr>
              <p:cNvPr id="41" name="AutoShape 130"/>
              <p:cNvSpPr>
                <a:spLocks noChangeArrowheads="1"/>
              </p:cNvSpPr>
              <p:nvPr/>
            </p:nvSpPr>
            <p:spPr bwMode="auto">
              <a:xfrm>
                <a:off x="3515" y="255"/>
                <a:ext cx="136" cy="136"/>
              </a:xfrm>
              <a:prstGeom prst="smileyFace">
                <a:avLst>
                  <a:gd name="adj" fmla="val 4653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sz="1200">
                  <a:latin typeface="Calibri" panose="020F0502020204030204" pitchFamily="34" charset="0"/>
                </a:endParaRPr>
              </a:p>
            </p:txBody>
          </p:sp>
          <p:cxnSp>
            <p:nvCxnSpPr>
              <p:cNvPr id="42" name="AutoShape 131"/>
              <p:cNvCxnSpPr>
                <a:cxnSpLocks noChangeShapeType="1"/>
                <a:stCxn id="41" idx="4"/>
              </p:cNvCxnSpPr>
              <p:nvPr/>
            </p:nvCxnSpPr>
            <p:spPr bwMode="auto">
              <a:xfrm>
                <a:off x="3583" y="391"/>
                <a:ext cx="0" cy="181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43" name="AutoShape 132"/>
              <p:cNvCxnSpPr>
                <a:cxnSpLocks noChangeShapeType="1"/>
              </p:cNvCxnSpPr>
              <p:nvPr/>
            </p:nvCxnSpPr>
            <p:spPr bwMode="auto">
              <a:xfrm flipH="1">
                <a:off x="3515" y="572"/>
                <a:ext cx="45" cy="227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44" name="AutoShape 133"/>
              <p:cNvCxnSpPr>
                <a:cxnSpLocks noChangeShapeType="1"/>
              </p:cNvCxnSpPr>
              <p:nvPr/>
            </p:nvCxnSpPr>
            <p:spPr bwMode="auto">
              <a:xfrm>
                <a:off x="3606" y="572"/>
                <a:ext cx="45" cy="227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45" name="AutoShape 134"/>
              <p:cNvCxnSpPr>
                <a:cxnSpLocks noChangeShapeType="1"/>
              </p:cNvCxnSpPr>
              <p:nvPr/>
            </p:nvCxnSpPr>
            <p:spPr bwMode="auto">
              <a:xfrm>
                <a:off x="3606" y="436"/>
                <a:ext cx="45" cy="46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46" name="AutoShape 135"/>
              <p:cNvCxnSpPr>
                <a:cxnSpLocks noChangeShapeType="1"/>
              </p:cNvCxnSpPr>
              <p:nvPr/>
            </p:nvCxnSpPr>
            <p:spPr bwMode="auto">
              <a:xfrm flipH="1">
                <a:off x="3515" y="436"/>
                <a:ext cx="45" cy="46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47" name="AutoShape 136"/>
              <p:cNvCxnSpPr>
                <a:cxnSpLocks noChangeShapeType="1"/>
              </p:cNvCxnSpPr>
              <p:nvPr/>
            </p:nvCxnSpPr>
            <p:spPr bwMode="auto">
              <a:xfrm flipH="1" flipV="1">
                <a:off x="3651" y="482"/>
                <a:ext cx="45" cy="9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48" name="AutoShape 137"/>
              <p:cNvCxnSpPr>
                <a:cxnSpLocks noChangeShapeType="1"/>
              </p:cNvCxnSpPr>
              <p:nvPr/>
            </p:nvCxnSpPr>
            <p:spPr bwMode="auto">
              <a:xfrm flipH="1">
                <a:off x="3470" y="482"/>
                <a:ext cx="46" cy="91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sp>
            <p:nvSpPr>
              <p:cNvPr id="49" name="Rectangle 138"/>
              <p:cNvSpPr>
                <a:spLocks noChangeArrowheads="1"/>
              </p:cNvSpPr>
              <p:nvPr/>
            </p:nvSpPr>
            <p:spPr bwMode="auto">
              <a:xfrm>
                <a:off x="3560" y="436"/>
                <a:ext cx="46" cy="13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 sz="1200">
                  <a:latin typeface="Calibri" panose="020F0502020204030204" pitchFamily="34" charset="0"/>
                </a:endParaRPr>
              </a:p>
            </p:txBody>
          </p:sp>
        </p:grpSp>
        <p:sp>
          <p:nvSpPr>
            <p:cNvPr id="50" name="Zylinder 49"/>
            <p:cNvSpPr/>
            <p:nvPr/>
          </p:nvSpPr>
          <p:spPr>
            <a:xfrm>
              <a:off x="2064767" y="3199901"/>
              <a:ext cx="432000" cy="504000"/>
            </a:xfrm>
            <a:prstGeom prst="can">
              <a:avLst/>
            </a:prstGeom>
            <a:solidFill>
              <a:srgbClr val="D2D2D2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algn="ctr"/>
              <a:r>
                <a:rPr lang="de-DE" sz="1200" dirty="0" smtClean="0">
                  <a:solidFill>
                    <a:schemeClr val="tx1"/>
                  </a:solidFill>
                  <a:latin typeface="Calibri" panose="020F0502020204030204" pitchFamily="34" charset="0"/>
                </a:rPr>
                <a:t>DB 1</a:t>
              </a:r>
              <a:endParaRPr lang="de-DE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51" name="Rechteck 50"/>
            <p:cNvSpPr/>
            <p:nvPr/>
          </p:nvSpPr>
          <p:spPr>
            <a:xfrm>
              <a:off x="3326114" y="4007644"/>
              <a:ext cx="1730121" cy="517902"/>
            </a:xfrm>
            <a:prstGeom prst="rect">
              <a:avLst/>
            </a:prstGeom>
            <a:solidFill>
              <a:srgbClr val="D2D2D2"/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200" dirty="0" smtClean="0">
                  <a:solidFill>
                    <a:schemeClr val="tx1"/>
                  </a:solidFill>
                  <a:latin typeface="Calibri" panose="020F0502020204030204" pitchFamily="34" charset="0"/>
                </a:rPr>
                <a:t>Data Custodian</a:t>
              </a:r>
              <a:endParaRPr lang="en-GB" sz="12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52" name="Zylinder 51"/>
            <p:cNvSpPr/>
            <p:nvPr/>
          </p:nvSpPr>
          <p:spPr>
            <a:xfrm>
              <a:off x="2675231" y="3199901"/>
              <a:ext cx="432000" cy="504000"/>
            </a:xfrm>
            <a:prstGeom prst="can">
              <a:avLst/>
            </a:prstGeom>
            <a:solidFill>
              <a:srgbClr val="D2D2D2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algn="ctr"/>
              <a:r>
                <a:rPr lang="de-DE" sz="1200" dirty="0" smtClean="0">
                  <a:solidFill>
                    <a:schemeClr val="tx1"/>
                  </a:solidFill>
                  <a:latin typeface="Calibri" panose="020F0502020204030204" pitchFamily="34" charset="0"/>
                </a:rPr>
                <a:t>DB </a:t>
              </a:r>
              <a:r>
                <a:rPr lang="de-DE" sz="1200" i="1" dirty="0">
                  <a:solidFill>
                    <a:schemeClr val="tx1"/>
                  </a:solidFill>
                  <a:latin typeface="Calibri" panose="020F0502020204030204" pitchFamily="34" charset="0"/>
                </a:rPr>
                <a:t>m</a:t>
              </a:r>
              <a:endParaRPr lang="de-DE" i="1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53" name="Rechteck 52"/>
            <p:cNvSpPr/>
            <p:nvPr/>
          </p:nvSpPr>
          <p:spPr>
            <a:xfrm>
              <a:off x="2064767" y="4014044"/>
              <a:ext cx="1042464" cy="510559"/>
            </a:xfrm>
            <a:prstGeom prst="rect">
              <a:avLst/>
            </a:prstGeom>
            <a:solidFill>
              <a:srgbClr val="D2D2D2"/>
            </a:solidFill>
            <a:ln w="3175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200" dirty="0">
                  <a:solidFill>
                    <a:schemeClr val="tx1"/>
                  </a:solidFill>
                  <a:latin typeface="Calibri" panose="020F0502020204030204" pitchFamily="34" charset="0"/>
                </a:rPr>
                <a:t>D</a:t>
              </a:r>
              <a:r>
                <a:rPr lang="en-GB" sz="1200" dirty="0" smtClean="0">
                  <a:solidFill>
                    <a:schemeClr val="tx1"/>
                  </a:solidFill>
                  <a:latin typeface="Calibri" panose="020F0502020204030204" pitchFamily="34" charset="0"/>
                </a:rPr>
                <a:t>atabase Connector</a:t>
              </a:r>
              <a:endParaRPr lang="en-GB" sz="12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cxnSp>
          <p:nvCxnSpPr>
            <p:cNvPr id="54" name="Gerade Verbindung mit Pfeil 53"/>
            <p:cNvCxnSpPr>
              <a:stCxn id="51" idx="1"/>
              <a:endCxn id="53" idx="3"/>
            </p:cNvCxnSpPr>
            <p:nvPr/>
          </p:nvCxnSpPr>
          <p:spPr>
            <a:xfrm flipH="1">
              <a:off x="3107231" y="4266595"/>
              <a:ext cx="218883" cy="0"/>
            </a:xfrm>
            <a:prstGeom prst="straightConnector1">
              <a:avLst/>
            </a:prstGeom>
            <a:ln w="9525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Gerade Verbindung mit Pfeil 54"/>
            <p:cNvCxnSpPr/>
            <p:nvPr/>
          </p:nvCxnSpPr>
          <p:spPr>
            <a:xfrm>
              <a:off x="2280767" y="3703901"/>
              <a:ext cx="0" cy="303742"/>
            </a:xfrm>
            <a:prstGeom prst="straightConnector1">
              <a:avLst/>
            </a:prstGeom>
            <a:ln w="9525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Form 75"/>
            <p:cNvCxnSpPr/>
            <p:nvPr/>
          </p:nvCxnSpPr>
          <p:spPr>
            <a:xfrm rot="10800000" flipV="1">
              <a:off x="5065201" y="3847974"/>
              <a:ext cx="2005584" cy="638216"/>
            </a:xfrm>
            <a:prstGeom prst="bentConnector3">
              <a:avLst>
                <a:gd name="adj1" fmla="val 5547"/>
              </a:avLst>
            </a:prstGeom>
            <a:ln w="12700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Rechteck 56"/>
            <p:cNvSpPr/>
            <p:nvPr/>
          </p:nvSpPr>
          <p:spPr>
            <a:xfrm>
              <a:off x="3827359" y="3109141"/>
              <a:ext cx="2677322" cy="671155"/>
            </a:xfrm>
            <a:prstGeom prst="rect">
              <a:avLst/>
            </a:prstGeom>
            <a:solidFill>
              <a:srgbClr val="D2D2D2"/>
            </a:solidFill>
            <a:ln w="3175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b"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200" dirty="0" smtClean="0">
                  <a:solidFill>
                    <a:schemeClr val="tx1"/>
                  </a:solidFill>
                  <a:latin typeface="Calibri" panose="020F0502020204030204" pitchFamily="34" charset="0"/>
                </a:rPr>
                <a:t>Request</a:t>
              </a:r>
            </a:p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200" dirty="0" smtClean="0">
                  <a:solidFill>
                    <a:schemeClr val="tx1"/>
                  </a:solidFill>
                  <a:latin typeface="Calibri" panose="020F0502020204030204" pitchFamily="34" charset="0"/>
                </a:rPr>
                <a:t>Handler</a:t>
              </a:r>
              <a:endParaRPr lang="en-GB" sz="12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58" name="Rechteck 57"/>
            <p:cNvSpPr/>
            <p:nvPr/>
          </p:nvSpPr>
          <p:spPr>
            <a:xfrm>
              <a:off x="3907511" y="3192393"/>
              <a:ext cx="783944" cy="51150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175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200" dirty="0" smtClean="0">
                  <a:solidFill>
                    <a:schemeClr val="tx1"/>
                  </a:solidFill>
                  <a:latin typeface="Calibri" panose="020F0502020204030204" pitchFamily="34" charset="0"/>
                </a:rPr>
                <a:t>Output </a:t>
              </a:r>
              <a:r>
                <a:rPr lang="en-GB" sz="1200" dirty="0">
                  <a:solidFill>
                    <a:schemeClr val="tx1"/>
                  </a:solidFill>
                  <a:latin typeface="Calibri" panose="020F0502020204030204" pitchFamily="34" charset="0"/>
                </a:rPr>
                <a:t>M</a:t>
              </a:r>
              <a:r>
                <a:rPr lang="en-GB" sz="1200" dirty="0" smtClean="0">
                  <a:solidFill>
                    <a:schemeClr val="tx1"/>
                  </a:solidFill>
                  <a:latin typeface="Calibri" panose="020F0502020204030204" pitchFamily="34" charset="0"/>
                </a:rPr>
                <a:t>odule 1</a:t>
              </a:r>
              <a:endParaRPr lang="en-GB" sz="12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59" name="Rechteck 58"/>
            <p:cNvSpPr/>
            <p:nvPr/>
          </p:nvSpPr>
          <p:spPr>
            <a:xfrm>
              <a:off x="5002190" y="3192392"/>
              <a:ext cx="783944" cy="51150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175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200" dirty="0" smtClean="0">
                  <a:solidFill>
                    <a:schemeClr val="tx1"/>
                  </a:solidFill>
                  <a:latin typeface="Calibri" panose="020F0502020204030204" pitchFamily="34" charset="0"/>
                </a:rPr>
                <a:t>Output </a:t>
              </a:r>
              <a:r>
                <a:rPr lang="en-GB" sz="1200" dirty="0">
                  <a:solidFill>
                    <a:schemeClr val="tx1"/>
                  </a:solidFill>
                  <a:latin typeface="Calibri" panose="020F0502020204030204" pitchFamily="34" charset="0"/>
                </a:rPr>
                <a:t>M</a:t>
              </a:r>
              <a:r>
                <a:rPr lang="en-GB" sz="1200" dirty="0" smtClean="0">
                  <a:solidFill>
                    <a:schemeClr val="tx1"/>
                  </a:solidFill>
                  <a:latin typeface="Calibri" panose="020F0502020204030204" pitchFamily="34" charset="0"/>
                </a:rPr>
                <a:t>odule </a:t>
              </a:r>
              <a:r>
                <a:rPr lang="en-GB" sz="1200" i="1" dirty="0" smtClean="0">
                  <a:solidFill>
                    <a:schemeClr val="tx1"/>
                  </a:solidFill>
                  <a:latin typeface="Calibri" panose="020F0502020204030204" pitchFamily="34" charset="0"/>
                </a:rPr>
                <a:t>n</a:t>
              </a:r>
              <a:endParaRPr lang="en-GB" sz="1200" i="1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cxnSp>
          <p:nvCxnSpPr>
            <p:cNvPr id="60" name="Form 75"/>
            <p:cNvCxnSpPr>
              <a:stCxn id="57" idx="2"/>
              <a:endCxn id="51" idx="0"/>
            </p:cNvCxnSpPr>
            <p:nvPr/>
          </p:nvCxnSpPr>
          <p:spPr>
            <a:xfrm rot="5400000">
              <a:off x="4564924" y="3406548"/>
              <a:ext cx="227348" cy="974845"/>
            </a:xfrm>
            <a:prstGeom prst="bentConnector3">
              <a:avLst>
                <a:gd name="adj1" fmla="val 50000"/>
              </a:avLst>
            </a:prstGeom>
            <a:ln w="9525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Rechteck 60"/>
            <p:cNvSpPr/>
            <p:nvPr/>
          </p:nvSpPr>
          <p:spPr>
            <a:xfrm>
              <a:off x="5363386" y="4109980"/>
              <a:ext cx="1321315" cy="255751"/>
            </a:xfrm>
            <a:prstGeom prst="rect">
              <a:avLst/>
            </a:prstGeom>
            <a:solidFill>
              <a:srgbClr val="D2D2D2"/>
            </a:solidFill>
            <a:ln w="3175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200" dirty="0">
                  <a:solidFill>
                    <a:schemeClr val="tx1"/>
                  </a:solidFill>
                  <a:latin typeface="Calibri" panose="020F0502020204030204" pitchFamily="34" charset="0"/>
                </a:rPr>
                <a:t>A</a:t>
              </a:r>
              <a:r>
                <a:rPr lang="en-GB" sz="1200" dirty="0" smtClean="0">
                  <a:solidFill>
                    <a:schemeClr val="tx1"/>
                  </a:solidFill>
                  <a:latin typeface="Calibri" panose="020F0502020204030204" pitchFamily="34" charset="0"/>
                </a:rPr>
                <a:t>ccess Log</a:t>
              </a:r>
              <a:endParaRPr lang="en-GB" sz="12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cxnSp>
          <p:nvCxnSpPr>
            <p:cNvPr id="62" name="Gerade Verbindung mit Pfeil 61"/>
            <p:cNvCxnSpPr>
              <a:endCxn id="61" idx="1"/>
            </p:cNvCxnSpPr>
            <p:nvPr/>
          </p:nvCxnSpPr>
          <p:spPr>
            <a:xfrm>
              <a:off x="5065197" y="4237855"/>
              <a:ext cx="298189" cy="1"/>
            </a:xfrm>
            <a:prstGeom prst="straightConnector1">
              <a:avLst/>
            </a:prstGeom>
            <a:ln w="9525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Textfeld 62"/>
            <p:cNvSpPr txBox="1"/>
            <p:nvPr/>
          </p:nvSpPr>
          <p:spPr>
            <a:xfrm>
              <a:off x="2423203" y="3318946"/>
              <a:ext cx="504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200" dirty="0" smtClean="0"/>
                <a:t>…</a:t>
              </a:r>
              <a:endParaRPr lang="de-DE" sz="1200" dirty="0"/>
            </a:p>
          </p:txBody>
        </p:sp>
        <p:sp>
          <p:nvSpPr>
            <p:cNvPr id="64" name="Textfeld 63"/>
            <p:cNvSpPr txBox="1"/>
            <p:nvPr/>
          </p:nvSpPr>
          <p:spPr>
            <a:xfrm>
              <a:off x="4666602" y="3248148"/>
              <a:ext cx="504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600" dirty="0" smtClean="0"/>
                <a:t>…</a:t>
              </a:r>
              <a:endParaRPr lang="de-DE" sz="1600" dirty="0"/>
            </a:p>
          </p:txBody>
        </p:sp>
        <p:sp>
          <p:nvSpPr>
            <p:cNvPr id="65" name="Pfeil nach unten 64"/>
            <p:cNvSpPr/>
            <p:nvPr/>
          </p:nvSpPr>
          <p:spPr>
            <a:xfrm rot="10800000">
              <a:off x="3935371" y="2688720"/>
              <a:ext cx="328726" cy="479866"/>
            </a:xfrm>
            <a:prstGeom prst="downArrow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de-DE" sz="1000" dirty="0" smtClean="0">
                  <a:solidFill>
                    <a:schemeClr val="tx1"/>
                  </a:solidFill>
                </a:rPr>
                <a:t>out</a:t>
              </a:r>
              <a:endParaRPr lang="de-DE" sz="1000" dirty="0">
                <a:solidFill>
                  <a:schemeClr val="tx1"/>
                </a:solidFill>
              </a:endParaRPr>
            </a:p>
          </p:txBody>
        </p:sp>
        <p:sp>
          <p:nvSpPr>
            <p:cNvPr id="66" name="Pfeil nach unten 65"/>
            <p:cNvSpPr/>
            <p:nvPr/>
          </p:nvSpPr>
          <p:spPr>
            <a:xfrm>
              <a:off x="4290721" y="2688719"/>
              <a:ext cx="328726" cy="479866"/>
            </a:xfrm>
            <a:prstGeom prst="downArrow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de-DE" sz="1000" dirty="0" smtClean="0">
                  <a:solidFill>
                    <a:schemeClr val="tx1"/>
                  </a:solidFill>
                </a:rPr>
                <a:t>in</a:t>
              </a:r>
              <a:endParaRPr lang="de-DE" sz="1000" dirty="0">
                <a:solidFill>
                  <a:schemeClr val="tx1"/>
                </a:solidFill>
              </a:endParaRPr>
            </a:p>
          </p:txBody>
        </p:sp>
        <p:sp>
          <p:nvSpPr>
            <p:cNvPr id="67" name="Pfeil nach unten 66"/>
            <p:cNvSpPr/>
            <p:nvPr/>
          </p:nvSpPr>
          <p:spPr>
            <a:xfrm rot="10800000">
              <a:off x="5065197" y="2688720"/>
              <a:ext cx="328726" cy="479866"/>
            </a:xfrm>
            <a:prstGeom prst="downArrow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de-DE" sz="1000" dirty="0" smtClean="0">
                  <a:solidFill>
                    <a:schemeClr val="tx1"/>
                  </a:solidFill>
                </a:rPr>
                <a:t>out</a:t>
              </a:r>
              <a:endParaRPr lang="de-DE" sz="1000" dirty="0">
                <a:solidFill>
                  <a:schemeClr val="tx1"/>
                </a:solidFill>
              </a:endParaRPr>
            </a:p>
          </p:txBody>
        </p:sp>
        <p:sp>
          <p:nvSpPr>
            <p:cNvPr id="68" name="Pfeil nach unten 67"/>
            <p:cNvSpPr/>
            <p:nvPr/>
          </p:nvSpPr>
          <p:spPr>
            <a:xfrm>
              <a:off x="5420547" y="2688719"/>
              <a:ext cx="328726" cy="479866"/>
            </a:xfrm>
            <a:prstGeom prst="downArrow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de-DE" sz="1000" dirty="0" smtClean="0">
                  <a:solidFill>
                    <a:schemeClr val="tx1"/>
                  </a:solidFill>
                </a:rPr>
                <a:t>in</a:t>
              </a:r>
              <a:endParaRPr lang="de-DE" sz="1000" dirty="0">
                <a:solidFill>
                  <a:schemeClr val="tx1"/>
                </a:solidFill>
              </a:endParaRPr>
            </a:p>
          </p:txBody>
        </p:sp>
        <p:sp>
          <p:nvSpPr>
            <p:cNvPr id="69" name="Pfeil nach unten 68"/>
            <p:cNvSpPr/>
            <p:nvPr/>
          </p:nvSpPr>
          <p:spPr>
            <a:xfrm>
              <a:off x="6131615" y="2688719"/>
              <a:ext cx="328726" cy="479866"/>
            </a:xfrm>
            <a:prstGeom prst="downArrow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en-US" sz="1000" dirty="0" err="1" smtClean="0">
                  <a:solidFill>
                    <a:schemeClr val="tx1"/>
                  </a:solidFill>
                </a:rPr>
                <a:t>req</a:t>
              </a:r>
              <a:r>
                <a:rPr lang="de-DE" sz="1000" dirty="0" smtClean="0">
                  <a:solidFill>
                    <a:schemeClr val="tx1"/>
                  </a:solidFill>
                </a:rPr>
                <a:t>.</a:t>
              </a:r>
              <a:endParaRPr lang="de-DE" sz="1000" dirty="0">
                <a:solidFill>
                  <a:schemeClr val="tx1"/>
                </a:solidFill>
              </a:endParaRPr>
            </a:p>
          </p:txBody>
        </p:sp>
        <p:cxnSp>
          <p:nvCxnSpPr>
            <p:cNvPr id="70" name="Gerade Verbindung mit Pfeil 69"/>
            <p:cNvCxnSpPr/>
            <p:nvPr/>
          </p:nvCxnSpPr>
          <p:spPr>
            <a:xfrm>
              <a:off x="2891231" y="3703901"/>
              <a:ext cx="0" cy="303742"/>
            </a:xfrm>
            <a:prstGeom prst="straightConnector1">
              <a:avLst/>
            </a:prstGeom>
            <a:ln w="9525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Rechteck 70"/>
            <p:cNvSpPr/>
            <p:nvPr/>
          </p:nvSpPr>
          <p:spPr>
            <a:xfrm>
              <a:off x="3827359" y="4771255"/>
              <a:ext cx="2677322" cy="671155"/>
            </a:xfrm>
            <a:prstGeom prst="rect">
              <a:avLst/>
            </a:prstGeom>
            <a:solidFill>
              <a:srgbClr val="D2D2D2"/>
            </a:solidFill>
            <a:ln w="3175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b"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200" dirty="0" smtClean="0">
                  <a:solidFill>
                    <a:schemeClr val="tx1"/>
                  </a:solidFill>
                  <a:latin typeface="Calibri" panose="020F0502020204030204" pitchFamily="34" charset="0"/>
                </a:rPr>
                <a:t>Input</a:t>
              </a:r>
            </a:p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200" dirty="0" smtClean="0">
                  <a:solidFill>
                    <a:schemeClr val="tx1"/>
                  </a:solidFill>
                  <a:latin typeface="Calibri" panose="020F0502020204030204" pitchFamily="34" charset="0"/>
                </a:rPr>
                <a:t>Handler</a:t>
              </a:r>
              <a:endParaRPr lang="en-GB" sz="12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cxnSp>
          <p:nvCxnSpPr>
            <p:cNvPr id="72" name="Form 75"/>
            <p:cNvCxnSpPr>
              <a:stCxn id="71" idx="0"/>
              <a:endCxn id="51" idx="2"/>
            </p:cNvCxnSpPr>
            <p:nvPr/>
          </p:nvCxnSpPr>
          <p:spPr>
            <a:xfrm rot="16200000" flipV="1">
              <a:off x="4555744" y="4160978"/>
              <a:ext cx="245709" cy="974845"/>
            </a:xfrm>
            <a:prstGeom prst="bentConnector3">
              <a:avLst>
                <a:gd name="adj1" fmla="val 50000"/>
              </a:avLst>
            </a:prstGeom>
            <a:ln w="9525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Pfeil nach unten 72"/>
            <p:cNvSpPr/>
            <p:nvPr/>
          </p:nvSpPr>
          <p:spPr>
            <a:xfrm rot="10800000">
              <a:off x="3935371" y="5397405"/>
              <a:ext cx="328726" cy="479866"/>
            </a:xfrm>
            <a:prstGeom prst="downArrow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de-DE" sz="1000" dirty="0" smtClean="0">
                  <a:solidFill>
                    <a:schemeClr val="tx1"/>
                  </a:solidFill>
                </a:rPr>
                <a:t>in</a:t>
              </a:r>
              <a:endParaRPr lang="de-DE" sz="1000" dirty="0">
                <a:solidFill>
                  <a:schemeClr val="tx1"/>
                </a:solidFill>
              </a:endParaRPr>
            </a:p>
          </p:txBody>
        </p:sp>
        <p:sp>
          <p:nvSpPr>
            <p:cNvPr id="74" name="Pfeil nach unten 73"/>
            <p:cNvSpPr/>
            <p:nvPr/>
          </p:nvSpPr>
          <p:spPr>
            <a:xfrm rot="10800000">
              <a:off x="5065197" y="5397405"/>
              <a:ext cx="328726" cy="479866"/>
            </a:xfrm>
            <a:prstGeom prst="downArrow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de-DE" sz="1000" dirty="0" smtClean="0">
                  <a:solidFill>
                    <a:schemeClr val="tx1"/>
                  </a:solidFill>
                </a:rPr>
                <a:t>in</a:t>
              </a:r>
              <a:endParaRPr lang="de-DE" sz="1000" dirty="0">
                <a:solidFill>
                  <a:schemeClr val="tx1"/>
                </a:solidFill>
              </a:endParaRPr>
            </a:p>
          </p:txBody>
        </p:sp>
        <p:sp>
          <p:nvSpPr>
            <p:cNvPr id="75" name="Rechteck 74"/>
            <p:cNvSpPr/>
            <p:nvPr/>
          </p:nvSpPr>
          <p:spPr>
            <a:xfrm>
              <a:off x="3907272" y="4859344"/>
              <a:ext cx="783944" cy="51150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175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200" dirty="0" smtClean="0">
                  <a:solidFill>
                    <a:schemeClr val="tx1"/>
                  </a:solidFill>
                  <a:latin typeface="Calibri" panose="020F0502020204030204" pitchFamily="34" charset="0"/>
                </a:rPr>
                <a:t>Input</a:t>
              </a:r>
              <a:br>
                <a:rPr lang="en-GB" sz="1200" dirty="0" smtClean="0">
                  <a:solidFill>
                    <a:schemeClr val="tx1"/>
                  </a:solidFill>
                  <a:latin typeface="Calibri" panose="020F0502020204030204" pitchFamily="34" charset="0"/>
                </a:rPr>
              </a:br>
              <a:r>
                <a:rPr lang="en-GB" sz="1200" dirty="0" smtClean="0">
                  <a:solidFill>
                    <a:schemeClr val="tx1"/>
                  </a:solidFill>
                  <a:latin typeface="Calibri" panose="020F0502020204030204" pitchFamily="34" charset="0"/>
                </a:rPr>
                <a:t>Module 1</a:t>
              </a:r>
              <a:endParaRPr lang="en-GB" sz="12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76" name="Rechteck 75"/>
            <p:cNvSpPr/>
            <p:nvPr/>
          </p:nvSpPr>
          <p:spPr>
            <a:xfrm>
              <a:off x="5001951" y="4859343"/>
              <a:ext cx="783944" cy="51150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175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200" dirty="0" smtClean="0">
                  <a:solidFill>
                    <a:schemeClr val="tx1"/>
                  </a:solidFill>
                  <a:latin typeface="Calibri" panose="020F0502020204030204" pitchFamily="34" charset="0"/>
                </a:rPr>
                <a:t>Input</a:t>
              </a:r>
              <a:br>
                <a:rPr lang="en-GB" sz="1200" dirty="0" smtClean="0">
                  <a:solidFill>
                    <a:schemeClr val="tx1"/>
                  </a:solidFill>
                  <a:latin typeface="Calibri" panose="020F0502020204030204" pitchFamily="34" charset="0"/>
                </a:rPr>
              </a:br>
              <a:r>
                <a:rPr lang="en-GB" sz="1200" dirty="0" smtClean="0">
                  <a:solidFill>
                    <a:schemeClr val="tx1"/>
                  </a:solidFill>
                  <a:latin typeface="Calibri" panose="020F0502020204030204" pitchFamily="34" charset="0"/>
                </a:rPr>
                <a:t>Module </a:t>
              </a:r>
              <a:r>
                <a:rPr lang="en-GB" sz="1200" i="1" dirty="0" smtClean="0">
                  <a:solidFill>
                    <a:schemeClr val="tx1"/>
                  </a:solidFill>
                  <a:latin typeface="Calibri" panose="020F0502020204030204" pitchFamily="34" charset="0"/>
                </a:rPr>
                <a:t>l</a:t>
              </a:r>
              <a:endParaRPr lang="en-GB" sz="1200" i="1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77" name="Textfeld 76"/>
            <p:cNvSpPr txBox="1"/>
            <p:nvPr/>
          </p:nvSpPr>
          <p:spPr>
            <a:xfrm>
              <a:off x="4666363" y="4915099"/>
              <a:ext cx="504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600" dirty="0" smtClean="0"/>
                <a:t>…</a:t>
              </a:r>
              <a:endParaRPr lang="de-DE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4221539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Battery</a:t>
            </a:r>
            <a:r>
              <a:rPr lang="en-US" dirty="0" smtClean="0"/>
              <a:t>-Electric Storage System (B</a:t>
            </a:r>
            <a:r>
              <a:rPr lang="en-US" dirty="0" smtClean="0"/>
              <a:t>ESS)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altLang="de-DE" dirty="0"/>
              <a:t>First prototype providing the whole data life cycle in one tool (ingest, search, retrieve). </a:t>
            </a:r>
          </a:p>
          <a:p>
            <a:pPr lvl="1">
              <a:defRPr/>
            </a:pPr>
            <a:r>
              <a:rPr lang="en-US" altLang="de-DE" dirty="0"/>
              <a:t>Extended workflow during ingest including</a:t>
            </a:r>
          </a:p>
          <a:p>
            <a:pPr lvl="2">
              <a:defRPr/>
            </a:pPr>
            <a:r>
              <a:rPr lang="en-US" altLang="de-DE" dirty="0"/>
              <a:t>Automatic metadata extraction </a:t>
            </a:r>
          </a:p>
          <a:p>
            <a:pPr lvl="2">
              <a:defRPr/>
            </a:pPr>
            <a:r>
              <a:rPr lang="en-US" altLang="de-DE" dirty="0"/>
              <a:t>Indexing metadata</a:t>
            </a:r>
          </a:p>
          <a:p>
            <a:pPr lvl="1">
              <a:defRPr/>
            </a:pPr>
            <a:r>
              <a:rPr lang="en-US" altLang="de-DE" dirty="0"/>
              <a:t>Search via </a:t>
            </a:r>
            <a:r>
              <a:rPr lang="en-US" altLang="de-DE" i="1" dirty="0" err="1"/>
              <a:t>elasticsearch</a:t>
            </a:r>
            <a:r>
              <a:rPr lang="en-US" altLang="de-DE" dirty="0"/>
              <a:t> implemented</a:t>
            </a:r>
          </a:p>
          <a:p>
            <a:pPr lvl="1">
              <a:defRPr/>
            </a:pPr>
            <a:r>
              <a:rPr lang="en-US" altLang="de-DE" dirty="0"/>
              <a:t>Download client based on search results</a:t>
            </a:r>
          </a:p>
          <a:p>
            <a:pPr lvl="1">
              <a:defRPr/>
            </a:pPr>
            <a:r>
              <a:rPr lang="en-US" altLang="de-DE" dirty="0"/>
              <a:t>Performance tests</a:t>
            </a:r>
          </a:p>
          <a:p>
            <a:pPr lvl="1">
              <a:defRPr/>
            </a:pPr>
            <a:r>
              <a:rPr lang="en-US" altLang="de-DE" dirty="0" smtClean="0"/>
              <a:t>Documentation</a:t>
            </a:r>
            <a:br>
              <a:rPr lang="en-US" altLang="de-DE" dirty="0" smtClean="0"/>
            </a:br>
            <a:endParaRPr lang="en-US" altLang="de-DE" dirty="0" smtClean="0"/>
          </a:p>
          <a:p>
            <a:pPr marL="0" indent="0">
              <a:buNone/>
              <a:defRPr/>
            </a:pPr>
            <a:r>
              <a:rPr lang="en-US" altLang="de-DE" dirty="0" smtClean="0">
                <a:sym typeface="Wingdings" panose="05000000000000000000" pitchFamily="2" charset="2"/>
              </a:rPr>
              <a:t> </a:t>
            </a:r>
            <a:r>
              <a:rPr lang="en-US" altLang="de-DE" dirty="0" smtClean="0">
                <a:sym typeface="Wingdings" panose="05000000000000000000" pitchFamily="2" charset="2"/>
              </a:rPr>
              <a:t>Please contact </a:t>
            </a:r>
            <a:r>
              <a:rPr lang="en-US" altLang="de-DE" dirty="0" smtClean="0">
                <a:sym typeface="Wingdings" panose="05000000000000000000" pitchFamily="2" charset="2"/>
              </a:rPr>
              <a:t>Volker Hartmann for more info</a:t>
            </a:r>
            <a:endParaRPr lang="en-US" alt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70904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 smtClean="0"/>
              <a:t>Publications</a:t>
            </a:r>
          </a:p>
        </p:txBody>
      </p:sp>
      <p:sp>
        <p:nvSpPr>
          <p:cNvPr id="9219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chemeClr val="bg2"/>
                </a:solidFill>
              </a:rPr>
              <a:t>Rigoll, Gitte, </a:t>
            </a:r>
            <a:r>
              <a:rPr lang="en-US" dirty="0" smtClean="0">
                <a:solidFill>
                  <a:schemeClr val="bg2"/>
                </a:solidFill>
              </a:rPr>
              <a:t>Schmeck: </a:t>
            </a:r>
            <a:r>
              <a:rPr lang="en-US" dirty="0" smtClean="0"/>
              <a:t>“</a:t>
            </a:r>
            <a:r>
              <a:rPr lang="en-US" i="1" dirty="0" smtClean="0"/>
              <a:t>Data </a:t>
            </a:r>
            <a:r>
              <a:rPr lang="en-US" i="1" dirty="0"/>
              <a:t>Life Cycles in Future Residential Multi-Commodity Energy Management Systems</a:t>
            </a:r>
            <a:r>
              <a:rPr lang="en-US" dirty="0" smtClean="0"/>
              <a:t>”, </a:t>
            </a:r>
            <a:r>
              <a:rPr lang="en-US" dirty="0" smtClean="0">
                <a:solidFill>
                  <a:schemeClr val="bg2"/>
                </a:solidFill>
              </a:rPr>
              <a:t>IEEE </a:t>
            </a:r>
            <a:r>
              <a:rPr lang="en-US" dirty="0">
                <a:solidFill>
                  <a:schemeClr val="bg2"/>
                </a:solidFill>
              </a:rPr>
              <a:t>PES Great Lakes Symposium 2014 (accepted</a:t>
            </a:r>
            <a:r>
              <a:rPr lang="en-US" dirty="0" smtClean="0">
                <a:solidFill>
                  <a:schemeClr val="bg2"/>
                </a:solidFill>
              </a:rPr>
              <a:t>)</a:t>
            </a:r>
          </a:p>
          <a:p>
            <a:pPr>
              <a:defRPr/>
            </a:pPr>
            <a:r>
              <a:rPr lang="en-US" dirty="0">
                <a:solidFill>
                  <a:schemeClr val="bg2"/>
                </a:solidFill>
              </a:rPr>
              <a:t>Rigoll, Schmeck</a:t>
            </a:r>
            <a:r>
              <a:rPr lang="en-US" dirty="0" smtClean="0">
                <a:solidFill>
                  <a:schemeClr val="bg2"/>
                </a:solidFill>
              </a:rPr>
              <a:t>: </a:t>
            </a:r>
            <a:r>
              <a:rPr lang="en-US" dirty="0" smtClean="0"/>
              <a:t>“</a:t>
            </a:r>
            <a:r>
              <a:rPr lang="en-US" i="1" dirty="0"/>
              <a:t>Outline for an Energy Data Management System in Accordance with Data Protection and Privacy</a:t>
            </a:r>
            <a:r>
              <a:rPr lang="en-US" dirty="0" smtClean="0"/>
              <a:t>”, </a:t>
            </a:r>
            <a:r>
              <a:rPr lang="en-US" dirty="0" smtClean="0">
                <a:solidFill>
                  <a:schemeClr val="bg2"/>
                </a:solidFill>
              </a:rPr>
              <a:t>VDE </a:t>
            </a:r>
            <a:r>
              <a:rPr lang="en-US" dirty="0" err="1">
                <a:solidFill>
                  <a:schemeClr val="bg2"/>
                </a:solidFill>
              </a:rPr>
              <a:t>Kongress</a:t>
            </a:r>
            <a:r>
              <a:rPr lang="en-US" dirty="0">
                <a:solidFill>
                  <a:schemeClr val="bg2"/>
                </a:solidFill>
              </a:rPr>
              <a:t> 2014 (accepted)</a:t>
            </a:r>
            <a:endParaRPr lang="de-DE" dirty="0">
              <a:solidFill>
                <a:schemeClr val="bg2"/>
              </a:solidFill>
            </a:endParaRPr>
          </a:p>
          <a:p>
            <a:pPr>
              <a:defRPr/>
            </a:pPr>
            <a:r>
              <a:rPr lang="en-US" dirty="0">
                <a:solidFill>
                  <a:schemeClr val="bg2"/>
                </a:solidFill>
              </a:rPr>
              <a:t>Rigoll, Hirsch, Kochanneck, Mauser, </a:t>
            </a:r>
            <a:r>
              <a:rPr lang="en-US" dirty="0" smtClean="0">
                <a:solidFill>
                  <a:schemeClr val="bg2"/>
                </a:solidFill>
              </a:rPr>
              <a:t>Schmeck: </a:t>
            </a:r>
            <a:r>
              <a:rPr lang="en-US" dirty="0" smtClean="0"/>
              <a:t>“</a:t>
            </a:r>
            <a:r>
              <a:rPr lang="en-US" i="1" dirty="0"/>
              <a:t>A Privacy-Aware Architecture for Energy Management Systems in Smart Grids</a:t>
            </a:r>
            <a:r>
              <a:rPr lang="en-US" dirty="0" smtClean="0"/>
              <a:t>”, </a:t>
            </a:r>
            <a:r>
              <a:rPr lang="en-US" dirty="0" smtClean="0">
                <a:solidFill>
                  <a:schemeClr val="bg2"/>
                </a:solidFill>
              </a:rPr>
              <a:t>IEEE </a:t>
            </a:r>
            <a:r>
              <a:rPr lang="en-US" dirty="0">
                <a:solidFill>
                  <a:schemeClr val="bg2"/>
                </a:solidFill>
              </a:rPr>
              <a:t>ATC 2014 (submitted)</a:t>
            </a:r>
            <a:endParaRPr lang="de-DE" dirty="0">
              <a:solidFill>
                <a:schemeClr val="bg2"/>
              </a:solidFill>
            </a:endParaRPr>
          </a:p>
          <a:p>
            <a:pPr>
              <a:defRPr/>
            </a:pPr>
            <a:endParaRPr lang="de-DE" dirty="0">
              <a:solidFill>
                <a:schemeClr val="bg2"/>
              </a:solidFill>
            </a:endParaRPr>
          </a:p>
          <a:p>
            <a:endParaRPr lang="de-DE" altLang="de-DE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 smtClean="0"/>
              <a:t>Summary</a:t>
            </a:r>
            <a:endParaRPr lang="de-DE" altLang="de-DE" dirty="0" smtClean="0"/>
          </a:p>
        </p:txBody>
      </p:sp>
      <p:sp>
        <p:nvSpPr>
          <p:cNvPr id="4099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de-DE" dirty="0" smtClean="0"/>
              <a:t>Current status</a:t>
            </a:r>
          </a:p>
          <a:p>
            <a:pPr lvl="1"/>
            <a:r>
              <a:rPr lang="en-US" altLang="de-DE" dirty="0" smtClean="0"/>
              <a:t>HEGRID</a:t>
            </a:r>
          </a:p>
          <a:p>
            <a:pPr lvl="1"/>
            <a:r>
              <a:rPr lang="en-US" altLang="de-DE" dirty="0" smtClean="0"/>
              <a:t>Data Custodian Service</a:t>
            </a:r>
          </a:p>
          <a:p>
            <a:pPr lvl="1"/>
            <a:r>
              <a:rPr lang="en-US" altLang="de-DE" dirty="0" smtClean="0"/>
              <a:t>BESS</a:t>
            </a:r>
          </a:p>
          <a:p>
            <a:pPr lvl="1"/>
            <a:r>
              <a:rPr lang="en-US" altLang="de-DE" dirty="0" smtClean="0"/>
              <a:t>Publications</a:t>
            </a:r>
            <a:br>
              <a:rPr lang="en-US" altLang="de-DE" dirty="0" smtClean="0"/>
            </a:br>
            <a:endParaRPr lang="en-US" altLang="de-DE" dirty="0" smtClean="0"/>
          </a:p>
          <a:p>
            <a:r>
              <a:rPr lang="en-US" altLang="de-DE" dirty="0" smtClean="0">
                <a:solidFill>
                  <a:schemeClr val="bg2"/>
                </a:solidFill>
              </a:rPr>
              <a:t>Future plans</a:t>
            </a:r>
            <a:r>
              <a:rPr lang="en-US" altLang="de-DE" dirty="0" smtClean="0"/>
              <a:t/>
            </a:r>
            <a:br>
              <a:rPr lang="en-US" altLang="de-DE" dirty="0" smtClean="0"/>
            </a:br>
            <a:endParaRPr lang="en-US" altLang="de-DE" dirty="0" smtClean="0"/>
          </a:p>
        </p:txBody>
      </p:sp>
      <p:sp>
        <p:nvSpPr>
          <p:cNvPr id="2" name="Textfeld 1"/>
          <p:cNvSpPr txBox="1">
            <a:spLocks noChangeAspect="1"/>
          </p:cNvSpPr>
          <p:nvPr/>
        </p:nvSpPr>
        <p:spPr>
          <a:xfrm rot="20475120">
            <a:off x="4830483" y="2436418"/>
            <a:ext cx="3675678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477B"/>
                </a:solidFill>
                <a:latin typeface="+mn-lt"/>
              </a:rPr>
              <a:t>Thank you for your kind attention!</a:t>
            </a:r>
            <a:endParaRPr lang="en-US" dirty="0">
              <a:solidFill>
                <a:srgbClr val="00477B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96022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497</Words>
  <Application>Microsoft Office PowerPoint</Application>
  <PresentationFormat>Bildschirmpräsentation (16:9)</PresentationFormat>
  <Paragraphs>128</Paragraphs>
  <Slides>9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0" baseType="lpstr">
      <vt:lpstr>Standarddesign</vt:lpstr>
      <vt:lpstr>DLCL Energy – Current Status</vt:lpstr>
      <vt:lpstr>Hybrid Energy Grid Management (HEGRID)</vt:lpstr>
      <vt:lpstr>HEGRID: Challenges</vt:lpstr>
      <vt:lpstr>HEGRID: Results</vt:lpstr>
      <vt:lpstr>Data Custodian Service</vt:lpstr>
      <vt:lpstr>Data Custodian Service</vt:lpstr>
      <vt:lpstr>Battery-Electric Storage System (BESS)</vt:lpstr>
      <vt:lpstr>Publications</vt:lpstr>
      <vt:lpstr>Summary</vt:lpstr>
    </vt:vector>
  </TitlesOfParts>
  <Company>Karlsruhe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DLCL Energy</dc:title>
  <dc:creator>Rigoll</dc:creator>
  <cp:lastModifiedBy>Fabian Rigoll</cp:lastModifiedBy>
  <cp:revision>62</cp:revision>
  <dcterms:created xsi:type="dcterms:W3CDTF">2012-03-14T13:25:35Z</dcterms:created>
  <dcterms:modified xsi:type="dcterms:W3CDTF">2014-10-06T09:50:03Z</dcterms:modified>
</cp:coreProperties>
</file>