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6" r:id="rId3"/>
    <p:sldId id="272" r:id="rId4"/>
    <p:sldId id="280" r:id="rId5"/>
    <p:sldId id="306" r:id="rId6"/>
    <p:sldId id="281" r:id="rId7"/>
    <p:sldId id="308" r:id="rId8"/>
    <p:sldId id="291" r:id="rId9"/>
    <p:sldId id="307" r:id="rId10"/>
    <p:sldId id="292" r:id="rId11"/>
    <p:sldId id="293" r:id="rId12"/>
    <p:sldId id="304" r:id="rId13"/>
    <p:sldId id="279" r:id="rId14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B"/>
    <a:srgbClr val="FFFF00"/>
    <a:srgbClr val="9C9E9F"/>
    <a:srgbClr val="FFFFFF"/>
    <a:srgbClr val="DDDDDD"/>
    <a:srgbClr val="FFCC00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130" d="100"/>
          <a:sy n="130" d="100"/>
        </p:scale>
        <p:origin x="-1722" y="-8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3239"/>
            <a:ext cx="294481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239882-B91F-4242-9E6A-FCA0462BCC5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3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75564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12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66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03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368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5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0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89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471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54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PRR – </a:t>
            </a:r>
            <a:r>
              <a:rPr lang="en-GB" dirty="0" err="1" smtClean="0"/>
              <a:t>Tragrahmen</a:t>
            </a:r>
            <a:r>
              <a:rPr lang="en-GB" dirty="0" smtClean="0"/>
              <a:t> XTD2 R13-16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smtClean="0">
                <a:solidFill>
                  <a:schemeClr val="bg2"/>
                </a:solidFill>
              </a:rPr>
              <a:t>R. Platzer</a:t>
            </a:r>
            <a:r>
              <a:rPr lang="en-GB" sz="900" smtClean="0">
                <a:solidFill>
                  <a:schemeClr val="bg2"/>
                </a:solidFill>
              </a:rPr>
              <a:t>|</a:t>
            </a:r>
            <a:r>
              <a:rPr lang="en-GB" sz="900" baseline="0" smtClean="0">
                <a:solidFill>
                  <a:schemeClr val="bg2"/>
                </a:solidFill>
              </a:rPr>
              <a:t>  </a:t>
            </a:r>
            <a:r>
              <a:rPr lang="en-GB" sz="900" dirty="0" smtClean="0">
                <a:solidFill>
                  <a:schemeClr val="bg2"/>
                </a:solidFill>
              </a:rPr>
              <a:t>PRR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smtClean="0">
                <a:solidFill>
                  <a:schemeClr val="bg2"/>
                </a:solidFill>
              </a:rPr>
              <a:t>– Aufstellung Dogleg (XSE) </a:t>
            </a:r>
            <a:r>
              <a:rPr lang="en-GB" sz="900" smtClean="0">
                <a:solidFill>
                  <a:schemeClr val="bg2"/>
                </a:solidFill>
              </a:rPr>
              <a:t>|</a:t>
            </a:r>
            <a:r>
              <a:rPr lang="en-GB" sz="900" baseline="0" smtClean="0">
                <a:solidFill>
                  <a:schemeClr val="bg2"/>
                </a:solidFill>
              </a:rPr>
              <a:t>  31</a:t>
            </a:r>
            <a:r>
              <a:rPr lang="en-GB" sz="900" smtClean="0">
                <a:solidFill>
                  <a:schemeClr val="bg2"/>
                </a:solidFill>
              </a:rPr>
              <a:t>.07.2014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err="1">
                <a:solidFill>
                  <a:schemeClr val="bg2"/>
                </a:solidFill>
              </a:rPr>
              <a:t>Seite</a:t>
            </a:r>
            <a:r>
              <a:rPr lang="en-GB" sz="900" b="1">
                <a:solidFill>
                  <a:schemeClr val="bg2"/>
                </a:solidFill>
              </a:rPr>
              <a:t> </a:t>
            </a:r>
            <a:fld id="{288C76D5-E96F-4F45-A346-E95B048AE229}" type="slidenum">
              <a:rPr lang="en-GB" sz="900" b="1" smtClean="0">
                <a:solidFill>
                  <a:schemeClr val="bg2"/>
                </a:solidFill>
              </a:rPr>
              <a:pPr algn="r" eaLnBrk="1" hangingPunct="1"/>
              <a:t>‹Nr.›</a:t>
            </a:fld>
            <a:r>
              <a:rPr lang="en-GB" sz="900" b="1" smtClean="0">
                <a:solidFill>
                  <a:schemeClr val="bg2"/>
                </a:solidFill>
              </a:rPr>
              <a:t>/13</a:t>
            </a:r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conferenceDisplay.py?confId=10645" TargetMode="External"/><Relationship Id="rId2" Type="http://schemas.openxmlformats.org/officeDocument/2006/relationships/hyperlink" Target="file:///\\win.desy.de\all\user\groups\zm1\4all\public\Technische_Projekte\XFEL-DMU\XT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m1spf1/XFEL-Abh&#228;ngung/SitePages/Homepage.aspx" TargetMode="External"/><Relationship Id="rId4" Type="http://schemas.openxmlformats.org/officeDocument/2006/relationships/hyperlink" Target="http://adsepsps2/sites/se_cad/XFEL/Uebersicht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de-DE" smtClean="0"/>
              <a:t>PRR – Aufstellung Dogleg (XSE)</a:t>
            </a:r>
            <a:endParaRPr lang="de-DE" dirty="0" smtClean="0"/>
          </a:p>
        </p:txBody>
      </p:sp>
      <p:sp>
        <p:nvSpPr>
          <p:cNvPr id="3076" name="Text Box 35"/>
          <p:cNvSpPr txBox="1">
            <a:spLocks noChangeArrowheads="1"/>
          </p:cNvSpPr>
          <p:nvPr/>
        </p:nvSpPr>
        <p:spPr bwMode="auto">
          <a:xfrm>
            <a:off x="5185329" y="5221720"/>
            <a:ext cx="416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dirty="0" smtClean="0">
              <a:solidFill>
                <a:srgbClr val="00A5EB"/>
              </a:solidFill>
            </a:endParaRPr>
          </a:p>
          <a:p>
            <a:r>
              <a:rPr lang="de-DE" smtClean="0">
                <a:solidFill>
                  <a:srgbClr val="00A5EB"/>
                </a:solidFill>
              </a:rPr>
              <a:t>Roland Platzer, </a:t>
            </a:r>
            <a:r>
              <a:rPr lang="de-DE" dirty="0" smtClean="0">
                <a:solidFill>
                  <a:srgbClr val="00A5EB"/>
                </a:solidFill>
              </a:rPr>
              <a:t>ZM1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55" y="1616475"/>
            <a:ext cx="7044291" cy="361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Statik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Lasten</a:t>
            </a:r>
            <a:endParaRPr lang="en-US" sz="2400" dirty="0"/>
          </a:p>
        </p:txBody>
      </p:sp>
      <p:pic>
        <p:nvPicPr>
          <p:cNvPr id="12292" name="Picture 4" descr="https://static.palfinger.com/medias/sys_master/8797181280286/crayler_usp_deadweight_fa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93" y="3247226"/>
            <a:ext cx="2213889" cy="154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>
            <a:spLocks noGrp="1"/>
          </p:cNvSpPr>
          <p:nvPr/>
        </p:nvSpPr>
        <p:spPr bwMode="auto">
          <a:xfrm>
            <a:off x="388143" y="1309687"/>
            <a:ext cx="7314763" cy="51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 smtClean="0"/>
              <a:t>Eigengewichte</a:t>
            </a:r>
            <a:endParaRPr lang="en-US" dirty="0" smtClean="0"/>
          </a:p>
          <a:p>
            <a:pPr lvl="1">
              <a:spcAft>
                <a:spcPts val="200"/>
              </a:spcAft>
              <a:tabLst>
                <a:tab pos="6459538" algn="r"/>
              </a:tabLst>
            </a:pPr>
            <a:r>
              <a:rPr lang="en-US" smtClean="0"/>
              <a:t>Girder	 </a:t>
            </a:r>
            <a:r>
              <a:rPr lang="en-US" smtClean="0"/>
              <a:t>max. </a:t>
            </a:r>
            <a:r>
              <a:rPr lang="en-US" smtClean="0"/>
              <a:t>1000 </a:t>
            </a:r>
            <a:r>
              <a:rPr lang="en-US" smtClean="0"/>
              <a:t>kg</a:t>
            </a:r>
            <a:endParaRPr lang="en-US" dirty="0"/>
          </a:p>
          <a:p>
            <a:pPr lvl="1">
              <a:spcAft>
                <a:spcPts val="200"/>
              </a:spcAft>
              <a:tabLst>
                <a:tab pos="6459538" algn="r"/>
              </a:tabLst>
            </a:pPr>
            <a:r>
              <a:rPr lang="en-US" smtClean="0"/>
              <a:t>Aufbauten </a:t>
            </a:r>
            <a:r>
              <a:rPr lang="en-US"/>
              <a:t>(Magnete, Untergestelle, etc</a:t>
            </a:r>
            <a:r>
              <a:rPr lang="en-US"/>
              <a:t>.) </a:t>
            </a:r>
            <a:r>
              <a:rPr lang="en-US" smtClean="0"/>
              <a:t>	max</a:t>
            </a:r>
            <a:r>
              <a:rPr lang="en-US"/>
              <a:t>. </a:t>
            </a:r>
            <a:r>
              <a:rPr lang="en-US" smtClean="0"/>
              <a:t>1600 kg</a:t>
            </a:r>
            <a:endParaRPr lang="en-US"/>
          </a:p>
          <a:p>
            <a:pPr lvl="1">
              <a:spcAft>
                <a:spcPts val="200"/>
              </a:spcAft>
              <a:tabLst>
                <a:tab pos="6459538" algn="r"/>
              </a:tabLst>
            </a:pPr>
            <a:r>
              <a:rPr lang="en-US" smtClean="0"/>
              <a:t>Monatgehilfen</a:t>
            </a:r>
            <a:br>
              <a:rPr lang="en-US" smtClean="0"/>
            </a:br>
            <a:r>
              <a:rPr lang="en-US" smtClean="0"/>
              <a:t>(</a:t>
            </a:r>
            <a:r>
              <a:rPr lang="en-US" smtClean="0"/>
              <a:t>Transportrahmen</a:t>
            </a:r>
            <a:r>
              <a:rPr lang="en-US" smtClean="0"/>
              <a:t>, Stützfüße und </a:t>
            </a:r>
            <a:r>
              <a:rPr lang="en-US" smtClean="0"/>
              <a:t>Anschlagmittel)	max. 400 kg</a:t>
            </a:r>
            <a:endParaRPr lang="en-US" sz="1400" dirty="0" smtClean="0"/>
          </a:p>
          <a:p>
            <a:pPr lvl="1">
              <a:spcAft>
                <a:spcPts val="200"/>
              </a:spcAft>
              <a:tabLst>
                <a:tab pos="6459538" algn="r"/>
              </a:tabLst>
            </a:pPr>
            <a:r>
              <a:rPr lang="en-US" smtClean="0"/>
              <a:t>Gesamtlast </a:t>
            </a:r>
            <a:r>
              <a:rPr lang="en-US" smtClean="0"/>
              <a:t>	max</a:t>
            </a:r>
            <a:r>
              <a:rPr lang="en-US" smtClean="0"/>
              <a:t>. 3000 kg</a:t>
            </a:r>
          </a:p>
          <a:p>
            <a:pPr marL="0" indent="0">
              <a:spcAft>
                <a:spcPts val="200"/>
              </a:spcAft>
              <a:buNone/>
              <a:tabLst>
                <a:tab pos="6459538" algn="r"/>
              </a:tabLst>
            </a:pPr>
            <a:endParaRPr lang="en-US" sz="1800" smtClean="0"/>
          </a:p>
          <a:p>
            <a:pPr marL="0" indent="0">
              <a:spcAft>
                <a:spcPts val="200"/>
              </a:spcAft>
              <a:buNone/>
            </a:pPr>
            <a:endParaRPr lang="en-US" sz="1800"/>
          </a:p>
          <a:p>
            <a:pPr marL="0" indent="0">
              <a:spcAft>
                <a:spcPts val="200"/>
              </a:spcAft>
              <a:buNone/>
            </a:pPr>
            <a:endParaRPr lang="en-US" sz="1800" smtClean="0"/>
          </a:p>
          <a:p>
            <a:pPr marL="0" indent="0">
              <a:spcAft>
                <a:spcPts val="200"/>
              </a:spcAft>
              <a:buNone/>
            </a:pPr>
            <a:endParaRPr lang="en-US" sz="1800"/>
          </a:p>
          <a:p>
            <a:pPr marL="0" indent="0">
              <a:spcAft>
                <a:spcPts val="200"/>
              </a:spcAft>
              <a:buNone/>
            </a:pPr>
            <a:endParaRPr lang="en-US" sz="1800" smtClean="0"/>
          </a:p>
          <a:p>
            <a:pPr marL="0" indent="0">
              <a:spcAft>
                <a:spcPts val="200"/>
              </a:spcAft>
              <a:buNone/>
            </a:pPr>
            <a:endParaRPr lang="en-US" sz="1800"/>
          </a:p>
          <a:p>
            <a:pPr>
              <a:spcAft>
                <a:spcPts val="200"/>
              </a:spcAft>
            </a:pPr>
            <a:r>
              <a:rPr lang="en-US" smtClean="0"/>
              <a:t>Statik von untergeordnetem Belang</a:t>
            </a:r>
          </a:p>
          <a:p>
            <a:pPr>
              <a:spcAft>
                <a:spcPts val="200"/>
              </a:spcAft>
            </a:pPr>
            <a:r>
              <a:rPr lang="en-US" smtClean="0"/>
              <a:t>Eigenfrequenzen maßgebend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Dynamik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Untersuchung 1. Eigenfrequenz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1" r="26073"/>
          <a:stretch>
            <a:fillRect/>
          </a:stretch>
        </p:blipFill>
        <p:spPr bwMode="auto">
          <a:xfrm>
            <a:off x="722030" y="3095899"/>
            <a:ext cx="1834584" cy="284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r="28427"/>
          <a:stretch>
            <a:fillRect/>
          </a:stretch>
        </p:blipFill>
        <p:spPr bwMode="auto">
          <a:xfrm>
            <a:off x="3184575" y="3483556"/>
            <a:ext cx="1321588" cy="22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8" t="3313" r="35875"/>
          <a:stretch>
            <a:fillRect/>
          </a:stretch>
        </p:blipFill>
        <p:spPr bwMode="auto">
          <a:xfrm>
            <a:off x="5380807" y="1536193"/>
            <a:ext cx="1795633" cy="437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2" t="9163" r="36641" b="10829"/>
          <a:stretch>
            <a:fillRect/>
          </a:stretch>
        </p:blipFill>
        <p:spPr bwMode="auto">
          <a:xfrm>
            <a:off x="7176441" y="1374252"/>
            <a:ext cx="1903978" cy="445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Inhaltsplatzhalter 2"/>
          <p:cNvSpPr>
            <a:spLocks noGrp="1"/>
          </p:cNvSpPr>
          <p:nvPr/>
        </p:nvSpPr>
        <p:spPr bwMode="auto">
          <a:xfrm>
            <a:off x="388143" y="1309687"/>
            <a:ext cx="6802700" cy="51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200"/>
              </a:spcAft>
            </a:pPr>
            <a:r>
              <a:rPr lang="en-US" smtClean="0"/>
              <a:t>1. und 2. Ausbaustufe</a:t>
            </a:r>
          </a:p>
          <a:p>
            <a:pPr>
              <a:spcAft>
                <a:spcPts val="200"/>
              </a:spcAft>
            </a:pPr>
            <a:r>
              <a:rPr lang="en-US" smtClean="0"/>
              <a:t>Jetzt noch günstigere Systeme</a:t>
            </a:r>
            <a:br>
              <a:rPr lang="en-US" smtClean="0"/>
            </a:br>
            <a:r>
              <a:rPr lang="en-US" sz="1200" i="1" smtClean="0"/>
              <a:t>(rot gestrichelt)</a:t>
            </a:r>
          </a:p>
          <a:p>
            <a:pPr marL="0" indent="0">
              <a:spcAft>
                <a:spcPts val="200"/>
              </a:spcAft>
              <a:buNone/>
            </a:pPr>
            <a:endParaRPr lang="en-US" sz="180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265595" y="2743280"/>
            <a:ext cx="95091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16,5 Hz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314037" y="2743280"/>
            <a:ext cx="95091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14,0 Hz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968235" y="1087605"/>
            <a:ext cx="95091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15,8 Hz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7652974" y="1093588"/>
            <a:ext cx="95091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15,2 Hz</a:t>
            </a:r>
            <a:endParaRPr lang="de-DE"/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2172615" y="4279392"/>
            <a:ext cx="0" cy="3499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4241784" y="4364736"/>
            <a:ext cx="1219" cy="12679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8498012" y="4432437"/>
            <a:ext cx="1219" cy="12679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6809232" y="4413164"/>
            <a:ext cx="0" cy="3499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6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Weiteres Vorgehen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2400" smtClean="0"/>
              <a:t>Nächste Schritte</a:t>
            </a:r>
            <a:endParaRPr lang="en-US" sz="24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335993" y="1242958"/>
            <a:ext cx="8425958" cy="4808309"/>
          </a:xfrm>
        </p:spPr>
        <p:txBody>
          <a:bodyPr/>
          <a:lstStyle/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en-US" sz="1600" smtClean="0"/>
              <a:t>PRR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en-US" sz="1200" smtClean="0"/>
              <a:t>erledigt ?!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endParaRPr lang="en-US" sz="12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de-DE" sz="1600" smtClean="0"/>
              <a:t>Zeichnungsableitung </a:t>
            </a:r>
            <a:r>
              <a:rPr lang="de-DE" sz="1600"/>
              <a:t>(ZM1 </a:t>
            </a:r>
            <a:r>
              <a:rPr lang="de-DE" sz="1600" smtClean="0"/>
              <a:t>intern)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Korrektur und Freigabe sämtlicher Fertigungszeichnungen (Vollständiger Zeichnungssatz liegt vor)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endParaRPr lang="de-DE" sz="12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de-DE" sz="1600" smtClean="0"/>
              <a:t>Ausschreibung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Übergabe der Zeichnungen (ausgenommen Stützen) an ZM2 zur Ausschreibung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Betrifft Girder und Untergestelle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Betonpylone und Justiergestelle schon bestellt -&gt; s. MPL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endParaRPr lang="de-DE" sz="12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de-DE" sz="1600" smtClean="0"/>
              <a:t>Stahlbau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Vergabe Laufsteg und Stützen an ZM5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endParaRPr lang="de-DE" sz="1200"/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endParaRPr lang="de-DE" sz="1200" smtClean="0"/>
          </a:p>
          <a:p>
            <a:pPr>
              <a:spcAft>
                <a:spcPts val="200"/>
              </a:spcAft>
              <a:tabLst>
                <a:tab pos="2867025" algn="l"/>
              </a:tabLst>
            </a:pPr>
            <a:r>
              <a:rPr lang="de-DE" sz="1600"/>
              <a:t>Montage </a:t>
            </a:r>
            <a:r>
              <a:rPr lang="de-DE" sz="1600" smtClean="0"/>
              <a:t>MEA + MVS</a:t>
            </a:r>
            <a:endParaRPr lang="de-DE" sz="1600"/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Vormontage </a:t>
            </a:r>
            <a:r>
              <a:rPr lang="de-DE" sz="1200"/>
              <a:t>der </a:t>
            </a:r>
            <a:r>
              <a:rPr lang="de-DE" sz="1200" smtClean="0"/>
              <a:t>Girder mit Magneten</a:t>
            </a:r>
            <a:endParaRPr lang="de-DE" sz="1200"/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Montage Vakuum im Reinraum</a:t>
            </a:r>
            <a:endParaRPr lang="de-DE" sz="1200"/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Endmontage der Girder durch MEA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Einbau der Girder</a:t>
            </a:r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r>
              <a:rPr lang="de-DE" sz="1200" smtClean="0"/>
              <a:t>Einmessung/Justage</a:t>
            </a:r>
            <a:endParaRPr lang="en-US" sz="1200"/>
          </a:p>
          <a:p>
            <a:pPr lvl="1">
              <a:spcAft>
                <a:spcPts val="200"/>
              </a:spcAft>
              <a:tabLst>
                <a:tab pos="2867025" algn="l"/>
              </a:tabLst>
            </a:pPr>
            <a:endParaRPr lang="de-DE" sz="1200" smtClean="0"/>
          </a:p>
        </p:txBody>
      </p:sp>
    </p:spTree>
    <p:extLst>
      <p:ext uri="{BB962C8B-B14F-4D97-AF65-F5344CB8AC3E}">
        <p14:creationId xmlns:p14="http://schemas.microsoft.com/office/powerpoint/2010/main" val="1337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Unterlagen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76733" y="1828108"/>
            <a:ext cx="76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Generelle JT-Files unter:</a:t>
            </a:r>
          </a:p>
          <a:p>
            <a:r>
              <a:rPr lang="de-DE" sz="1400" smtClean="0">
                <a:hlinkClick r:id="rId2" action="ppaction://hlinkfile"/>
              </a:rPr>
              <a:t>S</a:t>
            </a:r>
            <a:r>
              <a:rPr lang="de-DE" sz="1400">
                <a:hlinkClick r:id="rId2" action="ppaction://hlinkfile"/>
              </a:rPr>
              <a:t>:\</a:t>
            </a:r>
            <a:r>
              <a:rPr lang="de-DE" sz="1400" smtClean="0">
                <a:hlinkClick r:id="rId2" action="ppaction://hlinkfile"/>
              </a:rPr>
              <a:t>user\groups\zm1\4all\public\Technische_Projekte\XFEL-DMU</a:t>
            </a:r>
            <a:endParaRPr lang="de-DE" sz="1400" dirty="0"/>
          </a:p>
        </p:txBody>
      </p:sp>
      <p:sp>
        <p:nvSpPr>
          <p:cNvPr id="3" name="Rechteck 2"/>
          <p:cNvSpPr/>
          <p:nvPr/>
        </p:nvSpPr>
        <p:spPr>
          <a:xfrm>
            <a:off x="376733" y="1112798"/>
            <a:ext cx="576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Ablage zum PRR im Indico</a:t>
            </a:r>
            <a:r>
              <a:rPr lang="de-DE" sz="1400"/>
              <a:t>:</a:t>
            </a:r>
          </a:p>
          <a:p>
            <a:r>
              <a:rPr lang="de-DE" sz="1400" u="sng" smtClean="0">
                <a:hlinkClick r:id="rId3"/>
              </a:rPr>
              <a:t>https</a:t>
            </a:r>
            <a:r>
              <a:rPr lang="de-DE" sz="1400" u="sng">
                <a:hlinkClick r:id="rId3"/>
              </a:rPr>
              <a:t>://indico.desy.de/conferenceDisplay.py?confId=10645</a:t>
            </a:r>
            <a:endParaRPr lang="de-DE" sz="1400"/>
          </a:p>
          <a:p>
            <a:endParaRPr lang="de-DE" sz="1400"/>
          </a:p>
        </p:txBody>
      </p:sp>
      <p:sp>
        <p:nvSpPr>
          <p:cNvPr id="6" name="Textfeld 5"/>
          <p:cNvSpPr txBox="1"/>
          <p:nvPr/>
        </p:nvSpPr>
        <p:spPr>
          <a:xfrm>
            <a:off x="376733" y="2494502"/>
            <a:ext cx="764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smtClean="0"/>
              <a:t>Generelle Übersichten im Sharepoint (für SE):</a:t>
            </a:r>
          </a:p>
          <a:p>
            <a:r>
              <a:rPr lang="de-DE" sz="1400" smtClean="0">
                <a:hlinkClick r:id="rId4"/>
              </a:rPr>
              <a:t>http://adsepsps2/sites/se_cad/XFEL/Uebersichten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376733" y="3196382"/>
            <a:ext cx="7787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smtClean="0"/>
              <a:t>Dokumenten- und Zeichnungsablage für XFEL-Abhängung (</a:t>
            </a:r>
            <a:r>
              <a:rPr lang="de-DE" sz="1400" b="1" smtClean="0"/>
              <a:t>XFEL-Abhängung - Homepage</a:t>
            </a:r>
            <a:r>
              <a:rPr lang="de-DE" sz="1400" smtClean="0"/>
              <a:t>):</a:t>
            </a:r>
            <a:endParaRPr lang="de-DE" sz="1400"/>
          </a:p>
          <a:p>
            <a:r>
              <a:rPr lang="de-DE" sz="1400" smtClean="0">
                <a:hlinkClick r:id="rId5"/>
              </a:rPr>
              <a:t>http://zm1spf1/XFEL-Abhängung/SitePages/Homepage.aspx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53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Inhalt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6" y="986367"/>
            <a:ext cx="8497358" cy="4991100"/>
          </a:xfrm>
        </p:spPr>
        <p:txBody>
          <a:bodyPr/>
          <a:lstStyle/>
          <a:p>
            <a:pPr eaLnBrk="1" hangingPunct="1"/>
            <a:r>
              <a:rPr lang="de-DE" smtClean="0"/>
              <a:t>Konzept Magnetaufstellung Dogleg</a:t>
            </a:r>
          </a:p>
          <a:p>
            <a:pPr lvl="1" eaLnBrk="1" hangingPunct="1"/>
            <a:r>
              <a:rPr lang="de-DE" smtClean="0"/>
              <a:t>Situation, Stützen, Girder, Magnetaufstellung, Transport- und Montagehilfen,</a:t>
            </a:r>
            <a:br>
              <a:rPr lang="de-DE" smtClean="0"/>
            </a:br>
            <a:r>
              <a:rPr lang="de-DE" smtClean="0"/>
              <a:t>Komponentenbeschriftung, Farbkonzept</a:t>
            </a:r>
            <a:endParaRPr lang="de-DE" dirty="0" smtClean="0"/>
          </a:p>
          <a:p>
            <a:pPr eaLnBrk="1" hangingPunct="1"/>
            <a:r>
              <a:rPr lang="de-DE" smtClean="0"/>
              <a:t>Statik und Dynamik</a:t>
            </a:r>
          </a:p>
          <a:p>
            <a:pPr lvl="1" eaLnBrk="1" hangingPunct="1"/>
            <a:r>
              <a:rPr lang="de-DE" smtClean="0"/>
              <a:t>Lasten, Eigenfrequenzen</a:t>
            </a:r>
            <a:endParaRPr lang="de-DE" dirty="0" smtClean="0"/>
          </a:p>
          <a:p>
            <a:pPr eaLnBrk="1" hangingPunct="1"/>
            <a:r>
              <a:rPr lang="de-DE" smtClean="0"/>
              <a:t>Weiteres Vorgehen</a:t>
            </a:r>
          </a:p>
          <a:p>
            <a:pPr lvl="1" eaLnBrk="1" hangingPunct="1"/>
            <a:r>
              <a:rPr lang="de-DE" smtClean="0"/>
              <a:t>Nächste Schritte</a:t>
            </a:r>
          </a:p>
          <a:p>
            <a:pPr eaLnBrk="1" hangingPunct="1"/>
            <a:r>
              <a:rPr lang="de-DE" smtClean="0"/>
              <a:t>Unterlagen</a:t>
            </a:r>
          </a:p>
          <a:p>
            <a:pPr lvl="1" eaLnBrk="1" hangingPunct="1"/>
            <a:r>
              <a:rPr lang="de-DE" smtClean="0"/>
              <a:t>Ablageorte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3"/>
          <a:stretch/>
        </p:blipFill>
        <p:spPr>
          <a:xfrm>
            <a:off x="728586" y="3338705"/>
            <a:ext cx="7343164" cy="30981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mtClean="0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Situation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8497358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kern="0" smtClean="0"/>
              <a:t>Injektor --- XSE --- Tunnel</a:t>
            </a:r>
          </a:p>
          <a:p>
            <a:pPr lvl="1" eaLnBrk="1" hangingPunct="1"/>
            <a:r>
              <a:rPr lang="de-DE" kern="0" smtClean="0"/>
              <a:t>Höhenunterschied 2,7 m</a:t>
            </a:r>
          </a:p>
          <a:p>
            <a:pPr lvl="1" eaLnBrk="1" hangingPunct="1"/>
            <a:r>
              <a:rPr lang="de-DE" kern="0" smtClean="0"/>
              <a:t>Oberer 2. Injektor in ersten Studien berücksichtigt (Stabilität nebenstehendes Stahlgerüst), jedoch dann nicht weiter betrachtet</a:t>
            </a:r>
          </a:p>
          <a:p>
            <a:pPr lvl="1" eaLnBrk="1" hangingPunct="1"/>
            <a:r>
              <a:rPr lang="de-DE" kern="0" smtClean="0"/>
              <a:t>Montage auf getreppten Stahlgirdern (Hohlkästen) </a:t>
            </a:r>
            <a:br>
              <a:rPr lang="de-DE" kern="0" smtClean="0"/>
            </a:br>
            <a:r>
              <a:rPr lang="de-DE" kern="0" smtClean="0"/>
              <a:t>9 Stück: Stützweite 2,8 m und 2,1 m</a:t>
            </a:r>
          </a:p>
          <a:p>
            <a:pPr lvl="1" eaLnBrk="1" hangingPunct="1"/>
            <a:r>
              <a:rPr lang="de-DE" kern="0" smtClean="0"/>
              <a:t>Girder auf Betonsteinen, </a:t>
            </a:r>
            <a:r>
              <a:rPr lang="de-DE" kern="0"/>
              <a:t>Portalrahmen </a:t>
            </a:r>
            <a:r>
              <a:rPr lang="de-DE" kern="0" smtClean="0"/>
              <a:t>und </a:t>
            </a:r>
            <a:r>
              <a:rPr lang="de-DE" kern="0"/>
              <a:t>„angelehnten“ T-Stützen</a:t>
            </a:r>
            <a:endParaRPr lang="de-DE" kern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728586" y="4825038"/>
            <a:ext cx="102902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XTL R01</a:t>
            </a:r>
            <a:endParaRPr lang="de-DE" b="1"/>
          </a:p>
        </p:txBody>
      </p:sp>
      <p:sp>
        <p:nvSpPr>
          <p:cNvPr id="17" name="Textfeld 16"/>
          <p:cNvSpPr txBox="1"/>
          <p:nvPr/>
        </p:nvSpPr>
        <p:spPr>
          <a:xfrm>
            <a:off x="4748290" y="3823526"/>
            <a:ext cx="953263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Dogleg</a:t>
            </a:r>
            <a:endParaRPr lang="de-DE" b="1"/>
          </a:p>
        </p:txBody>
      </p:sp>
      <p:sp>
        <p:nvSpPr>
          <p:cNvPr id="18" name="Textfeld 17"/>
          <p:cNvSpPr txBox="1"/>
          <p:nvPr/>
        </p:nvSpPr>
        <p:spPr>
          <a:xfrm>
            <a:off x="2965287" y="5675529"/>
            <a:ext cx="72945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XSE</a:t>
            </a:r>
            <a:endParaRPr lang="de-DE" b="1"/>
          </a:p>
        </p:txBody>
      </p:sp>
      <p:sp>
        <p:nvSpPr>
          <p:cNvPr id="19" name="Textfeld 18"/>
          <p:cNvSpPr txBox="1"/>
          <p:nvPr/>
        </p:nvSpPr>
        <p:spPr>
          <a:xfrm>
            <a:off x="7434739" y="5390761"/>
            <a:ext cx="72945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smtClean="0"/>
              <a:t>XTIN</a:t>
            </a:r>
            <a:endParaRPr lang="de-DE" b="1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2545976" y="3657600"/>
            <a:ext cx="941296" cy="1038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 flipH="1">
            <a:off x="1506071" y="3617351"/>
            <a:ext cx="1039905" cy="9008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H="1">
            <a:off x="6060141" y="3661109"/>
            <a:ext cx="349625" cy="20144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971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00" y="3902933"/>
            <a:ext cx="6111895" cy="241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39" y="1156446"/>
            <a:ext cx="1141186" cy="299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77" y="1766047"/>
            <a:ext cx="3173856" cy="18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Stützen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661463" cy="246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Stahlträger HEB 180, S 235 (St 37)</a:t>
            </a:r>
          </a:p>
          <a:p>
            <a:pPr lvl="1" eaLnBrk="1" hangingPunct="1"/>
            <a:r>
              <a:rPr lang="de-DE" kern="0" smtClean="0"/>
              <a:t>Zuerst T-Stützen</a:t>
            </a:r>
          </a:p>
          <a:p>
            <a:pPr lvl="1" eaLnBrk="1" hangingPunct="1"/>
            <a:r>
              <a:rPr lang="de-DE" kern="0" smtClean="0"/>
              <a:t>Ende XSE-Halle: Aufsätze</a:t>
            </a:r>
          </a:p>
          <a:p>
            <a:pPr lvl="1" eaLnBrk="1" hangingPunct="1"/>
            <a:r>
              <a:rPr lang="de-DE" kern="0" smtClean="0"/>
              <a:t>Befestigung an Stahlgerüst (Schrauben)</a:t>
            </a:r>
          </a:p>
          <a:p>
            <a:pPr eaLnBrk="1" hangingPunct="1"/>
            <a:r>
              <a:rPr lang="de-DE" kern="0" smtClean="0"/>
              <a:t>Stahlbetonpylone auf Plattform und in XTL analog BC1 etc.</a:t>
            </a:r>
            <a:br>
              <a:rPr lang="de-DE" kern="0" smtClean="0"/>
            </a:br>
            <a:r>
              <a:rPr lang="de-DE" kern="0" smtClean="0"/>
              <a:t>-&gt; Bestellung dort</a:t>
            </a:r>
            <a:br>
              <a:rPr lang="de-DE" kern="0" smtClean="0"/>
            </a:br>
            <a:endParaRPr lang="de-DE" kern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89" y="1164709"/>
            <a:ext cx="975790" cy="107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20" y="3770903"/>
            <a:ext cx="1614141" cy="235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5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8" y="770121"/>
            <a:ext cx="4374776" cy="55475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Girder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661463" cy="500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Analog zu BC1-Girdern gefertigt</a:t>
            </a:r>
            <a:br>
              <a:rPr lang="de-DE" sz="2000" kern="0" smtClean="0"/>
            </a:br>
            <a:r>
              <a:rPr lang="de-DE" sz="2000" kern="0" smtClean="0"/>
              <a:t>jedoch keine Nuten</a:t>
            </a:r>
          </a:p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Verstellbarkeit Girder</a:t>
            </a:r>
            <a:br>
              <a:rPr lang="de-DE" sz="2000" kern="0" smtClean="0"/>
            </a:br>
            <a:r>
              <a:rPr lang="de-DE" sz="2000" kern="0" smtClean="0"/>
              <a:t>(min</a:t>
            </a:r>
            <a:r>
              <a:rPr lang="de-DE" sz="2000" kern="0"/>
              <a:t>. +/-12 mm</a:t>
            </a:r>
            <a:r>
              <a:rPr lang="de-DE" sz="2000" kern="0" smtClean="0"/>
              <a:t>)</a:t>
            </a:r>
          </a:p>
          <a:p>
            <a:pPr lvl="1" eaLnBrk="1" hangingPunct="1"/>
            <a:r>
              <a:rPr lang="de-DE" kern="0"/>
              <a:t>mit einem zentralem </a:t>
            </a:r>
            <a:r>
              <a:rPr lang="de-DE" kern="0" smtClean="0"/>
              <a:t>Längslenker</a:t>
            </a:r>
          </a:p>
          <a:p>
            <a:pPr lvl="1" eaLnBrk="1" hangingPunct="1"/>
            <a:r>
              <a:rPr lang="de-DE" kern="0" smtClean="0"/>
              <a:t>mit 2 Querlenkern</a:t>
            </a:r>
          </a:p>
          <a:p>
            <a:pPr lvl="1" eaLnBrk="1" hangingPunct="1"/>
            <a:r>
              <a:rPr lang="de-DE" kern="0" smtClean="0"/>
              <a:t>3-Punktauflagerung inkl. Höhenjustage</a:t>
            </a:r>
          </a:p>
          <a:p>
            <a:pPr eaLnBrk="1" hangingPunct="1"/>
            <a:r>
              <a:rPr lang="de-DE" kern="0" smtClean="0"/>
              <a:t>Kippsicherung an beiden Seiten</a:t>
            </a:r>
            <a:br>
              <a:rPr lang="de-DE" kern="0" smtClean="0"/>
            </a:br>
            <a:r>
              <a:rPr lang="de-DE" kern="0" smtClean="0"/>
              <a:t>(vorn + hinten)</a:t>
            </a:r>
          </a:p>
          <a:p>
            <a:pPr eaLnBrk="1" hangingPunct="1"/>
            <a:r>
              <a:rPr lang="de-DE" kern="0" smtClean="0"/>
              <a:t>Je nach Strahlverkauf abgetreppt</a:t>
            </a:r>
          </a:p>
          <a:p>
            <a:pPr eaLnBrk="1" hangingPunct="1"/>
            <a:r>
              <a:rPr lang="de-DE" kern="0" smtClean="0"/>
              <a:t>Querschnitt 450 mm x 275 mm</a:t>
            </a:r>
            <a:br>
              <a:rPr lang="de-DE" kern="0" smtClean="0"/>
            </a:br>
            <a:r>
              <a:rPr lang="de-DE" kern="0" smtClean="0"/>
              <a:t>(25 mm Gurte, 20 mm Stege)</a:t>
            </a:r>
          </a:p>
          <a:p>
            <a:pPr eaLnBrk="1" hangingPunct="1"/>
            <a:r>
              <a:rPr lang="de-DE" kern="0" smtClean="0"/>
              <a:t>Material S 235 (St 37)</a:t>
            </a:r>
          </a:p>
        </p:txBody>
      </p:sp>
    </p:spTree>
    <p:extLst>
      <p:ext uri="{BB962C8B-B14F-4D97-AF65-F5344CB8AC3E}">
        <p14:creationId xmlns:p14="http://schemas.microsoft.com/office/powerpoint/2010/main" val="36988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Magnetaufstellung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5293471" cy="500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Quadrupole und Biegemagnete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auf M10-Justiergestellen MPL</a:t>
            </a:r>
            <a:br>
              <a:rPr lang="de-DE" sz="1600" kern="0" smtClean="0"/>
            </a:br>
            <a:r>
              <a:rPr lang="de-DE" sz="1600" kern="0" smtClean="0"/>
              <a:t>-&gt; Bestellung dort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Höhenausgleichselemente (Hubtische)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Winkelausgleichselemente</a:t>
            </a:r>
            <a:br>
              <a:rPr lang="de-DE" sz="1600" kern="0" smtClean="0"/>
            </a:br>
            <a:r>
              <a:rPr lang="de-DE" sz="1600" kern="0" smtClean="0"/>
              <a:t>(Keile [groß und klein])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Hubtische und Keile werden „fest“</a:t>
            </a:r>
            <a:br>
              <a:rPr lang="de-DE" sz="1600" kern="0" smtClean="0"/>
            </a:br>
            <a:r>
              <a:rPr lang="de-DE" sz="1600" kern="0" smtClean="0"/>
              <a:t>eingestellt und dienen nicht zur Justierung</a:t>
            </a:r>
          </a:p>
          <a:p>
            <a:pPr marL="608013" lvl="2" indent="0" eaLnBrk="1" hangingPunct="1">
              <a:buClr>
                <a:srgbClr val="F28E00"/>
              </a:buClr>
            </a:pPr>
            <a:endParaRPr lang="de-DE" sz="1600" kern="0" smtClean="0"/>
          </a:p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Korrekturspulen und Sextupole</a:t>
            </a:r>
          </a:p>
          <a:p>
            <a:pPr marL="893763" lvl="2" indent="-285750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auf Rechteckrohren</a:t>
            </a:r>
          </a:p>
          <a:p>
            <a:pPr marL="893763" lvl="2" indent="-285750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Justierung per 3 Gewindestangen (Kugelpfanne, Kegelscheibe) und  Langlöcher</a:t>
            </a:r>
          </a:p>
          <a:p>
            <a:pPr marL="608013" lvl="2" indent="0" eaLnBrk="1" hangingPunct="1">
              <a:buClr>
                <a:srgbClr val="F28E00"/>
              </a:buClr>
            </a:pPr>
            <a:endParaRPr lang="de-DE" sz="1600" kern="0" smtClean="0"/>
          </a:p>
          <a:p>
            <a:pPr eaLnBrk="1" hangingPunct="1"/>
            <a:r>
              <a:rPr lang="de-DE" kern="0" smtClean="0"/>
              <a:t>Material S 235 (St 37)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8080"/>
          <a:stretch/>
        </p:blipFill>
        <p:spPr>
          <a:xfrm>
            <a:off x="5056095" y="743229"/>
            <a:ext cx="3852160" cy="230148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45" y="3044716"/>
            <a:ext cx="1922444" cy="310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89" y="3109150"/>
            <a:ext cx="1567266" cy="297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7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Transport- und Montagehilfen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069968" cy="500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Transportrahmen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Kippstabilität beim Krantransport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Vollständig geschraubt</a:t>
            </a:r>
          </a:p>
          <a:p>
            <a:pPr marL="873126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Längsträger Doppel-T-Träger</a:t>
            </a:r>
          </a:p>
          <a:p>
            <a:pPr marL="608013" lvl="2" indent="0" eaLnBrk="1" hangingPunct="1">
              <a:buClr>
                <a:srgbClr val="F28E00"/>
              </a:buClr>
            </a:pPr>
            <a:endParaRPr lang="de-DE" sz="1600" kern="0" smtClean="0"/>
          </a:p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kern="0" smtClean="0"/>
              <a:t>Stützfüße</a:t>
            </a:r>
          </a:p>
          <a:p>
            <a:pPr marL="893763" lvl="2" indent="-285750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Zur sicheren Abstellung des bestückten Girders</a:t>
            </a:r>
          </a:p>
          <a:p>
            <a:pPr marL="893763" lvl="2" indent="-285750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Unabhängig vom Transportrahmen montierbar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9" t="3497" r="6641" b="5416"/>
          <a:stretch/>
        </p:blipFill>
        <p:spPr>
          <a:xfrm>
            <a:off x="4476904" y="1572768"/>
            <a:ext cx="4579862" cy="4313311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3" y="4257447"/>
            <a:ext cx="3077435" cy="23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6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Komponentenbeschriftung</a:t>
            </a:r>
            <a:endParaRPr lang="en-US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8408842" cy="500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b="1" kern="0" smtClean="0"/>
              <a:t>Kennzeichnung der Komponenten</a:t>
            </a:r>
          </a:p>
          <a:p>
            <a:pPr marL="446088" lvl="2" indent="-265113" eaLnBrk="1" hangingPunct="1">
              <a:buClr>
                <a:srgbClr val="F28E00"/>
              </a:buClr>
              <a:buFont typeface="Wingdings" panose="05000000000000000000" pitchFamily="2" charset="2"/>
              <a:buChar char="§"/>
            </a:pPr>
            <a:r>
              <a:rPr lang="de-DE" sz="1600" kern="0" smtClean="0"/>
              <a:t>Folgende Kennzeichnung ist vorgesehen:</a:t>
            </a:r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r>
              <a:rPr lang="de-DE" kern="0" smtClean="0"/>
              <a:t>Girder mit Typenschild (Strahlrichtung, Girdernr., XSE, Z-Koordinate)</a:t>
            </a:r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r>
              <a:rPr lang="de-DE" kern="0" smtClean="0"/>
              <a:t>Kennzeichnung der Hubtische (Höhen-Varianten 80, 90 und 140 mm)</a:t>
            </a:r>
            <a:br>
              <a:rPr lang="de-DE" kern="0" smtClean="0"/>
            </a:br>
            <a:r>
              <a:rPr lang="de-DE" kern="0" smtClean="0"/>
              <a:t>und Art des Keils (groß oder klein)</a:t>
            </a:r>
            <a:br>
              <a:rPr lang="de-DE" kern="0" smtClean="0"/>
            </a:br>
            <a:r>
              <a:rPr lang="de-DE" i="1" kern="0" smtClean="0"/>
              <a:t>Während der Herstellung – mittels Schlagbuchstaben/-zahlen</a:t>
            </a:r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i="1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r>
              <a:rPr lang="de-DE" kern="0" smtClean="0"/>
              <a:t>Kennzeichnung der Hubtische (Höhe in mm) bzw. Keile (Winkel in Grad)</a:t>
            </a:r>
            <a:br>
              <a:rPr lang="de-DE" kern="0" smtClean="0"/>
            </a:br>
            <a:r>
              <a:rPr lang="de-DE" i="1" kern="0"/>
              <a:t>nach </a:t>
            </a:r>
            <a:r>
              <a:rPr lang="de-DE" i="1" kern="0" smtClean="0"/>
              <a:t>Einstellung der Höhen- und Winkel – mittels Permanentmarker</a:t>
            </a:r>
            <a:r>
              <a:rPr lang="de-DE" kern="0" smtClean="0"/>
              <a:t/>
            </a:r>
            <a:br>
              <a:rPr lang="de-DE" kern="0" smtClean="0"/>
            </a:b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r>
              <a:rPr lang="de-DE" kern="0" smtClean="0"/>
              <a:t>Kennzeichnung Rechteckrohre gemäß Girderzuordnung (Girder-Nr. und Ort auf Girder)</a:t>
            </a:r>
            <a:br>
              <a:rPr lang="de-DE" kern="0" smtClean="0"/>
            </a:br>
            <a:r>
              <a:rPr lang="de-DE" i="1" kern="0" smtClean="0"/>
              <a:t>Während </a:t>
            </a:r>
            <a:r>
              <a:rPr lang="de-DE" i="1" kern="0"/>
              <a:t>der Herstellung – mittels Schlagbuchstaben/-zahlen</a:t>
            </a:r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931862" lvl="3" indent="-342900" eaLnBrk="1" hangingPunct="1">
              <a:buClr>
                <a:srgbClr val="F28E00"/>
              </a:buClr>
              <a:buFont typeface="+mj-lt"/>
              <a:buAutoNum type="arabicPeriod"/>
            </a:pPr>
            <a:endParaRPr lang="de-DE" kern="0" smtClean="0"/>
          </a:p>
          <a:p>
            <a:pPr marL="608013" lvl="2" indent="0" eaLnBrk="1" hangingPunct="1">
              <a:buClr>
                <a:srgbClr val="F28E00"/>
              </a:buClr>
            </a:pPr>
            <a:endParaRPr lang="de-DE" sz="400" kern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1265596" y="2355269"/>
            <a:ext cx="195789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1700213" algn="r"/>
              </a:tabLst>
            </a:pPr>
            <a:r>
              <a:rPr lang="de-DE" sz="2400" smtClean="0"/>
              <a:t>←</a:t>
            </a:r>
            <a:r>
              <a:rPr lang="de-DE" smtClean="0"/>
              <a:t>	G5</a:t>
            </a:r>
          </a:p>
          <a:p>
            <a:pPr>
              <a:tabLst>
                <a:tab pos="1700213" algn="r"/>
              </a:tabLst>
            </a:pPr>
            <a:r>
              <a:rPr lang="de-DE" smtClean="0"/>
              <a:t>XSE	Z: 81.240 </a:t>
            </a:r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265596" y="4075132"/>
            <a:ext cx="71560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T 80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244542" y="4075132"/>
            <a:ext cx="71560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T 90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223490" y="4075132"/>
            <a:ext cx="71560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T 140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075596" y="4082494"/>
            <a:ext cx="1280379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Keil klein</a:t>
            </a:r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599596" y="4075132"/>
            <a:ext cx="1280379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Keil groß</a:t>
            </a: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265596" y="5132967"/>
            <a:ext cx="71560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Y 82</a:t>
            </a:r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5075596" y="5140329"/>
            <a:ext cx="1280379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X 9.291</a:t>
            </a: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1265596" y="6225059"/>
            <a:ext cx="1280379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tabLst>
                <a:tab pos="1700213" algn="r"/>
              </a:tabLst>
            </a:pPr>
            <a:r>
              <a:rPr lang="de-DE" smtClean="0"/>
              <a:t>UM-06-07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9" t="3612" r="10771"/>
          <a:stretch/>
        </p:blipFill>
        <p:spPr>
          <a:xfrm>
            <a:off x="3065069" y="1070632"/>
            <a:ext cx="6078931" cy="48962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/>
            </a:r>
            <a:br>
              <a:rPr lang="de-DE" smtClean="0"/>
            </a:br>
            <a:r>
              <a:rPr lang="de-DE"/>
              <a:t>Konzept Magnetaufstellung Dogleg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Untertitel 1"/>
          <p:cNvSpPr>
            <a:spLocks noGrp="1"/>
          </p:cNvSpPr>
          <p:nvPr/>
        </p:nvSpPr>
        <p:spPr bwMode="auto">
          <a:xfrm>
            <a:off x="388142" y="823912"/>
            <a:ext cx="852011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  <a:defRPr sz="2000" b="1">
                <a:solidFill>
                  <a:srgbClr val="F28E00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Farbkonzept</a:t>
            </a:r>
            <a:endParaRPr lang="en-US" sz="240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82576" y="1309687"/>
            <a:ext cx="4845379" cy="469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r>
              <a:rPr lang="de-DE" sz="2000" b="1" kern="0" smtClean="0"/>
              <a:t>Vorschlag</a:t>
            </a:r>
            <a:br>
              <a:rPr lang="de-DE" sz="2000" b="1" kern="0" smtClean="0"/>
            </a:br>
            <a:r>
              <a:rPr lang="de-DE" sz="2000" b="1" kern="0" smtClean="0"/>
              <a:t>zum Farbkonzept</a:t>
            </a:r>
          </a:p>
          <a:p>
            <a:pPr lvl="1"/>
            <a:r>
              <a:rPr lang="de-DE"/>
              <a:t>Farbe Girder </a:t>
            </a:r>
            <a:r>
              <a:rPr lang="de-DE" smtClean="0"/>
              <a:t>weiß</a:t>
            </a:r>
            <a:br>
              <a:rPr lang="de-DE" smtClean="0"/>
            </a:br>
            <a:r>
              <a:rPr lang="de-DE" smtClean="0"/>
              <a:t>(analog </a:t>
            </a:r>
            <a:r>
              <a:rPr lang="de-DE"/>
              <a:t>BC)</a:t>
            </a:r>
          </a:p>
          <a:p>
            <a:pPr lvl="1"/>
            <a:r>
              <a:rPr lang="de-DE"/>
              <a:t>Justiergestelle </a:t>
            </a:r>
            <a:r>
              <a:rPr lang="de-DE" smtClean="0"/>
              <a:t>rot</a:t>
            </a:r>
            <a:br>
              <a:rPr lang="de-DE" smtClean="0"/>
            </a:br>
            <a:r>
              <a:rPr lang="de-DE" smtClean="0"/>
              <a:t>(analog </a:t>
            </a:r>
            <a:r>
              <a:rPr lang="de-DE"/>
              <a:t>MPL)</a:t>
            </a:r>
          </a:p>
          <a:p>
            <a:pPr lvl="1"/>
            <a:r>
              <a:rPr lang="de-DE" smtClean="0"/>
              <a:t>Rechteckrohre,</a:t>
            </a:r>
            <a:br>
              <a:rPr lang="de-DE" smtClean="0"/>
            </a:br>
            <a:r>
              <a:rPr lang="de-DE" smtClean="0"/>
              <a:t>Keile</a:t>
            </a:r>
            <a:r>
              <a:rPr lang="de-DE"/>
              <a:t>, Hubtische </a:t>
            </a:r>
            <a:r>
              <a:rPr lang="de-DE" smtClean="0"/>
              <a:t>gelb</a:t>
            </a:r>
            <a:br>
              <a:rPr lang="de-DE" smtClean="0"/>
            </a:br>
            <a:r>
              <a:rPr lang="de-DE" smtClean="0"/>
              <a:t>(analog </a:t>
            </a:r>
            <a:r>
              <a:rPr lang="de-DE"/>
              <a:t>Sondergestelle)</a:t>
            </a:r>
          </a:p>
          <a:p>
            <a:pPr lvl="1"/>
            <a:r>
              <a:rPr lang="de-DE"/>
              <a:t>Stahlstützen </a:t>
            </a:r>
            <a:r>
              <a:rPr lang="de-DE" smtClean="0"/>
              <a:t>blau</a:t>
            </a:r>
          </a:p>
          <a:p>
            <a:pPr lvl="1"/>
            <a:endParaRPr lang="de-DE" smtClean="0"/>
          </a:p>
          <a:p>
            <a:pPr lvl="1"/>
            <a:r>
              <a:rPr lang="de-DE" smtClean="0"/>
              <a:t>Transportrahmen gelb</a:t>
            </a:r>
          </a:p>
          <a:p>
            <a:pPr lvl="1"/>
            <a:r>
              <a:rPr lang="de-DE" smtClean="0"/>
              <a:t>Stützfüße Alu,</a:t>
            </a:r>
            <a:br>
              <a:rPr lang="de-DE" smtClean="0"/>
            </a:br>
            <a:r>
              <a:rPr lang="de-DE" smtClean="0"/>
              <a:t>ggf. violett eloxiert</a:t>
            </a:r>
            <a:endParaRPr lang="de-DE"/>
          </a:p>
          <a:p>
            <a:pPr marL="265113" lvl="1" indent="-265113" eaLnBrk="1" hangingPunct="1">
              <a:buClr>
                <a:srgbClr val="F28E00"/>
              </a:buClr>
              <a:buFont typeface="Arial Black" pitchFamily="34" charset="0"/>
              <a:buChar char="&gt;"/>
            </a:pPr>
            <a:endParaRPr lang="de-DE" sz="2000" b="1" kern="0" smtClean="0"/>
          </a:p>
        </p:txBody>
      </p:sp>
    </p:spTree>
    <p:extLst>
      <p:ext uri="{BB962C8B-B14F-4D97-AF65-F5344CB8AC3E}">
        <p14:creationId xmlns:p14="http://schemas.microsoft.com/office/powerpoint/2010/main" val="34433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324</Words>
  <Application>Microsoft Office PowerPoint</Application>
  <PresentationFormat>Bildschirmpräsentation (4:3)</PresentationFormat>
  <Paragraphs>161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2_DESY_Vortrag_3-1</vt:lpstr>
      <vt:lpstr>PRR – Aufstellung Dogleg (XSE)</vt:lpstr>
      <vt:lpstr>Inhalt</vt:lpstr>
      <vt:lpstr> Konzept Magnetaufstellung Dogleg </vt:lpstr>
      <vt:lpstr> Konzept Magnetaufstellung Dogleg </vt:lpstr>
      <vt:lpstr> Konzept Magnetaufstellung Dogleg </vt:lpstr>
      <vt:lpstr> Konzept Magnetaufstellung Dogleg </vt:lpstr>
      <vt:lpstr> Konzept Magnetaufstellung Dogleg </vt:lpstr>
      <vt:lpstr> Konzept Magnetaufstellung Dogleg </vt:lpstr>
      <vt:lpstr> Konzept Magnetaufstellung Dogleg </vt:lpstr>
      <vt:lpstr> Statik </vt:lpstr>
      <vt:lpstr> Dynamik </vt:lpstr>
      <vt:lpstr> Weiteres Vorgehen </vt:lpstr>
      <vt:lpstr> Unterlagen 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Platzer, Roland</cp:lastModifiedBy>
  <cp:revision>460</cp:revision>
  <cp:lastPrinted>2014-07-02T10:50:00Z</cp:lastPrinted>
  <dcterms:created xsi:type="dcterms:W3CDTF">2008-04-14T12:45:38Z</dcterms:created>
  <dcterms:modified xsi:type="dcterms:W3CDTF">2014-07-31T07:03:36Z</dcterms:modified>
</cp:coreProperties>
</file>