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4" r:id="rId2"/>
    <p:sldId id="374" r:id="rId3"/>
    <p:sldId id="375" r:id="rId4"/>
    <p:sldId id="376" r:id="rId5"/>
    <p:sldId id="377" r:id="rId6"/>
    <p:sldId id="378" r:id="rId7"/>
    <p:sldId id="380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6C98F51-3796-4194-A361-602E093DE046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20036A-A17F-4B88-8559-FE21110953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8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Activity of high </a:t>
            </a:r>
            <a:r>
              <a:rPr lang="fr-FR" dirty="0" err="1" smtClean="0"/>
              <a:t>purity</a:t>
            </a:r>
            <a:r>
              <a:rPr lang="fr-FR" dirty="0" smtClean="0"/>
              <a:t> Nickel foils </a:t>
            </a:r>
            <a:r>
              <a:rPr lang="fr-FR" dirty="0" err="1" smtClean="0"/>
              <a:t>is</a:t>
            </a:r>
            <a:r>
              <a:rPr lang="fr-FR" dirty="0" smtClean="0"/>
              <a:t>  </a:t>
            </a:r>
            <a:r>
              <a:rPr lang="fr-FR" dirty="0" err="1" smtClean="0"/>
              <a:t>determined</a:t>
            </a:r>
            <a:r>
              <a:rPr lang="fr-FR" dirty="0" smtClean="0"/>
              <a:t> by </a:t>
            </a:r>
            <a:r>
              <a:rPr lang="el-GR" dirty="0" smtClean="0"/>
              <a:t>γ </a:t>
            </a:r>
            <a:r>
              <a:rPr lang="fr-FR" dirty="0" smtClean="0"/>
              <a:t>rays </a:t>
            </a:r>
            <a:r>
              <a:rPr lang="fr-FR" dirty="0" err="1" smtClean="0"/>
              <a:t>spectrometry</a:t>
            </a:r>
            <a:r>
              <a:rPr lang="fr-FR" dirty="0" smtClean="0"/>
              <a:t> gamma ray of 58Co at 810 </a:t>
            </a:r>
            <a:r>
              <a:rPr lang="fr-FR" dirty="0" err="1" smtClean="0"/>
              <a:t>keV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LN2 </a:t>
            </a:r>
            <a:r>
              <a:rPr lang="fr-FR" dirty="0" err="1" smtClean="0"/>
              <a:t>cooled</a:t>
            </a:r>
            <a:r>
              <a:rPr lang="fr-FR" dirty="0" smtClean="0"/>
              <a:t> ORTEC Ge-Li detector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68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jeudi 4 décembre 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0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17F3-8A26-4E4E-984C-C7E39779206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l.in2p3.fr/in2p3-00148346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4581128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88400" y="579597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IPN Orsay</a:t>
            </a:r>
            <a:endParaRPr lang="en-US" b="1" dirty="0">
              <a:solidFill>
                <a:srgbClr val="CC0099"/>
              </a:solidFill>
              <a:latin typeface="Candara" pitchFamily="34" charset="0"/>
            </a:endParaRPr>
          </a:p>
        </p:txBody>
      </p:sp>
      <p:sp>
        <p:nvSpPr>
          <p:cNvPr id="19" name="Espace réservé du contenu 13"/>
          <p:cNvSpPr txBox="1">
            <a:spLocks/>
          </p:cNvSpPr>
          <p:nvPr/>
        </p:nvSpPr>
        <p:spPr>
          <a:xfrm>
            <a:off x="2000232" y="2428868"/>
            <a:ext cx="6460200" cy="272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Piezo radiation resistance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501F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N. Gandolfo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From an experiment* driven by the following team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Fouaidy, G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Martinet, N. </a:t>
            </a:r>
            <a:r>
              <a:rPr lang="en-US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Hammoudi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F. </a:t>
            </a:r>
            <a:r>
              <a:rPr lang="en-US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Chatelet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A. Olivier, S. </a:t>
            </a:r>
            <a:r>
              <a:rPr lang="en-US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Blivet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F. </a:t>
            </a:r>
            <a:r>
              <a:rPr lang="en-US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Galet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251366"/>
            <a:ext cx="7658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*M</a:t>
            </a:r>
            <a:r>
              <a:rPr lang="fr-FR" sz="1400" dirty="0"/>
              <a:t>. Fouaidy, G. Martinet, N. </a:t>
            </a:r>
            <a:r>
              <a:rPr lang="fr-FR" sz="1400" dirty="0" err="1"/>
              <a:t>Hammoudi</a:t>
            </a:r>
            <a:r>
              <a:rPr lang="fr-FR" sz="1400" dirty="0"/>
              <a:t>, F. Chatelet, A. Olivier, et al.. Radiation </a:t>
            </a:r>
            <a:r>
              <a:rPr lang="fr-FR" sz="1400" dirty="0" err="1"/>
              <a:t>hardness</a:t>
            </a:r>
            <a:r>
              <a:rPr lang="fr-FR" sz="1400" dirty="0"/>
              <a:t> tests of </a:t>
            </a:r>
            <a:r>
              <a:rPr lang="fr-FR" sz="1400" dirty="0" err="1"/>
              <a:t>piezoelectric</a:t>
            </a:r>
            <a:r>
              <a:rPr lang="fr-FR" sz="1400" dirty="0"/>
              <a:t> </a:t>
            </a:r>
            <a:r>
              <a:rPr lang="fr-FR" sz="1400" dirty="0" err="1"/>
              <a:t>actuators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fast</a:t>
            </a:r>
            <a:r>
              <a:rPr lang="fr-FR" sz="1400" dirty="0"/>
              <a:t> neutrons at </a:t>
            </a:r>
            <a:r>
              <a:rPr lang="fr-FR" sz="1400" dirty="0" err="1"/>
              <a:t>liquid</a:t>
            </a:r>
            <a:r>
              <a:rPr lang="fr-FR" sz="1400" dirty="0"/>
              <a:t> </a:t>
            </a:r>
            <a:r>
              <a:rPr lang="fr-FR" sz="1400" dirty="0" err="1"/>
              <a:t>helium</a:t>
            </a:r>
            <a:r>
              <a:rPr lang="fr-FR" sz="1400" dirty="0"/>
              <a:t> </a:t>
            </a:r>
            <a:r>
              <a:rPr lang="fr-FR" sz="1400" dirty="0" err="1"/>
              <a:t>temperature</a:t>
            </a:r>
            <a:r>
              <a:rPr lang="fr-FR" sz="1400" dirty="0"/>
              <a:t>. 2007, pp.20.</a:t>
            </a:r>
            <a:r>
              <a:rPr lang="fr-FR" sz="1400" dirty="0">
                <a:hlinkClick r:id="rId2"/>
              </a:rPr>
              <a:t>&lt;in2p3-00148346&gt;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radiation </a:t>
            </a:r>
            <a:r>
              <a:rPr lang="en-US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resistance</a:t>
            </a:r>
            <a:endParaRPr lang="en-US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8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555776" y="980728"/>
            <a:ext cx="3049367" cy="357190"/>
          </a:xfrm>
        </p:spPr>
        <p:txBody>
          <a:bodyPr>
            <a:noAutofit/>
          </a:bodyPr>
          <a:lstStyle/>
          <a:p>
            <a:r>
              <a:rPr lang="en-US" sz="2000" dirty="0" smtClean="0"/>
              <a:t>Outline</a:t>
            </a:r>
            <a:endParaRPr lang="en-US" sz="2000" dirty="0"/>
          </a:p>
        </p:txBody>
      </p:sp>
      <p:sp>
        <p:nvSpPr>
          <p:cNvPr id="3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7488832" cy="24482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Experimental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Measurements of the neutrons </a:t>
            </a:r>
            <a:r>
              <a:rPr lang="en-US" sz="1800" dirty="0" err="1"/>
              <a:t>fluence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Measurements </a:t>
            </a:r>
            <a:r>
              <a:rPr lang="en-US" sz="1800" dirty="0"/>
              <a:t>of electrical parameters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Conclusion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48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radiation </a:t>
            </a:r>
            <a:r>
              <a:rPr lang="en-US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resistance</a:t>
            </a:r>
            <a:endParaRPr lang="en-US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8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555776" y="980728"/>
            <a:ext cx="3049367" cy="35719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15567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Idea</a:t>
            </a:r>
            <a:r>
              <a:rPr lang="fr-FR" b="1" dirty="0" smtClean="0"/>
              <a:t> : </a:t>
            </a:r>
            <a:r>
              <a:rPr lang="fr-FR" b="1" dirty="0" err="1" smtClean="0"/>
              <a:t>Irradiate</a:t>
            </a:r>
            <a:r>
              <a:rPr lang="fr-FR" b="1" dirty="0" smtClean="0"/>
              <a:t> piezos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fast</a:t>
            </a:r>
            <a:r>
              <a:rPr lang="fr-FR" b="1" dirty="0" smtClean="0"/>
              <a:t> neutrons and 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happens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060848"/>
            <a:ext cx="6264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Tools : Neutrons irradiation </a:t>
            </a:r>
            <a:r>
              <a:rPr lang="fr-FR" dirty="0" err="1" smtClean="0"/>
              <a:t>facility</a:t>
            </a:r>
            <a:r>
              <a:rPr lang="fr-FR" dirty="0" smtClean="0"/>
              <a:t> at the CERI cyclotron (Orléans)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Deuterons </a:t>
            </a:r>
            <a:r>
              <a:rPr lang="en-US" sz="1600" dirty="0"/>
              <a:t>beam </a:t>
            </a:r>
            <a:r>
              <a:rPr lang="en-US" sz="1600" dirty="0" smtClean="0"/>
              <a:t>: </a:t>
            </a:r>
            <a:r>
              <a:rPr lang="en-US" sz="1600" b="1" dirty="0" smtClean="0"/>
              <a:t>Energy </a:t>
            </a:r>
            <a:r>
              <a:rPr lang="en-US" sz="1600" b="1" dirty="0"/>
              <a:t>≤ 25 MeV, Current up to </a:t>
            </a:r>
            <a:r>
              <a:rPr lang="en-US" sz="1600" b="1" dirty="0" smtClean="0"/>
              <a:t>35µA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Collision with a water cooled </a:t>
            </a:r>
            <a:r>
              <a:rPr lang="en-US" sz="1600" dirty="0" smtClean="0"/>
              <a:t>thick </a:t>
            </a:r>
            <a:r>
              <a:rPr lang="en-US" sz="1600" dirty="0"/>
              <a:t>beryllium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 of a high neutrons flux with low </a:t>
            </a:r>
            <a:r>
              <a:rPr lang="el-GR" sz="1600" dirty="0" smtClean="0"/>
              <a:t>γ</a:t>
            </a:r>
            <a:r>
              <a:rPr lang="en-US" sz="1600" dirty="0" smtClean="0"/>
              <a:t> </a:t>
            </a:r>
            <a:r>
              <a:rPr lang="en-US" sz="1600" dirty="0"/>
              <a:t>dose (&lt;20%)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Neutrons energy spectrum in the </a:t>
            </a:r>
            <a:r>
              <a:rPr lang="en-US" sz="1600" dirty="0" smtClean="0"/>
              <a:t>range of </a:t>
            </a:r>
            <a:r>
              <a:rPr lang="en-US" sz="1600" b="1" dirty="0" smtClean="0"/>
              <a:t>1 to 20 </a:t>
            </a:r>
            <a:r>
              <a:rPr lang="en-US" sz="1600" b="1" dirty="0"/>
              <a:t>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total dose </a:t>
            </a:r>
            <a:r>
              <a:rPr lang="en-US" sz="1600" dirty="0" smtClean="0"/>
              <a:t>of </a:t>
            </a:r>
            <a:r>
              <a:rPr lang="en-US" sz="1600" b="1" dirty="0" smtClean="0"/>
              <a:t>~10</a:t>
            </a:r>
            <a:r>
              <a:rPr lang="en-US" sz="1600" b="1" baseline="30000" dirty="0" smtClean="0"/>
              <a:t>15</a:t>
            </a:r>
            <a:r>
              <a:rPr lang="en-US" sz="1600" b="1" dirty="0" smtClean="0"/>
              <a:t> n/cm²</a:t>
            </a:r>
            <a:r>
              <a:rPr lang="en-US" sz="1600" dirty="0"/>
              <a:t> </a:t>
            </a:r>
            <a:r>
              <a:rPr lang="en-US" sz="1600" dirty="0" smtClean="0"/>
              <a:t>(10 </a:t>
            </a:r>
            <a:r>
              <a:rPr lang="en-US" sz="1600" dirty="0"/>
              <a:t>Years LHC operation) is </a:t>
            </a:r>
            <a:r>
              <a:rPr lang="en-US" sz="1600" dirty="0" smtClean="0"/>
              <a:t>nearly achieved in 8 hours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dirty="0" smtClean="0"/>
              <a:t>Cryostat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 </a:t>
            </a:r>
            <a:r>
              <a:rPr lang="en-US" sz="1600" dirty="0"/>
              <a:t>dimensions </a:t>
            </a:r>
            <a:r>
              <a:rPr lang="en-US" sz="1600" dirty="0" smtClean="0"/>
              <a:t>: Inner diameter: </a:t>
            </a:r>
            <a:r>
              <a:rPr lang="en-US" sz="1600" dirty="0"/>
              <a:t>270 mm, Height: 600 </a:t>
            </a:r>
            <a:r>
              <a:rPr lang="en-US" sz="1600" dirty="0" smtClean="0"/>
              <a:t>mm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be operated with Liquid Helium or Liquid 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distance between neutrons source and irradiated component : </a:t>
            </a:r>
            <a:r>
              <a:rPr lang="en-US" sz="1600" b="1" dirty="0"/>
              <a:t>80 </a:t>
            </a:r>
            <a:r>
              <a:rPr lang="en-US" sz="1600" b="1" dirty="0" smtClean="0"/>
              <a:t>mm</a:t>
            </a:r>
          </a:p>
          <a:p>
            <a:endParaRPr lang="en-US" sz="1600" dirty="0"/>
          </a:p>
          <a:p>
            <a:r>
              <a:rPr lang="en-US" dirty="0" smtClean="0"/>
              <a:t>Piezo actuators </a:t>
            </a:r>
            <a:r>
              <a:rPr lang="en-US" sz="1600" dirty="0" smtClean="0"/>
              <a:t>(which are not very lucky)</a:t>
            </a:r>
            <a:r>
              <a:rPr lang="en-US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 Noliac (from Noliac) : 36x10x10 multilayer low voltage stacks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 PICMA (from Physik </a:t>
            </a:r>
            <a:r>
              <a:rPr lang="en-US" sz="1600" dirty="0"/>
              <a:t>Instrument</a:t>
            </a:r>
            <a:r>
              <a:rPr lang="en-US" sz="1600" dirty="0" smtClean="0"/>
              <a:t>) </a:t>
            </a:r>
            <a:r>
              <a:rPr lang="en-US" sz="1600" dirty="0"/>
              <a:t>: 36x10x10</a:t>
            </a:r>
            <a:r>
              <a:rPr lang="en-US" sz="1600" dirty="0" smtClean="0"/>
              <a:t> </a:t>
            </a:r>
            <a:r>
              <a:rPr lang="en-US" sz="1600" dirty="0"/>
              <a:t>multilayer low voltage stacks</a:t>
            </a:r>
            <a:endParaRPr lang="en-US" sz="1600" dirty="0" smtClean="0"/>
          </a:p>
        </p:txBody>
      </p:sp>
      <p:pic>
        <p:nvPicPr>
          <p:cNvPr id="1028" name="Picture 4" descr="http://www.cemhti.cnrs-orleans.fr/instruments/Accelerateurs/CyclotronSch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98" y="2507804"/>
            <a:ext cx="2612758" cy="17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GP45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20530" r="16234" b="9036"/>
          <a:stretch/>
        </p:blipFill>
        <p:spPr bwMode="auto">
          <a:xfrm>
            <a:off x="6409506" y="4356695"/>
            <a:ext cx="22669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re 2"/>
          <p:cNvSpPr/>
          <p:nvPr/>
        </p:nvSpPr>
        <p:spPr>
          <a:xfrm>
            <a:off x="611560" y="3002839"/>
            <a:ext cx="1080120" cy="30355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radiation </a:t>
            </a:r>
            <a:r>
              <a:rPr lang="en-US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resistance</a:t>
            </a:r>
            <a:endParaRPr lang="en-US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8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555776" y="980728"/>
            <a:ext cx="3049367" cy="357190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Experimental setup</a:t>
            </a:r>
            <a:endParaRPr lang="en-US" sz="2000" dirty="0"/>
          </a:p>
        </p:txBody>
      </p:sp>
      <p:sp>
        <p:nvSpPr>
          <p:cNvPr id="3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495377"/>
            <a:ext cx="4896544" cy="1141536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 smtClean="0"/>
              <a:t>The experimental setup was inspired by a previous cryogenic sensors radiation resistance test for LHC*</a:t>
            </a:r>
          </a:p>
        </p:txBody>
      </p:sp>
      <p:pic>
        <p:nvPicPr>
          <p:cNvPr id="5" name="Picture 31" descr="PICT0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26" y="1484313"/>
            <a:ext cx="3552570" cy="46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60" y="6237312"/>
            <a:ext cx="8406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Junquera</a:t>
            </a:r>
            <a:r>
              <a:rPr lang="en-US" sz="1400" dirty="0"/>
              <a:t>, T., </a:t>
            </a:r>
            <a:r>
              <a:rPr lang="en-US" sz="1400" dirty="0" err="1"/>
              <a:t>Thermeau</a:t>
            </a:r>
            <a:r>
              <a:rPr lang="en-US" sz="1400" dirty="0"/>
              <a:t>, J. P., </a:t>
            </a:r>
            <a:r>
              <a:rPr lang="en-US" sz="1400" dirty="0" err="1"/>
              <a:t>Amand</a:t>
            </a:r>
            <a:r>
              <a:rPr lang="en-US" sz="1400" dirty="0"/>
              <a:t>, J. F., &amp; Casas-</a:t>
            </a:r>
            <a:r>
              <a:rPr lang="en-US" sz="1400" dirty="0" err="1"/>
              <a:t>Cubillos</a:t>
            </a:r>
            <a:r>
              <a:rPr lang="en-US" sz="1400" dirty="0"/>
              <a:t>, J. (1997). Neutron Irradiation Tests of Calibrated Cryogenic Sensors at Low Temperatures. </a:t>
            </a:r>
            <a:r>
              <a:rPr lang="en-US" sz="1400" i="1" dirty="0"/>
              <a:t>Adv. </a:t>
            </a:r>
            <a:r>
              <a:rPr lang="en-US" sz="1400" i="1" dirty="0" err="1"/>
              <a:t>Cryog</a:t>
            </a:r>
            <a:r>
              <a:rPr lang="en-US" sz="1400" i="1" dirty="0"/>
              <a:t>. Eng., A</a:t>
            </a:r>
            <a:r>
              <a:rPr lang="en-US" sz="1400" dirty="0"/>
              <a:t>, </a:t>
            </a:r>
            <a:r>
              <a:rPr lang="en-US" sz="1400" i="1" dirty="0"/>
              <a:t>43</a:t>
            </a:r>
            <a:r>
              <a:rPr lang="en-US" sz="1400" dirty="0"/>
              <a:t>(LHC-Project-Report-153), 765-772.</a:t>
            </a:r>
            <a:endParaRPr lang="fr-FR" sz="1400" dirty="0"/>
          </a:p>
        </p:txBody>
      </p:sp>
      <p:sp>
        <p:nvSpPr>
          <p:cNvPr id="44" name="Cylindre 43"/>
          <p:cNvSpPr/>
          <p:nvPr/>
        </p:nvSpPr>
        <p:spPr>
          <a:xfrm>
            <a:off x="755576" y="4826490"/>
            <a:ext cx="720080" cy="978774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ylindre 68"/>
          <p:cNvSpPr/>
          <p:nvPr/>
        </p:nvSpPr>
        <p:spPr>
          <a:xfrm>
            <a:off x="1051992" y="3150881"/>
            <a:ext cx="145157" cy="1773487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Cube 44"/>
          <p:cNvSpPr/>
          <p:nvPr/>
        </p:nvSpPr>
        <p:spPr>
          <a:xfrm>
            <a:off x="827584" y="5315876"/>
            <a:ext cx="144016" cy="34537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ube 45"/>
          <p:cNvSpPr/>
          <p:nvPr/>
        </p:nvSpPr>
        <p:spPr>
          <a:xfrm>
            <a:off x="979984" y="5229200"/>
            <a:ext cx="144016" cy="34537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Cylindre 46"/>
          <p:cNvSpPr/>
          <p:nvPr/>
        </p:nvSpPr>
        <p:spPr>
          <a:xfrm rot="5988106">
            <a:off x="2186959" y="4645163"/>
            <a:ext cx="504056" cy="1868121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Cube 56"/>
          <p:cNvSpPr/>
          <p:nvPr/>
        </p:nvSpPr>
        <p:spPr>
          <a:xfrm>
            <a:off x="1125141" y="5171861"/>
            <a:ext cx="144016" cy="34537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Cube 57"/>
          <p:cNvSpPr/>
          <p:nvPr/>
        </p:nvSpPr>
        <p:spPr>
          <a:xfrm>
            <a:off x="1277541" y="5085185"/>
            <a:ext cx="144016" cy="34537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/>
          <p:cNvSpPr/>
          <p:nvPr/>
        </p:nvSpPr>
        <p:spPr>
          <a:xfrm rot="5941836">
            <a:off x="249377" y="4384714"/>
            <a:ext cx="1824430" cy="1377921"/>
          </a:xfrm>
          <a:prstGeom prst="triangle">
            <a:avLst>
              <a:gd name="adj" fmla="val 68458"/>
            </a:avLst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56000">
                <a:srgbClr val="FFFF00">
                  <a:alpha val="3700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Cylindre 54"/>
          <p:cNvSpPr/>
          <p:nvPr/>
        </p:nvSpPr>
        <p:spPr>
          <a:xfrm rot="5988106">
            <a:off x="1478720" y="5327850"/>
            <a:ext cx="425920" cy="234748"/>
          </a:xfrm>
          <a:prstGeom prst="can">
            <a:avLst>
              <a:gd name="adj" fmla="val 908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 flipH="1" flipV="1">
            <a:off x="1744638" y="5445225"/>
            <a:ext cx="3331418" cy="602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 rot="583871">
            <a:off x="3546661" y="560687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Deutons </a:t>
            </a:r>
            <a:r>
              <a:rPr lang="fr-FR" dirty="0" err="1" smtClean="0"/>
              <a:t>beam</a:t>
            </a:r>
            <a:endParaRPr lang="fr-FR" dirty="0"/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1744638" y="4869160"/>
            <a:ext cx="694349" cy="475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02234" y="4693278"/>
            <a:ext cx="2385789" cy="425814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sz="1600" dirty="0" smtClean="0"/>
              <a:t>Be </a:t>
            </a:r>
            <a:r>
              <a:rPr lang="en-US" sz="1600" dirty="0" smtClean="0"/>
              <a:t>target (3 mm thickness)</a:t>
            </a:r>
            <a:endParaRPr lang="en-US" sz="1600" dirty="0" smtClean="0"/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1349549" y="4540986"/>
            <a:ext cx="820457" cy="630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33252" y="4365104"/>
            <a:ext cx="2654771" cy="425814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sz="1600" dirty="0" smtClean="0"/>
              <a:t>Piezos in </a:t>
            </a:r>
            <a:r>
              <a:rPr lang="en-US" sz="1600" dirty="0" smtClean="0"/>
              <a:t>Al vacuum </a:t>
            </a:r>
            <a:r>
              <a:rPr lang="en-US" sz="1600" dirty="0" smtClean="0"/>
              <a:t>chamber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 flipH="1">
            <a:off x="1349549" y="3883820"/>
            <a:ext cx="820457" cy="630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33252" y="3707938"/>
            <a:ext cx="2654771" cy="425814"/>
          </a:xfrm>
        </p:spPr>
        <p:txBody>
          <a:bodyPr>
            <a:normAutofit/>
          </a:bodyPr>
          <a:lstStyle/>
          <a:p>
            <a:pPr marL="0" indent="0"/>
            <a:r>
              <a:rPr lang="en-US" sz="1600" dirty="0" smtClean="0"/>
              <a:t>LHe Dewar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971550" y="2924175"/>
            <a:ext cx="50" cy="21826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899592" y="5106853"/>
            <a:ext cx="72008" cy="23769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 flipV="1">
            <a:off x="979984" y="5085185"/>
            <a:ext cx="72008" cy="16568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 flipV="1">
            <a:off x="1015988" y="5085185"/>
            <a:ext cx="171636" cy="9367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979984" y="5085185"/>
            <a:ext cx="351656" cy="2167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970459" y="2924944"/>
            <a:ext cx="187334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843808" y="2636912"/>
            <a:ext cx="1821592" cy="645343"/>
          </a:xfrm>
        </p:spPr>
        <p:txBody>
          <a:bodyPr>
            <a:normAutofit/>
          </a:bodyPr>
          <a:lstStyle/>
          <a:p>
            <a:pPr marL="0" indent="0"/>
            <a:r>
              <a:rPr lang="en-US" sz="1600" dirty="0" smtClean="0"/>
              <a:t>To acquisition &amp; control system</a:t>
            </a:r>
          </a:p>
        </p:txBody>
      </p:sp>
      <p:cxnSp>
        <p:nvCxnSpPr>
          <p:cNvPr id="93" name="Connecteur droit avec flèche 92"/>
          <p:cNvCxnSpPr/>
          <p:nvPr/>
        </p:nvCxnSpPr>
        <p:spPr>
          <a:xfrm flipH="1" flipV="1">
            <a:off x="1124000" y="5619997"/>
            <a:ext cx="475543" cy="11012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Espace réservé du contenu 2"/>
          <p:cNvSpPr>
            <a:spLocks noGrp="1"/>
          </p:cNvSpPr>
          <p:nvPr>
            <p:ph sz="quarter" idx="13"/>
          </p:nvPr>
        </p:nvSpPr>
        <p:spPr>
          <a:xfrm rot="770849">
            <a:off x="314429" y="5635908"/>
            <a:ext cx="1908214" cy="609856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1600" b="1" dirty="0" smtClean="0">
                <a:effectLst>
                  <a:outerShdw blurRad="63500" sx="102000" sy="102000" algn="ctr" rotWithShape="0">
                    <a:schemeClr val="bg1">
                      <a:alpha val="90000"/>
                    </a:schemeClr>
                  </a:outerShdw>
                </a:effectLst>
              </a:rPr>
              <a:t>d</a:t>
            </a:r>
            <a:br>
              <a:rPr lang="en-US" sz="1600" b="1" dirty="0" smtClean="0">
                <a:effectLst>
                  <a:outerShdw blurRad="63500" sx="102000" sy="102000" algn="ctr" rotWithShape="0">
                    <a:schemeClr val="bg1">
                      <a:alpha val="90000"/>
                    </a:schemeClr>
                  </a:outerShdw>
                </a:effectLst>
              </a:rPr>
            </a:br>
            <a:r>
              <a:rPr lang="en-US" sz="1600" dirty="0" smtClean="0">
                <a:effectLst>
                  <a:outerShdw blurRad="63500" sx="102000" sy="102000" algn="ctr" rotWithShape="0">
                    <a:schemeClr val="bg1">
                      <a:alpha val="90000"/>
                    </a:schemeClr>
                  </a:outerShdw>
                </a:effectLst>
              </a:rPr>
              <a:t>(20 to 25 cm)</a:t>
            </a:r>
          </a:p>
        </p:txBody>
      </p:sp>
    </p:spTree>
    <p:extLst>
      <p:ext uri="{BB962C8B-B14F-4D97-AF65-F5344CB8AC3E}">
        <p14:creationId xmlns:p14="http://schemas.microsoft.com/office/powerpoint/2010/main" val="3368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radiation </a:t>
            </a:r>
            <a:r>
              <a:rPr lang="en-US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resistance</a:t>
            </a:r>
            <a:endParaRPr lang="en-US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8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555776" y="980728"/>
            <a:ext cx="4968552" cy="357190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Measurement of the neutron </a:t>
            </a:r>
            <a:r>
              <a:rPr lang="en-US" sz="2000" dirty="0" err="1" smtClean="0"/>
              <a:t>fluence</a:t>
            </a:r>
            <a:endParaRPr lang="en-US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3707904" y="155679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Neutron fluence value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by </a:t>
            </a:r>
            <a:r>
              <a:rPr lang="en-US" dirty="0" smtClean="0"/>
              <a:t>measuring </a:t>
            </a:r>
            <a:r>
              <a:rPr lang="en-US" dirty="0" err="1" smtClean="0"/>
              <a:t>radioactivation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16 </a:t>
            </a:r>
            <a:r>
              <a:rPr lang="en-US" dirty="0" smtClean="0"/>
              <a:t>high purity Nickel foils (O.D = 3 mm)</a:t>
            </a:r>
            <a:endParaRPr lang="en-US" dirty="0" smtClean="0"/>
          </a:p>
        </p:txBody>
      </p:sp>
      <p:pic>
        <p:nvPicPr>
          <p:cNvPr id="6" name="Image 5"/>
          <p:cNvPicPr>
            <a:picLocks noGrp="1"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4542617"/>
              </p:ext>
            </p:extLst>
          </p:nvPr>
        </p:nvPicPr>
        <p:blipFill rotWithShape="1">
          <a:blip r:embed="rId3" cstate="print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3649" r="7086" b="14780"/>
          <a:stretch/>
        </p:blipFill>
        <p:spPr bwMode="auto">
          <a:xfrm>
            <a:off x="4355976" y="3884037"/>
            <a:ext cx="4222547" cy="256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3" descr="PICT007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58"/>
          <a:stretch/>
        </p:blipFill>
        <p:spPr bwMode="auto">
          <a:xfrm>
            <a:off x="191699" y="4061152"/>
            <a:ext cx="3456384" cy="2068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11960" y="2276872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r-FR" sz="1600" b="1" dirty="0" smtClean="0">
                <a:latin typeface="Arial" charset="0"/>
                <a:cs typeface="Times New Roman" pitchFamily="18" charset="0"/>
              </a:rPr>
              <a:t>Radiation exposition mean values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dirty="0" smtClean="0">
                <a:latin typeface="Arial" charset="0"/>
                <a:cs typeface="Times New Roman" pitchFamily="18" charset="0"/>
              </a:rPr>
              <a:t>Noliac : </a:t>
            </a:r>
            <a:r>
              <a:rPr lang="en-GB" altLang="fr-FR" sz="1600" dirty="0">
                <a:latin typeface="Arial" charset="0"/>
                <a:cs typeface="Times New Roman" pitchFamily="18" charset="0"/>
              </a:rPr>
              <a:t>5.3 </a:t>
            </a:r>
            <a:r>
              <a:rPr lang="en-GB" altLang="fr-FR" sz="1600" dirty="0" smtClean="0">
                <a:latin typeface="Arial" charset="0"/>
                <a:cs typeface="Times New Roman" pitchFamily="18" charset="0"/>
              </a:rPr>
              <a:t>x10</a:t>
            </a:r>
            <a:r>
              <a:rPr lang="en-GB" altLang="fr-FR" sz="1600" baseline="30000" dirty="0" smtClean="0">
                <a:latin typeface="Arial" charset="0"/>
                <a:cs typeface="Times New Roman" pitchFamily="18" charset="0"/>
              </a:rPr>
              <a:t>14 </a:t>
            </a:r>
            <a:r>
              <a:rPr lang="en-GB" altLang="fr-FR" sz="1600" dirty="0" smtClean="0">
                <a:latin typeface="Arial" charset="0"/>
                <a:cs typeface="Times New Roman" pitchFamily="18" charset="0"/>
              </a:rPr>
              <a:t>n/cm²</a:t>
            </a:r>
            <a:endParaRPr lang="en-GB" altLang="fr-FR" sz="20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dirty="0" smtClean="0">
                <a:latin typeface="Arial" charset="0"/>
                <a:cs typeface="Times New Roman" pitchFamily="18" charset="0"/>
              </a:rPr>
              <a:t>PICMA : 2.5 x10</a:t>
            </a:r>
            <a:r>
              <a:rPr lang="en-GB" altLang="fr-FR" sz="1600" baseline="30000" dirty="0" smtClean="0">
                <a:latin typeface="Arial" charset="0"/>
                <a:cs typeface="Times New Roman" pitchFamily="18" charset="0"/>
              </a:rPr>
              <a:t>14 </a:t>
            </a:r>
            <a:r>
              <a:rPr lang="en-GB" altLang="fr-FR" sz="1600" dirty="0" smtClean="0">
                <a:latin typeface="Arial" charset="0"/>
                <a:cs typeface="Times New Roman" pitchFamily="18" charset="0"/>
              </a:rPr>
              <a:t>n/cm²</a:t>
            </a:r>
          </a:p>
          <a:p>
            <a:r>
              <a:rPr lang="en-US" sz="1600" i="1" dirty="0" smtClean="0"/>
              <a:t>(Exposure time </a:t>
            </a:r>
            <a:r>
              <a:rPr lang="en-US" sz="1600" i="1" dirty="0"/>
              <a:t>: 8 </a:t>
            </a:r>
            <a:r>
              <a:rPr lang="en-US" sz="1600" i="1" dirty="0" smtClean="0"/>
              <a:t>hours)</a:t>
            </a:r>
            <a:endParaRPr lang="fr-FR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9568"/>
            <a:ext cx="3456384" cy="1785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053015" y="335699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fr-FR" i="1" dirty="0" smtClean="0">
                <a:latin typeface="Arial" charset="0"/>
                <a:cs typeface="Times New Roman" pitchFamily="18" charset="0"/>
              </a:rPr>
              <a:t>Neutron dose map [for PICMA test] </a:t>
            </a:r>
            <a:r>
              <a:rPr lang="en-GB" altLang="fr-FR" i="1" dirty="0" smtClean="0">
                <a:latin typeface="Arial" charset="0"/>
              </a:rPr>
              <a:t>(</a:t>
            </a:r>
            <a:r>
              <a:rPr lang="en-GB" altLang="fr-FR" i="1" dirty="0" smtClean="0">
                <a:latin typeface="Arial" charset="0"/>
                <a:cs typeface="Times New Roman" pitchFamily="18" charset="0"/>
              </a:rPr>
              <a:t>x10</a:t>
            </a:r>
            <a:r>
              <a:rPr lang="en-GB" altLang="fr-FR" i="1" baseline="30000" dirty="0" smtClean="0">
                <a:latin typeface="Arial" charset="0"/>
                <a:cs typeface="Times New Roman" pitchFamily="18" charset="0"/>
              </a:rPr>
              <a:t>14 </a:t>
            </a:r>
            <a:r>
              <a:rPr lang="en-GB" altLang="fr-FR" i="1" dirty="0" smtClean="0">
                <a:latin typeface="Arial" charset="0"/>
                <a:cs typeface="Times New Roman" pitchFamily="18" charset="0"/>
              </a:rPr>
              <a:t>n/cm²)</a:t>
            </a:r>
            <a:endParaRPr lang="en-GB" altLang="fr-FR" i="1" dirty="0"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349171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fr-FR" sz="16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Noliac piezos assembly</a:t>
            </a:r>
            <a:endParaRPr lang="en-GB" altLang="fr-FR" sz="2000" i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615601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fr-FR" sz="16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PICMA piezos assembly</a:t>
            </a:r>
            <a:endParaRPr lang="en-GB" altLang="fr-FR" sz="2000" i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8" name="Connecteur droit avec flèche 7"/>
          <p:cNvCxnSpPr>
            <a:stCxn id="2" idx="1"/>
          </p:cNvCxnSpPr>
          <p:nvPr/>
        </p:nvCxnSpPr>
        <p:spPr>
          <a:xfrm flipH="1" flipV="1">
            <a:off x="1703868" y="5517232"/>
            <a:ext cx="1152127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2735196" y="4438650"/>
            <a:ext cx="336823" cy="1150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2239896" y="4933950"/>
            <a:ext cx="714375" cy="771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55995" y="5589240"/>
            <a:ext cx="129614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Nickel foils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radiation </a:t>
            </a:r>
            <a:r>
              <a:rPr lang="en-US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resistance</a:t>
            </a:r>
            <a:endParaRPr lang="en-US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339752" y="1340768"/>
            <a:ext cx="5832648" cy="1224136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 smtClean="0"/>
              <a:t>Actuator nominal capacitance values from </a:t>
            </a:r>
            <a:r>
              <a:rPr lang="en-US" sz="1800" b="1" dirty="0" smtClean="0">
                <a:solidFill>
                  <a:srgbClr val="C00000"/>
                </a:solidFill>
              </a:rPr>
              <a:t>300 K</a:t>
            </a:r>
            <a:r>
              <a:rPr lang="en-US" sz="1800" dirty="0" smtClean="0"/>
              <a:t> to </a:t>
            </a:r>
            <a:r>
              <a:rPr lang="en-US" sz="1800" b="1" dirty="0" smtClean="0">
                <a:solidFill>
                  <a:schemeClr val="tx2"/>
                </a:solidFill>
              </a:rPr>
              <a:t>4 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Noliac : </a:t>
            </a:r>
            <a:r>
              <a:rPr lang="en-US" sz="1800" b="1" dirty="0" smtClean="0">
                <a:solidFill>
                  <a:srgbClr val="C00000"/>
                </a:solidFill>
              </a:rPr>
              <a:t>9 µF</a:t>
            </a:r>
            <a:r>
              <a:rPr lang="en-US" sz="1800" b="1" dirty="0" smtClean="0"/>
              <a:t> </a:t>
            </a:r>
            <a:r>
              <a:rPr lang="en-US" sz="1800" b="1" dirty="0" smtClean="0">
                <a:sym typeface="Wingdings" panose="05000000000000000000" pitchFamily="2" charset="2"/>
              </a:rPr>
              <a:t> </a:t>
            </a:r>
            <a:r>
              <a:rPr lang="en-US" sz="1800" b="1" dirty="0" smtClean="0">
                <a:sym typeface="Wingdings" panose="05000000000000000000" pitchFamily="2" charset="2"/>
              </a:rPr>
              <a:t>~</a:t>
            </a:r>
            <a:r>
              <a:rPr lang="en-US" sz="1800" b="1" dirty="0" smtClean="0">
                <a:solidFill>
                  <a:schemeClr val="tx2"/>
                </a:solidFill>
              </a:rPr>
              <a:t>1.5 </a:t>
            </a:r>
            <a:r>
              <a:rPr lang="en-US" sz="1800" b="1" dirty="0" smtClean="0">
                <a:solidFill>
                  <a:schemeClr val="tx2"/>
                </a:solidFill>
              </a:rPr>
              <a:t>µF </a:t>
            </a:r>
            <a:r>
              <a:rPr lang="en-US" sz="1800" dirty="0" smtClean="0"/>
              <a:t>(83% drops)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PICMA : </a:t>
            </a:r>
            <a:r>
              <a:rPr lang="en-US" sz="1800" b="1" dirty="0">
                <a:solidFill>
                  <a:srgbClr val="C00000"/>
                </a:solidFill>
              </a:rPr>
              <a:t>12.5 µF </a:t>
            </a:r>
            <a:r>
              <a:rPr lang="en-US" sz="1800" b="1" dirty="0" smtClean="0">
                <a:sym typeface="Wingdings" panose="05000000000000000000" pitchFamily="2" charset="2"/>
              </a:rPr>
              <a:t> </a:t>
            </a:r>
            <a:r>
              <a:rPr lang="en-US" sz="1800" b="1" dirty="0" smtClean="0">
                <a:sym typeface="Wingdings" panose="05000000000000000000" pitchFamily="2" charset="2"/>
              </a:rPr>
              <a:t>~</a:t>
            </a:r>
            <a:r>
              <a:rPr lang="en-US" sz="1800" b="1" dirty="0" smtClean="0">
                <a:solidFill>
                  <a:schemeClr val="tx2"/>
                </a:solidFill>
              </a:rPr>
              <a:t>2.7 </a:t>
            </a:r>
            <a:r>
              <a:rPr lang="en-US" sz="1800" b="1" dirty="0" smtClean="0">
                <a:solidFill>
                  <a:schemeClr val="tx2"/>
                </a:solidFill>
              </a:rPr>
              <a:t>µF </a:t>
            </a:r>
            <a:r>
              <a:rPr lang="en-US" sz="1800" dirty="0" smtClean="0"/>
              <a:t>(78% </a:t>
            </a:r>
            <a:r>
              <a:rPr lang="en-US" sz="1800" dirty="0"/>
              <a:t>drops)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/>
            <a:endParaRPr 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r="3131"/>
          <a:stretch/>
        </p:blipFill>
        <p:spPr bwMode="auto">
          <a:xfrm>
            <a:off x="6008509" y="3821560"/>
            <a:ext cx="3172003" cy="26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4"/>
          <a:stretch/>
        </p:blipFill>
        <p:spPr bwMode="auto">
          <a:xfrm>
            <a:off x="-36512" y="3821561"/>
            <a:ext cx="3172003" cy="27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Documentation\Radiation\piezo\DLoss_P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/>
          <a:stretch/>
        </p:blipFill>
        <p:spPr bwMode="auto">
          <a:xfrm>
            <a:off x="2987823" y="3821561"/>
            <a:ext cx="3069727" cy="26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555776" y="980728"/>
            <a:ext cx="5976664" cy="357190"/>
          </a:xfrm>
        </p:spPr>
        <p:txBody>
          <a:bodyPr>
            <a:noAutofit/>
          </a:bodyPr>
          <a:lstStyle/>
          <a:p>
            <a:r>
              <a:rPr lang="en-US" sz="2000" dirty="0" smtClean="0"/>
              <a:t>Electric parameters measurement</a:t>
            </a:r>
            <a:endParaRPr lang="en-US" sz="20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3557912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987823" y="3557912"/>
            <a:ext cx="0" cy="29674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005482" y="3557912"/>
            <a:ext cx="0" cy="29674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-118045" y="363195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Resistance</a:t>
            </a:r>
            <a:r>
              <a:rPr lang="fr-FR" sz="1400" b="1" dirty="0" smtClean="0"/>
              <a:t> variation Vs Integrated dose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890893" y="363195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Losses</a:t>
            </a:r>
            <a:r>
              <a:rPr lang="fr-FR" sz="1400" b="1" dirty="0" smtClean="0"/>
              <a:t> variation Vs Integrated dose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955010" y="363195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Capacitance variation Vs Integrated dose</a:t>
            </a:r>
            <a:endParaRPr lang="fr-FR" sz="1400" b="1" dirty="0"/>
          </a:p>
        </p:txBody>
      </p:sp>
      <p:sp>
        <p:nvSpPr>
          <p:cNvPr id="8" name="Ellipse 7"/>
          <p:cNvSpPr/>
          <p:nvPr/>
        </p:nvSpPr>
        <p:spPr>
          <a:xfrm>
            <a:off x="683568" y="4710040"/>
            <a:ext cx="648072" cy="46188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rot="2197575">
            <a:off x="1304642" y="5012146"/>
            <a:ext cx="1139568" cy="60979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7544" y="43407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PICMA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43608" y="55648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Noliac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00360" y="2476225"/>
            <a:ext cx="71600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temperature &lt;100 K : Displacement is proportional to capacitance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95536" y="2915652"/>
            <a:ext cx="86764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</a:rPr>
              <a:t>V</a:t>
            </a:r>
            <a:r>
              <a:rPr lang="en-US" b="1" dirty="0" smtClean="0">
                <a:solidFill>
                  <a:srgbClr val="3333FF"/>
                </a:solidFill>
              </a:rPr>
              <a:t>alues of parameters </a:t>
            </a:r>
            <a:r>
              <a:rPr lang="en-US" b="1" dirty="0">
                <a:solidFill>
                  <a:srgbClr val="3333FF"/>
                </a:solidFill>
              </a:rPr>
              <a:t>prior to exposure to neutrons </a:t>
            </a:r>
            <a:r>
              <a:rPr lang="en-US" b="1" dirty="0" smtClean="0">
                <a:solidFill>
                  <a:srgbClr val="3333FF"/>
                </a:solidFill>
              </a:rPr>
              <a:t>and  after radiation are compared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radiation </a:t>
            </a:r>
            <a:r>
              <a:rPr lang="en-US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resistance</a:t>
            </a:r>
            <a:endParaRPr lang="en-US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8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699792" y="1052736"/>
            <a:ext cx="2592288" cy="35719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3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892480" cy="37444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b="1" dirty="0" smtClean="0"/>
              <a:t>No significant modification of </a:t>
            </a:r>
            <a:r>
              <a:rPr lang="en-GB" sz="1600" b="1" dirty="0"/>
              <a:t>e</a:t>
            </a:r>
            <a:r>
              <a:rPr lang="en-GB" sz="1600" b="1" dirty="0" smtClean="0"/>
              <a:t>lectromechanical performance </a:t>
            </a:r>
            <a:r>
              <a:rPr lang="en-GB" sz="1600" dirty="0" smtClean="0"/>
              <a:t>of piezoelectric actuators after exposure to fast neutrons </a:t>
            </a:r>
            <a:r>
              <a:rPr lang="en-GB" sz="1600" dirty="0" err="1" smtClean="0"/>
              <a:t>fluence</a:t>
            </a:r>
            <a:r>
              <a:rPr lang="en-GB" sz="1600" dirty="0" smtClean="0"/>
              <a:t> </a:t>
            </a:r>
            <a:r>
              <a:rPr lang="en-GB" sz="1600" b="1" dirty="0" smtClean="0"/>
              <a:t>up to</a:t>
            </a:r>
            <a:r>
              <a:rPr lang="en-US" sz="1600" b="1" dirty="0"/>
              <a:t> </a:t>
            </a:r>
            <a:r>
              <a:rPr lang="en-US" sz="1600" b="1" dirty="0" smtClean="0"/>
              <a:t>7x10</a:t>
            </a:r>
            <a:r>
              <a:rPr lang="en-US" sz="1600" b="1" baseline="30000" dirty="0" smtClean="0"/>
              <a:t>14</a:t>
            </a:r>
            <a:r>
              <a:rPr lang="en-US" sz="1600" b="1" dirty="0" smtClean="0"/>
              <a:t> </a:t>
            </a:r>
            <a:r>
              <a:rPr lang="en-US" sz="1600" b="1" dirty="0"/>
              <a:t>n/cm² </a:t>
            </a:r>
            <a:r>
              <a:rPr lang="en-US" sz="1600" dirty="0" smtClean="0"/>
              <a:t>at </a:t>
            </a:r>
            <a:r>
              <a:rPr lang="en-US" sz="1600" dirty="0" smtClean="0"/>
              <a:t>LHe </a:t>
            </a:r>
            <a:r>
              <a:rPr lang="en-US" sz="1600" dirty="0" smtClean="0"/>
              <a:t>temperature.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 smtClean="0"/>
              <a:t>No </a:t>
            </a:r>
            <a:r>
              <a:rPr lang="en-GB" sz="1600" b="1" dirty="0"/>
              <a:t>major damage </a:t>
            </a:r>
            <a:r>
              <a:rPr lang="en-GB" sz="1600" dirty="0"/>
              <a:t>was observed but negligible performance degradation may be due to aging effect is </a:t>
            </a:r>
            <a:r>
              <a:rPr lang="en-GB" sz="1600" dirty="0" smtClean="0"/>
              <a:t>measured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Weak linear increase of loss factor by up to 10 </a:t>
            </a:r>
            <a:r>
              <a:rPr lang="en-US" sz="1600" dirty="0" smtClean="0"/>
              <a:t>%</a:t>
            </a:r>
            <a:endParaRPr lang="en-US" sz="1600" dirty="0" smtClean="0"/>
          </a:p>
          <a:p>
            <a:pPr marL="0" indent="0"/>
            <a:r>
              <a:rPr lang="en-US" sz="1600" dirty="0" smtClean="0"/>
              <a:t>	      </a:t>
            </a:r>
            <a:r>
              <a:rPr lang="en-US" sz="1600" b="1" dirty="0" smtClean="0"/>
              <a:t>no impact on cryogenic thermal budget</a:t>
            </a: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PICMA </a:t>
            </a:r>
            <a:r>
              <a:rPr lang="en-US" sz="1600" dirty="0"/>
              <a:t>&amp;</a:t>
            </a:r>
            <a:r>
              <a:rPr lang="en-US" sz="1600" dirty="0" smtClean="0"/>
              <a:t>NOLIAC piezoelectric actuators suited of use in radiation environment up to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~ 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14</a:t>
            </a:r>
            <a:r>
              <a:rPr lang="en-US" sz="1600" b="1" dirty="0" smtClean="0"/>
              <a:t> </a:t>
            </a:r>
            <a:r>
              <a:rPr lang="en-US" sz="1600" b="1" dirty="0"/>
              <a:t>n/cm²</a:t>
            </a:r>
            <a:endParaRPr lang="en-US" sz="1600" dirty="0" smtClean="0"/>
          </a:p>
        </p:txBody>
      </p:sp>
      <p:sp>
        <p:nvSpPr>
          <p:cNvPr id="2" name="Flèche droite 1"/>
          <p:cNvSpPr/>
          <p:nvPr/>
        </p:nvSpPr>
        <p:spPr>
          <a:xfrm>
            <a:off x="1030041" y="386104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14314</TotalTime>
  <Words>547</Words>
  <Application>Microsoft Office PowerPoint</Application>
  <PresentationFormat>Affichage à l'écran (4:3)</PresentationFormat>
  <Paragraphs>82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Piezo radiation resistance</vt:lpstr>
      <vt:lpstr>Piezo radiation resistance</vt:lpstr>
      <vt:lpstr>Piezo radiation resistance</vt:lpstr>
      <vt:lpstr>Piezo radiation resistance</vt:lpstr>
      <vt:lpstr>Piezo radiation resistance</vt:lpstr>
      <vt:lpstr>Piezo radiation resistance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gandolfo</dc:creator>
  <cp:lastModifiedBy>Nicolas gandolfo</cp:lastModifiedBy>
  <cp:revision>980</cp:revision>
  <dcterms:created xsi:type="dcterms:W3CDTF">2011-06-27T07:14:19Z</dcterms:created>
  <dcterms:modified xsi:type="dcterms:W3CDTF">2014-12-03T23:52:55Z</dcterms:modified>
</cp:coreProperties>
</file>