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5" r:id="rId10"/>
    <p:sldId id="256" r:id="rId11"/>
    <p:sldId id="257" r:id="rId12"/>
    <p:sldId id="267" r:id="rId13"/>
  </p:sldIdLst>
  <p:sldSz cx="9144000" cy="6858000" type="screen4x3"/>
  <p:notesSz cx="6805613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CFA5FD-2391-41F8-B882-468A39FDE8F9}" type="datetimeFigureOut">
              <a:rPr kumimoji="1" lang="ja-JP" altLang="en-US" smtClean="0"/>
              <a:t>2014/12/1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416E02-55E2-4EA5-9B3A-4CE215A23E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60676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A9832C-0DD2-4699-AF3C-8CF0905B6AE2}" type="datetimeFigureOut">
              <a:rPr kumimoji="1" lang="ja-JP" altLang="en-US" smtClean="0"/>
              <a:t>2014/12/1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E25410-E00D-451B-8FBA-8D1657EC29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7842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C6C2C-9ED6-43F9-8B6C-E5D6887E95BD}" type="datetime1">
              <a:rPr kumimoji="1" lang="ja-JP" altLang="en-US" smtClean="0"/>
              <a:t>2014/12/1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pl-PL" altLang="ja-JP" smtClean="0"/>
              <a:t>Eiji Kako (KEK, Japan)    2014 Dec. 02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27317-B260-41CD-A2B0-AA264A77B2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3042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B3D46-DA4F-4075-A04F-02D3C6B0BA72}" type="datetime1">
              <a:rPr kumimoji="1" lang="ja-JP" altLang="en-US" smtClean="0"/>
              <a:t>2014/12/1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pl-PL" altLang="ja-JP" smtClean="0"/>
              <a:t>Eiji Kako (KEK, Japan)    2014 Dec. 02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27317-B260-41CD-A2B0-AA264A77B2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7539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7D03-E12B-4060-821E-6864F7F17393}" type="datetime1">
              <a:rPr kumimoji="1" lang="ja-JP" altLang="en-US" smtClean="0"/>
              <a:t>2014/12/1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pl-PL" altLang="ja-JP" smtClean="0"/>
              <a:t>Eiji Kako (KEK, Japan)    2014 Dec. 02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27317-B260-41CD-A2B0-AA264A77B2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4305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41353-CD73-4AF0-A743-1EC0694899A8}" type="datetime1">
              <a:rPr kumimoji="1" lang="ja-JP" altLang="en-US" smtClean="0"/>
              <a:t>2014/12/1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pl-PL" altLang="ja-JP" smtClean="0"/>
              <a:t>Eiji Kako (KEK, Japan)    2014 Dec. 02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27317-B260-41CD-A2B0-AA264A77B2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630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5B879-C225-4A69-B433-E0E8C8281380}" type="datetime1">
              <a:rPr kumimoji="1" lang="ja-JP" altLang="en-US" smtClean="0"/>
              <a:t>2014/12/1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pl-PL" altLang="ja-JP" smtClean="0"/>
              <a:t>Eiji Kako (KEK, Japan)    2014 Dec. 02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27317-B260-41CD-A2B0-AA264A77B2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3991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453B0-FF16-465A-9008-F502E1EA52E7}" type="datetime1">
              <a:rPr kumimoji="1" lang="ja-JP" altLang="en-US" smtClean="0"/>
              <a:t>2014/12/1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pl-PL" altLang="ja-JP" smtClean="0"/>
              <a:t>Eiji Kako (KEK, Japan)    2014 Dec. 02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27317-B260-41CD-A2B0-AA264A77B2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0550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2C644-416F-4B58-B87F-6E771A2FA74B}" type="datetime1">
              <a:rPr kumimoji="1" lang="ja-JP" altLang="en-US" smtClean="0"/>
              <a:t>2014/12/1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pl-PL" altLang="ja-JP" smtClean="0"/>
              <a:t>Eiji Kako (KEK, Japan)    2014 Dec. 02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27317-B260-41CD-A2B0-AA264A77B2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2535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FC7A4-23BB-4D97-83E4-B4550A331BD6}" type="datetime1">
              <a:rPr kumimoji="1" lang="ja-JP" altLang="en-US" smtClean="0"/>
              <a:t>2014/12/1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pl-PL" altLang="ja-JP" smtClean="0"/>
              <a:t>Eiji Kako (KEK, Japan)    2014 Dec. 02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27317-B260-41CD-A2B0-AA264A77B2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5405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23481-E889-45B9-935A-E33F1BC43EE7}" type="datetime1">
              <a:rPr kumimoji="1" lang="ja-JP" altLang="en-US" smtClean="0"/>
              <a:t>2014/12/1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pl-PL" altLang="ja-JP" smtClean="0"/>
              <a:t>Eiji Kako (KEK, Japan)    2014 Dec. 02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27317-B260-41CD-A2B0-AA264A77B2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5394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07347-1A77-41BD-B012-6E59A3CFDC15}" type="datetime1">
              <a:rPr kumimoji="1" lang="ja-JP" altLang="en-US" smtClean="0"/>
              <a:t>2014/12/1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pl-PL" altLang="ja-JP" smtClean="0"/>
              <a:t>Eiji Kako (KEK, Japan)    2014 Dec. 02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27317-B260-41CD-A2B0-AA264A77B2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7880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AE29C-9750-461F-A124-CDFD892A94ED}" type="datetime1">
              <a:rPr kumimoji="1" lang="ja-JP" altLang="en-US" smtClean="0"/>
              <a:t>2014/12/1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pl-PL" altLang="ja-JP" smtClean="0"/>
              <a:t>Eiji Kako (KEK, Japan)    2014 Dec. 02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27317-B260-41CD-A2B0-AA264A77B2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2626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6DBC1-8CD7-47DC-8392-9E13A08E320B}" type="datetime1">
              <a:rPr kumimoji="1" lang="ja-JP" altLang="en-US" smtClean="0"/>
              <a:t>2014/12/1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pl-PL" altLang="ja-JP" smtClean="0"/>
              <a:t>Eiji Kako (KEK, Japan)    2014 Dec. 02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27317-B260-41CD-A2B0-AA264A77B2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8023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線コネクタ 2"/>
          <p:cNvCxnSpPr/>
          <p:nvPr/>
        </p:nvCxnSpPr>
        <p:spPr>
          <a:xfrm>
            <a:off x="-31248" y="6119379"/>
            <a:ext cx="9175248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655069" y="764704"/>
            <a:ext cx="7848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 smtClean="0"/>
              <a:t>RF Performance </a:t>
            </a:r>
          </a:p>
          <a:p>
            <a:pPr algn="ctr"/>
            <a:r>
              <a:rPr lang="en-US" altLang="ja-JP" sz="4000" b="1" dirty="0" smtClean="0"/>
              <a:t>in STF2 </a:t>
            </a:r>
            <a:r>
              <a:rPr lang="en-US" altLang="ja-JP" sz="4000" b="1" dirty="0" err="1" smtClean="0"/>
              <a:t>Cryomodule</a:t>
            </a:r>
            <a:r>
              <a:rPr lang="en-US" altLang="ja-JP" sz="4000" b="1" dirty="0" smtClean="0"/>
              <a:t> Tests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063371" y="2089216"/>
            <a:ext cx="2986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b="1" dirty="0" err="1" smtClean="0"/>
              <a:t>Eiji</a:t>
            </a:r>
            <a:r>
              <a:rPr lang="en-US" altLang="ja-JP" sz="2400" b="1" dirty="0" smtClean="0"/>
              <a:t> KAKO (KEK, </a:t>
            </a:r>
            <a:r>
              <a:rPr kumimoji="1" lang="en-US" altLang="ja-JP" sz="2400" b="1" dirty="0" smtClean="0"/>
              <a:t>Japan)</a:t>
            </a:r>
          </a:p>
        </p:txBody>
      </p:sp>
      <p:pic>
        <p:nvPicPr>
          <p:cNvPr id="2050" name="Picture 2" descr="C:\Users\E.Kako\Desktop\２０１１年１月から, 2014, Nov. 01\Conference and Workshop, 2011, 2012, 2013\TTC at KEK, Dec 2014\Kako's Presentation\TTC at KEK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169396"/>
            <a:ext cx="2088232" cy="6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pl-PL" altLang="ja-JP" smtClean="0"/>
              <a:t>Eiji Kako (KEK, Japan)    2014 Dec. 02</a:t>
            </a:r>
            <a:endParaRPr kumimoji="1" lang="ja-JP" altLang="en-US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27317-B260-41CD-A2B0-AA264A77B209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79612" y="2708920"/>
            <a:ext cx="58602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chemeClr val="bg1">
                    <a:lumMod val="50000"/>
                  </a:schemeClr>
                </a:solidFill>
              </a:rPr>
              <a:t>Questions to address:</a:t>
            </a:r>
          </a:p>
          <a:p>
            <a:r>
              <a:rPr lang="en-US" altLang="ja-JP" sz="2400" b="1" dirty="0" smtClean="0">
                <a:solidFill>
                  <a:schemeClr val="bg1">
                    <a:lumMod val="50000"/>
                  </a:schemeClr>
                </a:solidFill>
              </a:rPr>
              <a:t>“What about the measurement precision?” 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627784" y="3645024"/>
            <a:ext cx="464627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ja-JP" sz="2400" b="1" dirty="0" smtClean="0"/>
              <a:t> frequency control</a:t>
            </a:r>
            <a:endParaRPr lang="en-US" altLang="ja-JP" sz="2400" b="1" dirty="0"/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ja-JP" sz="2400" b="1" dirty="0" smtClean="0"/>
              <a:t> tuner stroke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ja-JP" sz="2400" b="1" dirty="0" smtClean="0"/>
              <a:t> </a:t>
            </a:r>
            <a:r>
              <a:rPr lang="en-US" altLang="ja-JP" sz="2400" b="1" dirty="0" err="1" smtClean="0"/>
              <a:t>piezo</a:t>
            </a:r>
            <a:r>
              <a:rPr lang="en-US" altLang="ja-JP" sz="2400" b="1" dirty="0" smtClean="0"/>
              <a:t> stroke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ja-JP" sz="2400" b="1" dirty="0" smtClean="0"/>
              <a:t> input coupling range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ja-JP" sz="2400" b="1" dirty="0" smtClean="0"/>
              <a:t> Q</a:t>
            </a:r>
            <a:r>
              <a:rPr lang="en-US" altLang="ja-JP" sz="2400" b="1" baseline="-25000" dirty="0" smtClean="0"/>
              <a:t>L</a:t>
            </a:r>
            <a:r>
              <a:rPr lang="en-US" altLang="ja-JP" sz="2400" b="1" dirty="0" smtClean="0"/>
              <a:t>, </a:t>
            </a:r>
            <a:r>
              <a:rPr lang="en-US" altLang="ja-JP" sz="2400" b="1" dirty="0" err="1" smtClean="0"/>
              <a:t>Q</a:t>
            </a:r>
            <a:r>
              <a:rPr lang="en-US" altLang="ja-JP" sz="2400" b="1" baseline="-25000" dirty="0" err="1" smtClean="0"/>
              <a:t>input</a:t>
            </a:r>
            <a:r>
              <a:rPr lang="en-US" altLang="ja-JP" sz="2400" b="1" dirty="0" smtClean="0"/>
              <a:t>, </a:t>
            </a:r>
            <a:r>
              <a:rPr lang="en-US" altLang="ja-JP" sz="2400" b="1" dirty="0" err="1" smtClean="0"/>
              <a:t>Q</a:t>
            </a:r>
            <a:r>
              <a:rPr lang="en-US" altLang="ja-JP" sz="2400" b="1" baseline="-25000" dirty="0" err="1" smtClean="0"/>
              <a:t>monitor</a:t>
            </a:r>
            <a:r>
              <a:rPr lang="en-US" altLang="ja-JP" sz="2400" b="1" dirty="0" smtClean="0"/>
              <a:t>, Q</a:t>
            </a:r>
            <a:r>
              <a:rPr lang="en-US" altLang="ja-JP" sz="2400" b="1" baseline="-25000" dirty="0" smtClean="0"/>
              <a:t>HOM1</a:t>
            </a:r>
            <a:r>
              <a:rPr lang="en-US" altLang="ja-JP" sz="2400" b="1" dirty="0" smtClean="0"/>
              <a:t>, Q</a:t>
            </a:r>
            <a:r>
              <a:rPr lang="en-US" altLang="ja-JP" sz="2400" b="1" baseline="-25000" dirty="0" smtClean="0"/>
              <a:t>HOM2</a:t>
            </a:r>
            <a:r>
              <a:rPr lang="en-US" altLang="ja-JP" sz="2400" b="1" dirty="0" smtClean="0"/>
              <a:t> </a:t>
            </a:r>
            <a:endParaRPr lang="en-US" altLang="ja-JP" sz="2400" b="1" dirty="0"/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ja-JP" sz="2400" b="1" dirty="0" smtClean="0"/>
              <a:t> 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Calibration of monitor coupler</a:t>
            </a:r>
          </a:p>
        </p:txBody>
      </p:sp>
    </p:spTree>
    <p:extLst>
      <p:ext uri="{BB962C8B-B14F-4D97-AF65-F5344CB8AC3E}">
        <p14:creationId xmlns:p14="http://schemas.microsoft.com/office/powerpoint/2010/main" val="416794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コネクタ 4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>
            <a:off x="-31248" y="6119379"/>
            <a:ext cx="9175248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E.Kako\Desktop\２０１１年１月から, 2014, Nov. 01\Conference and Workshop, 2011, 2012, 2013\TTC at KEK, Dec 2014\Kako's Presentation\TTC at KEK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169396"/>
            <a:ext cx="2088232" cy="6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pl-PL" altLang="ja-JP" smtClean="0"/>
              <a:t>Eiji Kako (KEK, Japan)    2014 Dec. 02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27317-B260-41CD-A2B0-AA264A77B209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83568" y="56818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 smtClean="0"/>
              <a:t>Calibration of monitor coupler (2)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84784"/>
            <a:ext cx="6949785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1269781" y="764704"/>
            <a:ext cx="1131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 smtClean="0"/>
              <a:t>Q</a:t>
            </a:r>
            <a:r>
              <a:rPr lang="en-US" altLang="ja-JP" sz="4000" b="1" baseline="-25000" dirty="0" smtClean="0"/>
              <a:t>L</a:t>
            </a:r>
            <a:endParaRPr lang="en-US" altLang="ja-JP" sz="4000" b="1" dirty="0" smtClean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575771" y="980728"/>
            <a:ext cx="5532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err="1" smtClean="0">
                <a:solidFill>
                  <a:srgbClr val="00B050"/>
                </a:solidFill>
              </a:rPr>
              <a:t>Cryomodule</a:t>
            </a:r>
            <a:r>
              <a:rPr lang="en-US" altLang="ja-JP" sz="2400" b="1" dirty="0" smtClean="0">
                <a:solidFill>
                  <a:srgbClr val="00B050"/>
                </a:solidFill>
              </a:rPr>
              <a:t> Test at 2K, </a:t>
            </a:r>
            <a:r>
              <a:rPr lang="en-US" altLang="ja-JP" sz="2400" b="1" dirty="0" err="1" smtClean="0">
                <a:solidFill>
                  <a:srgbClr val="00B050"/>
                </a:solidFill>
              </a:rPr>
              <a:t>fo</a:t>
            </a:r>
            <a:r>
              <a:rPr lang="en-US" altLang="ja-JP" sz="2400" b="1" dirty="0" smtClean="0">
                <a:solidFill>
                  <a:srgbClr val="00B050"/>
                </a:solidFill>
              </a:rPr>
              <a:t> = 1300.000 MHz</a:t>
            </a:r>
            <a:endParaRPr kumimoji="1" lang="ja-JP" altLang="en-US" sz="2400" b="1" dirty="0">
              <a:solidFill>
                <a:srgbClr val="00B05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401611" y="1772816"/>
            <a:ext cx="3470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solidFill>
                  <a:srgbClr val="0070C0"/>
                </a:solidFill>
              </a:rPr>
              <a:t>Network </a:t>
            </a:r>
            <a:r>
              <a:rPr lang="en-US" altLang="ja-JP" sz="2000" b="1" dirty="0" err="1" smtClean="0">
                <a:solidFill>
                  <a:srgbClr val="0070C0"/>
                </a:solidFill>
              </a:rPr>
              <a:t>Analyser</a:t>
            </a:r>
            <a:r>
              <a:rPr lang="en-US" altLang="ja-JP" sz="2000" b="1" dirty="0" smtClean="0">
                <a:solidFill>
                  <a:srgbClr val="0070C0"/>
                </a:solidFill>
              </a:rPr>
              <a:t> (bandwidth)</a:t>
            </a:r>
            <a:endParaRPr kumimoji="1" lang="ja-JP" altLang="en-US" sz="2000" b="1" dirty="0">
              <a:solidFill>
                <a:srgbClr val="0070C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427984" y="4181018"/>
            <a:ext cx="33736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solidFill>
                  <a:srgbClr val="C00000"/>
                </a:solidFill>
              </a:rPr>
              <a:t>SG + Amp. + PM (bandwidth)</a:t>
            </a:r>
            <a:endParaRPr kumimoji="1" lang="ja-JP" altLang="en-US" sz="2000" b="1" dirty="0">
              <a:solidFill>
                <a:srgbClr val="C000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427984" y="4541058"/>
            <a:ext cx="40113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solidFill>
                  <a:srgbClr val="92D050"/>
                </a:solidFill>
              </a:rPr>
              <a:t>SG + Amp. + PM/Diode (decay time)</a:t>
            </a:r>
            <a:endParaRPr kumimoji="1" lang="ja-JP" altLang="en-US" sz="2000" b="1" dirty="0">
              <a:solidFill>
                <a:srgbClr val="92D050"/>
              </a:solidFill>
            </a:endParaRPr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4556376" y="2996952"/>
            <a:ext cx="0" cy="936104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4499992" y="3172906"/>
            <a:ext cx="760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solidFill>
                  <a:srgbClr val="FF0000"/>
                </a:solidFill>
              </a:rPr>
              <a:t>~10%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82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線コネクタ 2"/>
          <p:cNvCxnSpPr/>
          <p:nvPr/>
        </p:nvCxnSpPr>
        <p:spPr>
          <a:xfrm>
            <a:off x="-31248" y="6119379"/>
            <a:ext cx="9175248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C:\Users\E.Kako\Desktop\２０１１年１月から, 2014, Nov. 01\Conference and Workshop, 2011, 2012, 2013\TTC at KEK, Dec 2014\Kako's Presentation\TTC at KEK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169396"/>
            <a:ext cx="2088232" cy="6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pl-PL" altLang="ja-JP" smtClean="0"/>
              <a:t>Eiji Kako (KEK, Japan)    2014 Dec. 02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27317-B260-41CD-A2B0-AA264A77B209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83568" y="56818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 smtClean="0"/>
              <a:t>Calibration of monitor coupler (3)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112" y="1268760"/>
            <a:ext cx="7056359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74297" y="807095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 smtClean="0"/>
              <a:t>Ratio of </a:t>
            </a:r>
            <a:r>
              <a:rPr lang="en-US" altLang="ja-JP" sz="2400" b="1" dirty="0" err="1" smtClean="0"/>
              <a:t>Q</a:t>
            </a:r>
            <a:r>
              <a:rPr lang="en-US" altLang="ja-JP" sz="2400" b="1" baseline="-25000" dirty="0" err="1" smtClean="0"/>
              <a:t>moniter</a:t>
            </a:r>
            <a:endParaRPr lang="en-US" altLang="ja-JP" sz="2400" b="1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23528" y="1264381"/>
            <a:ext cx="1329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 smtClean="0"/>
              <a:t>VT / CT</a:t>
            </a:r>
          </a:p>
        </p:txBody>
      </p:sp>
      <p:cxnSp>
        <p:nvCxnSpPr>
          <p:cNvPr id="11" name="直線コネクタ 10"/>
          <p:cNvCxnSpPr/>
          <p:nvPr/>
        </p:nvCxnSpPr>
        <p:spPr>
          <a:xfrm flipH="1">
            <a:off x="2339752" y="3681028"/>
            <a:ext cx="65527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5508104" y="3683787"/>
            <a:ext cx="689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>
                <a:solidFill>
                  <a:srgbClr val="FF0000"/>
                </a:solidFill>
              </a:rPr>
              <a:t>x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 1.5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616116" y="2348880"/>
            <a:ext cx="4219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solidFill>
                  <a:srgbClr val="0070C0"/>
                </a:solidFill>
              </a:rPr>
              <a:t>??</a:t>
            </a:r>
            <a:endParaRPr kumimoji="1" lang="ja-JP" altLang="en-US" sz="2000" b="1" dirty="0">
              <a:solidFill>
                <a:srgbClr val="0070C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862021" y="1196752"/>
            <a:ext cx="6030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solidFill>
                  <a:srgbClr val="00B050"/>
                </a:solidFill>
              </a:rPr>
              <a:t>VT : </a:t>
            </a:r>
            <a:r>
              <a:rPr lang="en-US" altLang="ja-JP" sz="2000" b="1" dirty="0" smtClean="0">
                <a:solidFill>
                  <a:srgbClr val="00B050"/>
                </a:solidFill>
                <a:latin typeface="Symbol" panose="05050102010706020507" pitchFamily="18" charset="2"/>
              </a:rPr>
              <a:t>b</a:t>
            </a:r>
            <a:r>
              <a:rPr lang="en-US" altLang="ja-JP" sz="2000" b="1" dirty="0" smtClean="0">
                <a:solidFill>
                  <a:srgbClr val="00B050"/>
                </a:solidFill>
              </a:rPr>
              <a:t> = 1 (no </a:t>
            </a:r>
            <a:r>
              <a:rPr lang="en-US" altLang="ja-JP" sz="2000" b="1" dirty="0" err="1" smtClean="0">
                <a:solidFill>
                  <a:srgbClr val="00B050"/>
                </a:solidFill>
              </a:rPr>
              <a:t>P</a:t>
            </a:r>
            <a:r>
              <a:rPr lang="en-US" altLang="ja-JP" sz="2000" b="1" baseline="-25000" dirty="0" err="1" smtClean="0">
                <a:solidFill>
                  <a:srgbClr val="00B050"/>
                </a:solidFill>
              </a:rPr>
              <a:t>ref</a:t>
            </a:r>
            <a:r>
              <a:rPr lang="en-US" altLang="ja-JP" sz="2000" b="1" dirty="0" smtClean="0">
                <a:solidFill>
                  <a:srgbClr val="00B050"/>
                </a:solidFill>
              </a:rPr>
              <a:t>),  </a:t>
            </a:r>
            <a:r>
              <a:rPr lang="en-US" altLang="ja-JP" sz="2000" b="1" dirty="0" smtClean="0">
                <a:solidFill>
                  <a:srgbClr val="00B050"/>
                </a:solidFill>
              </a:rPr>
              <a:t>Q</a:t>
            </a:r>
            <a:r>
              <a:rPr lang="en-US" altLang="ja-JP" sz="2000" b="1" baseline="-25000" dirty="0">
                <a:solidFill>
                  <a:srgbClr val="00B050"/>
                </a:solidFill>
              </a:rPr>
              <a:t>L</a:t>
            </a:r>
            <a:r>
              <a:rPr lang="en-US" altLang="ja-JP" sz="2000" b="1" dirty="0" smtClean="0">
                <a:solidFill>
                  <a:srgbClr val="00B050"/>
                </a:solidFill>
              </a:rPr>
              <a:t> </a:t>
            </a:r>
            <a:r>
              <a:rPr lang="en-US" altLang="ja-JP" sz="2000" b="1" dirty="0" smtClean="0">
                <a:solidFill>
                  <a:srgbClr val="00B050"/>
                </a:solidFill>
              </a:rPr>
              <a:t>by decay time </a:t>
            </a:r>
          </a:p>
          <a:p>
            <a:r>
              <a:rPr lang="en-US" altLang="ja-JP" sz="2000" b="1" dirty="0" smtClean="0">
                <a:solidFill>
                  <a:srgbClr val="00B050"/>
                </a:solidFill>
              </a:rPr>
              <a:t>CT : </a:t>
            </a:r>
            <a:r>
              <a:rPr lang="en-US" altLang="ja-JP" sz="2000" b="1" dirty="0" smtClean="0">
                <a:solidFill>
                  <a:srgbClr val="00B050"/>
                </a:solidFill>
                <a:latin typeface="Symbol" panose="05050102010706020507" pitchFamily="18" charset="2"/>
              </a:rPr>
              <a:t>b</a:t>
            </a:r>
            <a:r>
              <a:rPr lang="en-US" altLang="ja-JP" sz="2000" b="1" dirty="0" smtClean="0">
                <a:solidFill>
                  <a:srgbClr val="00B050"/>
                </a:solidFill>
              </a:rPr>
              <a:t> = 2000 </a:t>
            </a:r>
            <a:r>
              <a:rPr lang="en-US" altLang="ja-JP" sz="2000" b="1" dirty="0">
                <a:solidFill>
                  <a:srgbClr val="00B050"/>
                </a:solidFill>
              </a:rPr>
              <a:t>(total </a:t>
            </a:r>
            <a:r>
              <a:rPr lang="en-US" altLang="ja-JP" sz="2000" b="1" dirty="0" err="1">
                <a:solidFill>
                  <a:srgbClr val="00B050"/>
                </a:solidFill>
              </a:rPr>
              <a:t>P</a:t>
            </a:r>
            <a:r>
              <a:rPr lang="en-US" altLang="ja-JP" sz="2000" b="1" baseline="-25000" dirty="0" err="1">
                <a:solidFill>
                  <a:srgbClr val="00B050"/>
                </a:solidFill>
              </a:rPr>
              <a:t>ref</a:t>
            </a:r>
            <a:r>
              <a:rPr lang="en-US" altLang="ja-JP" sz="2000" b="1" dirty="0">
                <a:solidFill>
                  <a:srgbClr val="00B050"/>
                </a:solidFill>
              </a:rPr>
              <a:t>), </a:t>
            </a:r>
            <a:r>
              <a:rPr lang="en-US" altLang="ja-JP" sz="2000" b="1" dirty="0" smtClean="0">
                <a:solidFill>
                  <a:srgbClr val="00B050"/>
                </a:solidFill>
              </a:rPr>
              <a:t> Q</a:t>
            </a:r>
            <a:r>
              <a:rPr lang="en-US" altLang="ja-JP" sz="2000" b="1" baseline="-25000" dirty="0" smtClean="0">
                <a:solidFill>
                  <a:srgbClr val="00B050"/>
                </a:solidFill>
              </a:rPr>
              <a:t>L</a:t>
            </a:r>
            <a:r>
              <a:rPr lang="en-US" altLang="ja-JP" sz="2000" b="1" dirty="0" smtClean="0">
                <a:solidFill>
                  <a:srgbClr val="00B050"/>
                </a:solidFill>
              </a:rPr>
              <a:t> by decay time &amp; bandwidth </a:t>
            </a:r>
          </a:p>
        </p:txBody>
      </p:sp>
    </p:spTree>
    <p:extLst>
      <p:ext uri="{BB962C8B-B14F-4D97-AF65-F5344CB8AC3E}">
        <p14:creationId xmlns:p14="http://schemas.microsoft.com/office/powerpoint/2010/main" val="363195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pl-PL" altLang="ja-JP" smtClean="0"/>
              <a:t>Eiji Kako (KEK, Japan)    2014 Dec. 02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27317-B260-41CD-A2B0-AA264A77B209}" type="slidenum">
              <a:rPr kumimoji="1" lang="ja-JP" altLang="en-US" smtClean="0"/>
              <a:t>12</a:t>
            </a:fld>
            <a:endParaRPr kumimoji="1" lang="ja-JP" altLang="en-US"/>
          </a:p>
        </p:txBody>
      </p:sp>
      <p:cxnSp>
        <p:nvCxnSpPr>
          <p:cNvPr id="4" name="直線コネクタ 3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/>
          <p:cNvCxnSpPr/>
          <p:nvPr/>
        </p:nvCxnSpPr>
        <p:spPr>
          <a:xfrm>
            <a:off x="-31248" y="6119379"/>
            <a:ext cx="9175248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C:\Users\E.Kako\Desktop\２０１１年１月から, 2014, Nov. 01\Conference and Workshop, 2011, 2012, 2013\TTC at KEK, Dec 2014\Kako's Presentation\TTC at KEK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169396"/>
            <a:ext cx="2088232" cy="6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1187624" y="908720"/>
            <a:ext cx="73088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 smtClean="0"/>
              <a:t>Questions to address:</a:t>
            </a:r>
          </a:p>
          <a:p>
            <a:r>
              <a:rPr lang="en-US" altLang="ja-JP" sz="2800" b="1" dirty="0" smtClean="0"/>
              <a:t>“What about the measurement precision?” 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67544" y="56818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 smtClean="0"/>
              <a:t>Discussions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958097" y="2708920"/>
            <a:ext cx="77678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/>
              <a:t>My conclusions;</a:t>
            </a:r>
          </a:p>
          <a:p>
            <a:r>
              <a:rPr lang="en-US" altLang="ja-JP" sz="2400" b="1" dirty="0" smtClean="0">
                <a:solidFill>
                  <a:schemeClr val="bg1">
                    <a:lumMod val="50000"/>
                  </a:schemeClr>
                </a:solidFill>
              </a:rPr>
              <a:t>Both </a:t>
            </a:r>
            <a:r>
              <a:rPr lang="en-US" altLang="ja-JP" sz="2400" b="1" dirty="0" err="1" smtClean="0">
                <a:solidFill>
                  <a:schemeClr val="bg1">
                    <a:lumMod val="50000"/>
                  </a:schemeClr>
                </a:solidFill>
              </a:rPr>
              <a:t>Q</a:t>
            </a:r>
            <a:r>
              <a:rPr lang="en-US" altLang="ja-JP" sz="2400" b="1" baseline="-25000" dirty="0" err="1" smtClean="0">
                <a:solidFill>
                  <a:schemeClr val="bg1">
                    <a:lumMod val="50000"/>
                  </a:schemeClr>
                </a:solidFill>
              </a:rPr>
              <a:t>moniter</a:t>
            </a:r>
            <a:r>
              <a:rPr lang="en-US" altLang="ja-JP" sz="2400" b="1" dirty="0" smtClean="0">
                <a:solidFill>
                  <a:schemeClr val="bg1">
                    <a:lumMod val="50000"/>
                  </a:schemeClr>
                </a:solidFill>
              </a:rPr>
              <a:t> in VT and CT might be correct.</a:t>
            </a:r>
          </a:p>
          <a:p>
            <a:r>
              <a:rPr lang="en-US" altLang="ja-JP" sz="2400" b="1" dirty="0" smtClean="0">
                <a:solidFill>
                  <a:schemeClr val="bg1">
                    <a:lumMod val="50000"/>
                  </a:schemeClr>
                </a:solidFill>
              </a:rPr>
              <a:t>Because observation of Quench field at </a:t>
            </a:r>
            <a:r>
              <a:rPr lang="en-US" altLang="ja-JP" sz="2400" b="1" dirty="0" err="1" smtClean="0">
                <a:solidFill>
                  <a:schemeClr val="bg1">
                    <a:lumMod val="50000"/>
                  </a:schemeClr>
                </a:solidFill>
              </a:rPr>
              <a:t>Eacc,max</a:t>
            </a:r>
            <a:r>
              <a:rPr lang="en-US" altLang="ja-JP" sz="2400" b="1" dirty="0" smtClean="0">
                <a:solidFill>
                  <a:schemeClr val="bg1">
                    <a:lumMod val="50000"/>
                  </a:schemeClr>
                </a:solidFill>
              </a:rPr>
              <a:t> is usually good agreement between VT and CT within 10% error, </a:t>
            </a:r>
          </a:p>
          <a:p>
            <a:r>
              <a:rPr lang="en-US" altLang="ja-JP" sz="2400" b="1" dirty="0" smtClean="0">
                <a:solidFill>
                  <a:schemeClr val="bg1">
                    <a:lumMod val="50000"/>
                  </a:schemeClr>
                </a:solidFill>
              </a:rPr>
              <a:t>if there is no severe degradation.</a:t>
            </a:r>
          </a:p>
          <a:p>
            <a:r>
              <a:rPr lang="en-US" altLang="ja-JP" sz="2400" b="1" dirty="0" smtClean="0">
                <a:solidFill>
                  <a:schemeClr val="bg1">
                    <a:lumMod val="50000"/>
                  </a:schemeClr>
                </a:solidFill>
              </a:rPr>
              <a:t>Beam energy measurements also supports this.    </a:t>
            </a:r>
          </a:p>
        </p:txBody>
      </p:sp>
    </p:spTree>
    <p:extLst>
      <p:ext uri="{BB962C8B-B14F-4D97-AF65-F5344CB8AC3E}">
        <p14:creationId xmlns:p14="http://schemas.microsoft.com/office/powerpoint/2010/main" val="103106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E.Kako\Desktop\Kako's Presentation in TTC at KEK\STF2 C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948966"/>
            <a:ext cx="7318321" cy="517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直線コネクタ 1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線コネクタ 2"/>
          <p:cNvCxnSpPr/>
          <p:nvPr/>
        </p:nvCxnSpPr>
        <p:spPr>
          <a:xfrm>
            <a:off x="-31248" y="6119379"/>
            <a:ext cx="9175248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C:\Users\E.Kako\Desktop\２０１１年１月から, 2014, Nov. 01\Conference and Workshop, 2011, 2012, 2013\TTC at KEK, Dec 2014\Kako's Presentation\TTC at KEK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169396"/>
            <a:ext cx="2088232" cy="6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pl-PL" altLang="ja-JP" smtClean="0"/>
              <a:t>Eiji Kako (KEK, Japan)    2014 Dec. 02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27317-B260-41CD-A2B0-AA264A77B209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979712" y="56818"/>
            <a:ext cx="4948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 smtClean="0"/>
              <a:t>STF2 </a:t>
            </a:r>
            <a:r>
              <a:rPr lang="en-US" altLang="ja-JP" sz="4000" b="1" dirty="0" err="1" smtClean="0"/>
              <a:t>Cryomodule</a:t>
            </a:r>
            <a:endParaRPr lang="en-US" altLang="ja-JP" sz="4000" b="1" dirty="0" smtClean="0"/>
          </a:p>
        </p:txBody>
      </p:sp>
      <p:pic>
        <p:nvPicPr>
          <p:cNvPr id="9" name="Picture 2" descr="C:\Users\E.Kako\Desktop\２０１１年１月から, 2014, Oct 07\Photos in 2014\zzg STF2 Cryomodule set-up, 2014 Oct. 04\P1210641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2" y="836712"/>
            <a:ext cx="2857117" cy="214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E.Kako\Desktop\Kako's Presentation in TTC at KEK\STF Cavit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425" y="1742596"/>
            <a:ext cx="864141" cy="33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E.Kako\Desktop\Kako's Presentation in TTC at KEK\STF Cavit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425" y="2409890"/>
            <a:ext cx="864141" cy="33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E.Kako\Desktop\Kako's Presentation in TTC at KEK\STF Cavit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672" y="2708920"/>
            <a:ext cx="864141" cy="33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E.Kako\Desktop\Kako's Presentation in TTC at KEK\STF Cavit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536" y="4023940"/>
            <a:ext cx="864141" cy="33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E.Kako\Desktop\Kako's Presentation in TTC at KEK\STF Cavit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1" y="4630030"/>
            <a:ext cx="864141" cy="33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E.Kako\Desktop\Kako's Presentation in TTC at KEK\STF Cavit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965619"/>
            <a:ext cx="864141" cy="33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E.Kako\Desktop\Kako's Presentation in TTC at KEK\STF Cavit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425" y="2074301"/>
            <a:ext cx="864141" cy="33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E.Kako\Desktop\Kako's Presentation in TTC at KEK\STF Cavit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672" y="3044508"/>
            <a:ext cx="864141" cy="33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E.Kako\Desktop\Kako's Presentation in TTC at KEK\STF Cavit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535" y="3044509"/>
            <a:ext cx="864141" cy="33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:\Users\E.Kako\Desktop\Kako's Presentation in TTC at KEK\STF Cavity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7" y="3369431"/>
            <a:ext cx="864141" cy="33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:\Users\E.Kako\Desktop\Kako's Presentation in TTC at KEK\STF Cavit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696046"/>
            <a:ext cx="864141" cy="33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C:\Users\E.Kako\Desktop\Kako's Presentation in TTC at KEK\STF Cavit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425" y="2745479"/>
            <a:ext cx="864141" cy="33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テキスト ボックス 36"/>
          <p:cNvSpPr txBox="1"/>
          <p:nvPr/>
        </p:nvSpPr>
        <p:spPr>
          <a:xfrm>
            <a:off x="3995936" y="836712"/>
            <a:ext cx="2111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CM2a </a:t>
            </a:r>
            <a:r>
              <a:rPr lang="en-US" altLang="ja-JP" b="1" dirty="0" err="1" smtClean="0"/>
              <a:t>Cryomodule</a:t>
            </a:r>
            <a:endParaRPr lang="en-US" altLang="ja-JP" b="1" dirty="0" smtClean="0"/>
          </a:p>
          <a:p>
            <a:r>
              <a:rPr kumimoji="1" lang="en-US" altLang="ja-JP" b="1" dirty="0" smtClean="0"/>
              <a:t>(four 9-cell cavities) </a:t>
            </a:r>
            <a:endParaRPr kumimoji="1" lang="ja-JP" altLang="en-US" b="1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3071853" y="1440425"/>
            <a:ext cx="21945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CM1 </a:t>
            </a:r>
            <a:r>
              <a:rPr lang="en-US" altLang="ja-JP" b="1" dirty="0" err="1" smtClean="0"/>
              <a:t>Cryomodule</a:t>
            </a:r>
            <a:endParaRPr lang="en-US" altLang="ja-JP" b="1" dirty="0" smtClean="0"/>
          </a:p>
          <a:p>
            <a:r>
              <a:rPr kumimoji="1" lang="en-US" altLang="ja-JP" b="1" dirty="0" smtClean="0"/>
              <a:t>(eight 9-cell cavities) </a:t>
            </a:r>
            <a:endParaRPr kumimoji="1" lang="ja-JP" altLang="en-US" b="1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761384" y="3302735"/>
            <a:ext cx="21578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b="1" dirty="0" smtClean="0"/>
              <a:t>Capture </a:t>
            </a:r>
            <a:r>
              <a:rPr lang="en-US" altLang="ja-JP" b="1" dirty="0" err="1" smtClean="0"/>
              <a:t>Cryomodule</a:t>
            </a:r>
            <a:endParaRPr lang="en-US" altLang="ja-JP" b="1" dirty="0" smtClean="0"/>
          </a:p>
          <a:p>
            <a:pPr algn="ctr"/>
            <a:r>
              <a:rPr kumimoji="1" lang="en-US" altLang="ja-JP" b="1" dirty="0" smtClean="0"/>
              <a:t>(two 9-cell cavities) </a:t>
            </a:r>
            <a:endParaRPr kumimoji="1" lang="ja-JP" altLang="en-US" b="1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1294496" y="5373216"/>
            <a:ext cx="2845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/>
              <a:t>Photocathode RF-Gun:</a:t>
            </a:r>
          </a:p>
          <a:p>
            <a:r>
              <a:rPr lang="en-US" altLang="ja-JP" b="1" dirty="0" smtClean="0"/>
              <a:t>(1.3 GHz, </a:t>
            </a:r>
            <a:r>
              <a:rPr kumimoji="1" lang="en-US" altLang="ja-JP" b="1" dirty="0" smtClean="0"/>
              <a:t>6 mA, 1 </a:t>
            </a:r>
            <a:r>
              <a:rPr kumimoji="1" lang="en-US" altLang="ja-JP" b="1" dirty="0" err="1" smtClean="0"/>
              <a:t>ms</a:t>
            </a:r>
            <a:r>
              <a:rPr kumimoji="1" lang="en-US" altLang="ja-JP" b="1" dirty="0" smtClean="0"/>
              <a:t>, 5 Hz)   </a:t>
            </a:r>
            <a:endParaRPr kumimoji="1" lang="ja-JP" altLang="en-US" b="1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2919219" y="2078185"/>
            <a:ext cx="1310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00B050"/>
                </a:solidFill>
              </a:rPr>
              <a:t>Cold Box -2</a:t>
            </a:r>
            <a:r>
              <a:rPr kumimoji="1" lang="en-US" altLang="ja-JP" b="1" dirty="0" smtClean="0">
                <a:solidFill>
                  <a:srgbClr val="00B050"/>
                </a:solidFill>
              </a:rPr>
              <a:t> </a:t>
            </a:r>
            <a:endParaRPr kumimoji="1" lang="ja-JP" altLang="en-US" b="1" dirty="0">
              <a:solidFill>
                <a:srgbClr val="00B050"/>
              </a:solidFill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36623" y="3895550"/>
            <a:ext cx="1310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00B050"/>
                </a:solidFill>
              </a:rPr>
              <a:t>Cold Box -1</a:t>
            </a:r>
            <a:r>
              <a:rPr kumimoji="1" lang="en-US" altLang="ja-JP" b="1" dirty="0" smtClean="0">
                <a:solidFill>
                  <a:srgbClr val="00B050"/>
                </a:solidFill>
              </a:rPr>
              <a:t> </a:t>
            </a:r>
            <a:endParaRPr kumimoji="1" lang="ja-JP" altLang="en-US" b="1" dirty="0">
              <a:solidFill>
                <a:srgbClr val="00B050"/>
              </a:solidFill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6854234" y="836712"/>
            <a:ext cx="2326278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2014’ Oct.-Nov.</a:t>
            </a:r>
          </a:p>
          <a:p>
            <a:r>
              <a:rPr lang="en-US" altLang="ja-JP" sz="1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First cool-down tests</a:t>
            </a:r>
          </a:p>
          <a:p>
            <a:r>
              <a:rPr kumimoji="1" lang="en-US" altLang="ja-JP" sz="1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(Low RF power tests)</a:t>
            </a: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7380312" y="2876713"/>
            <a:ext cx="1778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Total 14 </a:t>
            </a:r>
          </a:p>
          <a:p>
            <a:r>
              <a:rPr lang="en-US" altLang="ja-JP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9-cell cavities</a:t>
            </a:r>
          </a:p>
        </p:txBody>
      </p:sp>
      <p:pic>
        <p:nvPicPr>
          <p:cNvPr id="45" name="Picture 5" descr="C:\Users\E.Kako\Desktop\２０１１年１月から, 2014, Sept 12\Photos in 2014\zzg STF2 Cryomodule set-up, 2014 Oct. 04\P1210644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543" y="3581816"/>
            <a:ext cx="3329426" cy="249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 descr="C:\Users\E.Kako\Desktop\Kako's Presentation in TTC at KEK\STF Cavit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672" y="3719833"/>
            <a:ext cx="864141" cy="33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E.Kako\Desktop\Kako's Presentation in TTC at KEK\STF Cavit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672" y="3384244"/>
            <a:ext cx="864141" cy="33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54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線コネクタ 2"/>
          <p:cNvCxnSpPr/>
          <p:nvPr/>
        </p:nvCxnSpPr>
        <p:spPr>
          <a:xfrm>
            <a:off x="-31248" y="6119379"/>
            <a:ext cx="9175248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C:\Users\E.Kako\Desktop\２０１１年１月から, 2014, Nov. 01\Conference and Workshop, 2011, 2012, 2013\TTC at KEK, Dec 2014\Kako's Presentation\TTC at KEK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169396"/>
            <a:ext cx="2088232" cy="6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pl-PL" altLang="ja-JP" smtClean="0"/>
              <a:t>Eiji Kako (KEK, Japan)    2014 Dec. 02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27317-B260-41CD-A2B0-AA264A77B209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79612" y="44624"/>
            <a:ext cx="684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 smtClean="0"/>
              <a:t>Resonant frequency control (1)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1263574"/>
            <a:ext cx="4680519" cy="2813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164258"/>
            <a:ext cx="4872732" cy="292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直線矢印コネクタ 8"/>
          <p:cNvCxnSpPr/>
          <p:nvPr/>
        </p:nvCxnSpPr>
        <p:spPr>
          <a:xfrm>
            <a:off x="971600" y="1412776"/>
            <a:ext cx="1008112" cy="0"/>
          </a:xfrm>
          <a:prstGeom prst="straightConnector1">
            <a:avLst/>
          </a:prstGeom>
          <a:ln w="190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>
            <a:off x="2636168" y="1983654"/>
            <a:ext cx="711696" cy="0"/>
          </a:xfrm>
          <a:prstGeom prst="straightConnector1">
            <a:avLst/>
          </a:prstGeom>
          <a:ln w="190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>
            <a:off x="1907704" y="1767630"/>
            <a:ext cx="711696" cy="0"/>
          </a:xfrm>
          <a:prstGeom prst="straightConnector1">
            <a:avLst/>
          </a:prstGeom>
          <a:ln w="190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3203848" y="3063774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 smtClean="0">
                <a:solidFill>
                  <a:srgbClr val="00B050"/>
                </a:solidFill>
              </a:rPr>
              <a:t>4.2K</a:t>
            </a:r>
            <a:r>
              <a:rPr kumimoji="1" lang="en-US" altLang="ja-JP" b="1" dirty="0" smtClean="0">
                <a:solidFill>
                  <a:srgbClr val="00B050"/>
                </a:solidFill>
              </a:rPr>
              <a:t> </a:t>
            </a:r>
            <a:endParaRPr kumimoji="1" lang="ja-JP" altLang="en-US" b="1" dirty="0">
              <a:solidFill>
                <a:srgbClr val="00B050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11560" y="1547500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 smtClean="0">
                <a:solidFill>
                  <a:srgbClr val="00B050"/>
                </a:solidFill>
              </a:rPr>
              <a:t>300K</a:t>
            </a:r>
            <a:r>
              <a:rPr kumimoji="1" lang="en-US" altLang="ja-JP" b="1" dirty="0" smtClean="0">
                <a:solidFill>
                  <a:srgbClr val="00B050"/>
                </a:solidFill>
              </a:rPr>
              <a:t> </a:t>
            </a:r>
            <a:endParaRPr kumimoji="1" lang="ja-JP" altLang="en-US" b="1" dirty="0">
              <a:solidFill>
                <a:srgbClr val="00B050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079612" y="1124744"/>
            <a:ext cx="774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 smtClean="0">
                <a:solidFill>
                  <a:srgbClr val="0070C0"/>
                </a:solidFill>
              </a:rPr>
              <a:t>4 days</a:t>
            </a:r>
            <a:r>
              <a:rPr kumimoji="1" lang="en-US" altLang="ja-JP" b="1" dirty="0" smtClean="0">
                <a:solidFill>
                  <a:srgbClr val="0070C0"/>
                </a:solidFill>
              </a:rPr>
              <a:t> </a:t>
            </a:r>
            <a:endParaRPr kumimoji="1" lang="ja-JP" altLang="en-US" b="1" dirty="0">
              <a:solidFill>
                <a:srgbClr val="0070C0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861789" y="1412776"/>
            <a:ext cx="774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>
                <a:solidFill>
                  <a:srgbClr val="0070C0"/>
                </a:solidFill>
              </a:rPr>
              <a:t>3</a:t>
            </a:r>
            <a:r>
              <a:rPr lang="en-US" altLang="ja-JP" sz="1600" b="1" dirty="0" smtClean="0">
                <a:solidFill>
                  <a:srgbClr val="0070C0"/>
                </a:solidFill>
              </a:rPr>
              <a:t> days</a:t>
            </a:r>
            <a:r>
              <a:rPr kumimoji="1" lang="en-US" altLang="ja-JP" b="1" dirty="0" smtClean="0">
                <a:solidFill>
                  <a:srgbClr val="0070C0"/>
                </a:solidFill>
              </a:rPr>
              <a:t> </a:t>
            </a:r>
            <a:endParaRPr kumimoji="1" lang="ja-JP" altLang="en-US" b="1" dirty="0">
              <a:solidFill>
                <a:srgbClr val="0070C0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593650" y="1628800"/>
            <a:ext cx="774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>
                <a:solidFill>
                  <a:srgbClr val="0070C0"/>
                </a:solidFill>
              </a:rPr>
              <a:t>3</a:t>
            </a:r>
            <a:r>
              <a:rPr lang="en-US" altLang="ja-JP" sz="1600" b="1" dirty="0" smtClean="0">
                <a:solidFill>
                  <a:srgbClr val="0070C0"/>
                </a:solidFill>
              </a:rPr>
              <a:t> days</a:t>
            </a:r>
            <a:r>
              <a:rPr kumimoji="1" lang="en-US" altLang="ja-JP" b="1" dirty="0" smtClean="0">
                <a:solidFill>
                  <a:srgbClr val="0070C0"/>
                </a:solidFill>
              </a:rPr>
              <a:t> </a:t>
            </a:r>
            <a:endParaRPr kumimoji="1" lang="ja-JP" altLang="en-US" b="1" dirty="0">
              <a:solidFill>
                <a:srgbClr val="0070C0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522810" y="2420888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 smtClean="0">
                <a:solidFill>
                  <a:srgbClr val="00B050"/>
                </a:solidFill>
              </a:rPr>
              <a:t>160K</a:t>
            </a:r>
            <a:r>
              <a:rPr kumimoji="1" lang="en-US" altLang="ja-JP" b="1" dirty="0" smtClean="0">
                <a:solidFill>
                  <a:srgbClr val="00B050"/>
                </a:solidFill>
              </a:rPr>
              <a:t> </a:t>
            </a:r>
            <a:endParaRPr kumimoji="1" lang="ja-JP" altLang="en-US" b="1" dirty="0">
              <a:solidFill>
                <a:srgbClr val="00B050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109439" y="2051556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 smtClean="0">
                <a:solidFill>
                  <a:srgbClr val="00B050"/>
                </a:solidFill>
              </a:rPr>
              <a:t>200K</a:t>
            </a:r>
            <a:r>
              <a:rPr kumimoji="1" lang="en-US" altLang="ja-JP" b="1" dirty="0" smtClean="0">
                <a:solidFill>
                  <a:srgbClr val="00B050"/>
                </a:solidFill>
              </a:rPr>
              <a:t> </a:t>
            </a:r>
            <a:endParaRPr kumimoji="1" lang="ja-JP" altLang="en-US" b="1" dirty="0">
              <a:solidFill>
                <a:srgbClr val="00B050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47450" y="827420"/>
            <a:ext cx="3832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Cavity temperature during cool-down</a:t>
            </a:r>
            <a:r>
              <a:rPr kumimoji="1" lang="en-US" altLang="ja-JP" b="1" dirty="0" smtClean="0"/>
              <a:t> </a:t>
            </a:r>
            <a:endParaRPr kumimoji="1" lang="ja-JP" altLang="en-US" b="1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111460" y="3248440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 smtClean="0">
                <a:solidFill>
                  <a:srgbClr val="00B050"/>
                </a:solidFill>
              </a:rPr>
              <a:t>4.2K</a:t>
            </a:r>
            <a:r>
              <a:rPr kumimoji="1" lang="en-US" altLang="ja-JP" b="1" dirty="0" smtClean="0">
                <a:solidFill>
                  <a:srgbClr val="00B050"/>
                </a:solidFill>
              </a:rPr>
              <a:t> </a:t>
            </a:r>
            <a:endParaRPr kumimoji="1" lang="ja-JP" altLang="en-US" b="1" dirty="0">
              <a:solidFill>
                <a:srgbClr val="00B050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7740352" y="5147900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 smtClean="0">
                <a:solidFill>
                  <a:srgbClr val="00B050"/>
                </a:solidFill>
              </a:rPr>
              <a:t>300K</a:t>
            </a:r>
            <a:r>
              <a:rPr kumimoji="1" lang="en-US" altLang="ja-JP" b="1" dirty="0" smtClean="0">
                <a:solidFill>
                  <a:srgbClr val="00B050"/>
                </a:solidFill>
              </a:rPr>
              <a:t> </a:t>
            </a:r>
            <a:endParaRPr kumimoji="1" lang="ja-JP" altLang="en-US" b="1" dirty="0">
              <a:solidFill>
                <a:srgbClr val="00B050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716016" y="2771636"/>
            <a:ext cx="4470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Cavity resonant frequency during cool-down</a:t>
            </a:r>
            <a:r>
              <a:rPr kumimoji="1" lang="en-US" altLang="ja-JP" b="1" dirty="0" smtClean="0"/>
              <a:t> 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84898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線コネクタ 2"/>
          <p:cNvCxnSpPr/>
          <p:nvPr/>
        </p:nvCxnSpPr>
        <p:spPr>
          <a:xfrm>
            <a:off x="-31248" y="6119379"/>
            <a:ext cx="9175248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C:\Users\E.Kako\Desktop\２０１１年１月から, 2014, Nov. 01\Conference and Workshop, 2011, 2012, 2013\TTC at KEK, Dec 2014\Kako's Presentation\TTC at KEK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169396"/>
            <a:ext cx="2088232" cy="6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pl-PL" altLang="ja-JP" smtClean="0"/>
              <a:t>Eiji Kako (KEK, Japan)    2014 Dec. 02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27317-B260-41CD-A2B0-AA264A77B209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79612" y="44624"/>
            <a:ext cx="684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 smtClean="0"/>
              <a:t>Resonant frequency control (2)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78" y="1170045"/>
            <a:ext cx="8426244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6056900" y="800713"/>
            <a:ext cx="3123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solidFill>
                  <a:srgbClr val="00B050"/>
                </a:solidFill>
              </a:rPr>
              <a:t>Under tuner-free condition</a:t>
            </a:r>
            <a:r>
              <a:rPr kumimoji="1" lang="en-US" altLang="ja-JP" sz="2000" b="1" dirty="0" smtClean="0">
                <a:solidFill>
                  <a:srgbClr val="00B050"/>
                </a:solidFill>
              </a:rPr>
              <a:t> </a:t>
            </a:r>
            <a:endParaRPr kumimoji="1" lang="ja-JP" altLang="en-US" sz="2000" b="1" dirty="0">
              <a:solidFill>
                <a:srgbClr val="00B05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156176" y="4581128"/>
            <a:ext cx="2509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C00000"/>
                </a:solidFill>
              </a:rPr>
              <a:t>300 K before cool-down</a:t>
            </a:r>
            <a:r>
              <a:rPr kumimoji="1" lang="en-US" altLang="ja-JP" b="1" dirty="0" smtClean="0">
                <a:solidFill>
                  <a:srgbClr val="C00000"/>
                </a:solidFill>
              </a:rPr>
              <a:t> </a:t>
            </a:r>
            <a:endParaRPr kumimoji="1" lang="ja-JP" altLang="en-US" b="1" dirty="0">
              <a:solidFill>
                <a:srgbClr val="C0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452234" y="1619508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0070C0"/>
                </a:solidFill>
              </a:rPr>
              <a:t>4.2 K</a:t>
            </a:r>
            <a:r>
              <a:rPr kumimoji="1" lang="en-US" altLang="ja-JP" b="1" dirty="0" smtClean="0">
                <a:solidFill>
                  <a:srgbClr val="0070C0"/>
                </a:solidFill>
              </a:rPr>
              <a:t> </a:t>
            </a:r>
            <a:endParaRPr kumimoji="1" lang="ja-JP" altLang="en-US" b="1" dirty="0">
              <a:solidFill>
                <a:srgbClr val="0070C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516216" y="2344052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92D050"/>
                </a:solidFill>
              </a:rPr>
              <a:t>2.0 K</a:t>
            </a:r>
            <a:r>
              <a:rPr kumimoji="1" lang="en-US" altLang="ja-JP" b="1" dirty="0" smtClean="0">
                <a:solidFill>
                  <a:srgbClr val="92D050"/>
                </a:solidFill>
              </a:rPr>
              <a:t> </a:t>
            </a:r>
            <a:endParaRPr kumimoji="1" lang="ja-JP" altLang="en-US" b="1" dirty="0">
              <a:solidFill>
                <a:srgbClr val="92D050"/>
              </a:solidFill>
            </a:endParaRPr>
          </a:p>
        </p:txBody>
      </p:sp>
      <p:cxnSp>
        <p:nvCxnSpPr>
          <p:cNvPr id="13" name="直線矢印コネクタ 12"/>
          <p:cNvCxnSpPr/>
          <p:nvPr/>
        </p:nvCxnSpPr>
        <p:spPr>
          <a:xfrm flipV="1">
            <a:off x="2411760" y="1988840"/>
            <a:ext cx="0" cy="23042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>
            <a:off x="4644008" y="2132856"/>
            <a:ext cx="0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2434163" y="3212976"/>
            <a:ext cx="1633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latin typeface="Symbol" panose="05050102010706020507" pitchFamily="18" charset="2"/>
              </a:rPr>
              <a:t>D</a:t>
            </a:r>
            <a:r>
              <a:rPr lang="en-US" altLang="ja-JP" b="1" dirty="0" smtClean="0"/>
              <a:t> f = + 2.0 MHz</a:t>
            </a:r>
          </a:p>
          <a:p>
            <a:r>
              <a:rPr lang="en-US" altLang="ja-JP" b="1" dirty="0"/>
              <a:t>b</a:t>
            </a:r>
            <a:r>
              <a:rPr kumimoji="1" lang="en-US" altLang="ja-JP" b="1" dirty="0" smtClean="0"/>
              <a:t>y cool-down </a:t>
            </a:r>
            <a:endParaRPr kumimoji="1" lang="ja-JP" altLang="en-US" b="1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464751" y="2638653"/>
            <a:ext cx="16914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latin typeface="Symbol" panose="05050102010706020507" pitchFamily="18" charset="2"/>
              </a:rPr>
              <a:t>D</a:t>
            </a:r>
            <a:r>
              <a:rPr lang="en-US" altLang="ja-JP" b="1" dirty="0" smtClean="0"/>
              <a:t> f = - 250 kHz</a:t>
            </a:r>
          </a:p>
          <a:p>
            <a:r>
              <a:rPr lang="en-US" altLang="ja-JP" b="1" dirty="0"/>
              <a:t>b</a:t>
            </a:r>
            <a:r>
              <a:rPr kumimoji="1" lang="en-US" altLang="ja-JP" b="1" dirty="0" smtClean="0"/>
              <a:t>y pump-down 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35494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線コネクタ 2"/>
          <p:cNvCxnSpPr/>
          <p:nvPr/>
        </p:nvCxnSpPr>
        <p:spPr>
          <a:xfrm>
            <a:off x="-31248" y="6119379"/>
            <a:ext cx="9175248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C:\Users\E.Kako\Desktop\２０１１年１月から, 2014, Nov. 01\Conference and Workshop, 2011, 2012, 2013\TTC at KEK, Dec 2014\Kako's Presentation\TTC at KEK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169396"/>
            <a:ext cx="2088232" cy="6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pl-PL" altLang="ja-JP" smtClean="0"/>
              <a:t>Eiji Kako (KEK, Japan)    2014 Dec. 02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27317-B260-41CD-A2B0-AA264A77B209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71600" y="44625"/>
            <a:ext cx="76688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 smtClean="0"/>
              <a:t>Tuner stroke of slide-jack </a:t>
            </a:r>
            <a:r>
              <a:rPr lang="en-US" altLang="ja-JP" sz="4000" b="1" dirty="0"/>
              <a:t>t</a:t>
            </a:r>
            <a:r>
              <a:rPr lang="en-US" altLang="ja-JP" sz="4000" b="1" dirty="0" smtClean="0"/>
              <a:t>uner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7668852" cy="4609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直線コネクタ 8"/>
          <p:cNvCxnSpPr/>
          <p:nvPr/>
        </p:nvCxnSpPr>
        <p:spPr>
          <a:xfrm flipH="1">
            <a:off x="1475656" y="2852936"/>
            <a:ext cx="73448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6948264" y="807095"/>
            <a:ext cx="1209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solidFill>
                  <a:srgbClr val="00B050"/>
                </a:solidFill>
              </a:rPr>
              <a:t>a</a:t>
            </a:r>
            <a:r>
              <a:rPr lang="en-US" altLang="ja-JP" sz="2400" b="1" dirty="0" smtClean="0">
                <a:solidFill>
                  <a:srgbClr val="00B050"/>
                </a:solidFill>
              </a:rPr>
              <a:t>t 2.0 K</a:t>
            </a:r>
            <a:r>
              <a:rPr kumimoji="1" lang="en-US" altLang="ja-JP" sz="2400" b="1" dirty="0" smtClean="0">
                <a:solidFill>
                  <a:srgbClr val="00B050"/>
                </a:solidFill>
              </a:rPr>
              <a:t> </a:t>
            </a:r>
            <a:endParaRPr kumimoji="1" lang="ja-JP" altLang="en-US" sz="2400" b="1" dirty="0">
              <a:solidFill>
                <a:srgbClr val="00B05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452320" y="2492896"/>
            <a:ext cx="17668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solidFill>
                  <a:srgbClr val="FF0000"/>
                </a:solidFill>
              </a:rPr>
              <a:t>1300.000 MHz</a:t>
            </a:r>
            <a:r>
              <a:rPr kumimoji="1" lang="en-US" altLang="ja-JP" sz="2000" b="1" dirty="0" smtClean="0">
                <a:solidFill>
                  <a:srgbClr val="FF0000"/>
                </a:solidFill>
              </a:rPr>
              <a:t> 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67544" y="836712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[MHz]</a:t>
            </a:r>
            <a:r>
              <a:rPr kumimoji="1" lang="en-US" altLang="ja-JP" b="1" dirty="0" smtClean="0"/>
              <a:t> </a:t>
            </a:r>
            <a:endParaRPr kumimoji="1" lang="ja-JP" altLang="en-US" b="1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962927" y="1353542"/>
            <a:ext cx="30492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0070C0"/>
                </a:solidFill>
              </a:rPr>
              <a:t>Number of rotations = 40</a:t>
            </a:r>
          </a:p>
          <a:p>
            <a:r>
              <a:rPr kumimoji="1" lang="en-US" altLang="ja-JP" b="1" dirty="0" smtClean="0">
                <a:solidFill>
                  <a:srgbClr val="0070C0"/>
                </a:solidFill>
                <a:latin typeface="Symbol" panose="05050102010706020507" pitchFamily="18" charset="2"/>
              </a:rPr>
              <a:t>D</a:t>
            </a:r>
            <a:r>
              <a:rPr kumimoji="1" lang="en-US" altLang="ja-JP" b="1" dirty="0" smtClean="0">
                <a:solidFill>
                  <a:srgbClr val="0070C0"/>
                </a:solidFill>
              </a:rPr>
              <a:t> L = 2.22 mm   , </a:t>
            </a:r>
            <a:r>
              <a:rPr lang="en-US" altLang="ja-JP" b="1" dirty="0" smtClean="0">
                <a:solidFill>
                  <a:srgbClr val="0070C0"/>
                </a:solidFill>
                <a:latin typeface="Symbol" panose="05050102010706020507" pitchFamily="18" charset="2"/>
              </a:rPr>
              <a:t>D</a:t>
            </a:r>
            <a:r>
              <a:rPr lang="en-US" altLang="ja-JP" b="1" dirty="0" smtClean="0">
                <a:solidFill>
                  <a:srgbClr val="0070C0"/>
                </a:solidFill>
              </a:rPr>
              <a:t> f = 570 kHz</a:t>
            </a:r>
          </a:p>
          <a:p>
            <a:r>
              <a:rPr kumimoji="1" lang="en-US" altLang="ja-JP" b="1" dirty="0" smtClean="0">
                <a:solidFill>
                  <a:srgbClr val="0070C0"/>
                </a:solidFill>
                <a:latin typeface="Symbol" panose="05050102010706020507" pitchFamily="18" charset="2"/>
              </a:rPr>
              <a:t>D</a:t>
            </a:r>
            <a:r>
              <a:rPr kumimoji="1" lang="en-US" altLang="ja-JP" b="1" dirty="0" smtClean="0">
                <a:solidFill>
                  <a:srgbClr val="0070C0"/>
                </a:solidFill>
              </a:rPr>
              <a:t> f/</a:t>
            </a:r>
            <a:r>
              <a:rPr kumimoji="1" lang="en-US" altLang="ja-JP" b="1" dirty="0" smtClean="0">
                <a:solidFill>
                  <a:srgbClr val="0070C0"/>
                </a:solidFill>
                <a:latin typeface="Symbol" panose="05050102010706020507" pitchFamily="18" charset="2"/>
              </a:rPr>
              <a:t>D</a:t>
            </a:r>
            <a:r>
              <a:rPr kumimoji="1" lang="en-US" altLang="ja-JP" b="1" dirty="0" smtClean="0">
                <a:solidFill>
                  <a:srgbClr val="0070C0"/>
                </a:solidFill>
              </a:rPr>
              <a:t> L = 260 kHz/mm</a:t>
            </a:r>
            <a:endParaRPr kumimoji="1" lang="ja-JP" altLang="en-US" b="1" dirty="0">
              <a:solidFill>
                <a:srgbClr val="0070C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979712" y="3415992"/>
            <a:ext cx="1220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0070C0"/>
                </a:solidFill>
              </a:rPr>
              <a:t>Tuner free</a:t>
            </a:r>
            <a:r>
              <a:rPr kumimoji="1" lang="en-US" altLang="ja-JP" b="1" dirty="0" smtClean="0">
                <a:solidFill>
                  <a:srgbClr val="0070C0"/>
                </a:solidFill>
              </a:rPr>
              <a:t> </a:t>
            </a:r>
            <a:endParaRPr kumimoji="1" lang="ja-JP" alt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59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線コネクタ 2"/>
          <p:cNvCxnSpPr/>
          <p:nvPr/>
        </p:nvCxnSpPr>
        <p:spPr>
          <a:xfrm>
            <a:off x="-31248" y="6119379"/>
            <a:ext cx="9175248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C:\Users\E.Kako\Desktop\２０１１年１月から, 2014, Nov. 01\Conference and Workshop, 2011, 2012, 2013\TTC at KEK, Dec 2014\Kako's Presentation\TTC at KEK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169396"/>
            <a:ext cx="2088232" cy="6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pl-PL" altLang="ja-JP" smtClean="0"/>
              <a:t>Eiji Kako (KEK, Japan)    2014 Dec. 02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27317-B260-41CD-A2B0-AA264A77B209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71600" y="44625"/>
            <a:ext cx="76688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 err="1" smtClean="0"/>
              <a:t>Piezo</a:t>
            </a:r>
            <a:r>
              <a:rPr lang="en-US" altLang="ja-JP" sz="4000" b="1" dirty="0" smtClean="0"/>
              <a:t> stroke of slide-jack </a:t>
            </a:r>
            <a:r>
              <a:rPr lang="en-US" altLang="ja-JP" sz="4000" b="1" dirty="0"/>
              <a:t>t</a:t>
            </a:r>
            <a:r>
              <a:rPr lang="en-US" altLang="ja-JP" sz="4000" b="1" dirty="0" smtClean="0"/>
              <a:t>uner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147" y="1268760"/>
            <a:ext cx="7303664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4971724" y="879103"/>
            <a:ext cx="3776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err="1">
                <a:solidFill>
                  <a:srgbClr val="00B050"/>
                </a:solidFill>
              </a:rPr>
              <a:t>f</a:t>
            </a:r>
            <a:r>
              <a:rPr lang="en-US" altLang="ja-JP" sz="2400" b="1" dirty="0" err="1" smtClean="0">
                <a:solidFill>
                  <a:srgbClr val="00B050"/>
                </a:solidFill>
              </a:rPr>
              <a:t>o</a:t>
            </a:r>
            <a:r>
              <a:rPr lang="en-US" altLang="ja-JP" sz="2400" b="1" dirty="0" smtClean="0">
                <a:solidFill>
                  <a:srgbClr val="00B050"/>
                </a:solidFill>
              </a:rPr>
              <a:t> = 1300.000 MHz, at 2.0 K</a:t>
            </a:r>
            <a:r>
              <a:rPr kumimoji="1" lang="en-US" altLang="ja-JP" sz="2400" b="1" dirty="0" smtClean="0">
                <a:solidFill>
                  <a:srgbClr val="00B050"/>
                </a:solidFill>
              </a:rPr>
              <a:t> </a:t>
            </a:r>
            <a:endParaRPr kumimoji="1" lang="ja-JP" altLang="en-US" sz="2400" b="1" dirty="0">
              <a:solidFill>
                <a:srgbClr val="00B05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372200" y="1412776"/>
            <a:ext cx="193783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</a:rPr>
              <a:t>V</a:t>
            </a:r>
            <a:r>
              <a:rPr lang="en-US" altLang="ja-JP" sz="2400" b="1" baseline="-25000" dirty="0" smtClean="0">
                <a:solidFill>
                  <a:srgbClr val="FF0000"/>
                </a:solidFill>
              </a:rPr>
              <a:t>DC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 = + 500 V</a:t>
            </a:r>
          </a:p>
          <a:p>
            <a:r>
              <a:rPr kumimoji="1" lang="en-US" altLang="ja-JP" b="1" dirty="0" smtClean="0">
                <a:solidFill>
                  <a:srgbClr val="FF0000"/>
                </a:solidFill>
              </a:rPr>
              <a:t>     (max. +1000 V) 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043608" y="817548"/>
            <a:ext cx="14478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latin typeface="Symbol" panose="05050102010706020507" pitchFamily="18" charset="2"/>
              </a:rPr>
              <a:t>D</a:t>
            </a:r>
            <a:r>
              <a:rPr lang="en-US" altLang="ja-JP" sz="2800" b="1" dirty="0" smtClean="0"/>
              <a:t> f  [Hz]</a:t>
            </a:r>
            <a:r>
              <a:rPr kumimoji="1" lang="en-US" altLang="ja-JP" sz="2800" b="1" dirty="0" smtClean="0"/>
              <a:t> </a:t>
            </a:r>
            <a:endParaRPr kumimoji="1" lang="ja-JP" altLang="en-US" sz="2800" b="1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923928" y="4716433"/>
            <a:ext cx="23822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 smtClean="0"/>
              <a:t>Discharge at V</a:t>
            </a:r>
            <a:r>
              <a:rPr lang="en-US" altLang="ja-JP" sz="1600" b="1" baseline="-25000" dirty="0" smtClean="0"/>
              <a:t>DC</a:t>
            </a:r>
            <a:r>
              <a:rPr lang="en-US" altLang="ja-JP" sz="1600" b="1" dirty="0" smtClean="0"/>
              <a:t> </a:t>
            </a:r>
            <a:r>
              <a:rPr lang="en-US" altLang="ja-JP" sz="1600" b="1" dirty="0"/>
              <a:t>&gt;</a:t>
            </a:r>
            <a:r>
              <a:rPr lang="en-US" altLang="ja-JP" sz="1600" b="1" dirty="0" smtClean="0"/>
              <a:t> + 100 V</a:t>
            </a:r>
          </a:p>
          <a:p>
            <a:r>
              <a:rPr kumimoji="1" lang="en-US" altLang="ja-JP" sz="1600" b="1" dirty="0" smtClean="0"/>
              <a:t>(replace of </a:t>
            </a:r>
            <a:r>
              <a:rPr kumimoji="1" lang="en-US" altLang="ja-JP" sz="1600" b="1" dirty="0" err="1" smtClean="0"/>
              <a:t>piezo</a:t>
            </a:r>
            <a:r>
              <a:rPr kumimoji="1" lang="en-US" altLang="ja-JP" sz="1600" b="1" dirty="0" smtClean="0"/>
              <a:t>) </a:t>
            </a:r>
            <a:endParaRPr kumimoji="1" lang="ja-JP" altLang="en-US" sz="1600" b="1" dirty="0"/>
          </a:p>
        </p:txBody>
      </p:sp>
      <p:cxnSp>
        <p:nvCxnSpPr>
          <p:cNvPr id="18" name="直線コネクタ 17"/>
          <p:cNvCxnSpPr/>
          <p:nvPr/>
        </p:nvCxnSpPr>
        <p:spPr>
          <a:xfrm flipH="1">
            <a:off x="2051720" y="4005064"/>
            <a:ext cx="65887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4139952" y="3697061"/>
            <a:ext cx="333129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600" b="1" dirty="0" smtClean="0">
                <a:solidFill>
                  <a:srgbClr val="FF0000"/>
                </a:solidFill>
              </a:rPr>
              <a:t>Lorentz force detuning</a:t>
            </a:r>
            <a:r>
              <a:rPr kumimoji="1" lang="en-US" altLang="ja-JP" sz="1600" b="1" dirty="0" smtClean="0">
                <a:solidFill>
                  <a:srgbClr val="FF0000"/>
                </a:solidFill>
              </a:rPr>
              <a:t> in STF cavities</a:t>
            </a:r>
          </a:p>
          <a:p>
            <a:pPr algn="ctr"/>
            <a:r>
              <a:rPr lang="en-US" altLang="ja-JP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en-US" altLang="ja-JP" b="1" dirty="0" smtClean="0">
                <a:solidFill>
                  <a:srgbClr val="FF0000"/>
                </a:solidFill>
              </a:rPr>
              <a:t> f &lt; -200 Hz at 35 MV/m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 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59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線コネクタ 2"/>
          <p:cNvCxnSpPr/>
          <p:nvPr/>
        </p:nvCxnSpPr>
        <p:spPr>
          <a:xfrm>
            <a:off x="-31248" y="6119379"/>
            <a:ext cx="9175248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C:\Users\E.Kako\Desktop\２０１１年１月から, 2014, Nov. 01\Conference and Workshop, 2011, 2012, 2013\TTC at KEK, Dec 2014\Kako's Presentation\TTC at KEK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169396"/>
            <a:ext cx="2088232" cy="6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pl-PL" altLang="ja-JP" smtClean="0"/>
              <a:t>Eiji Kako (KEK, Japan)    2014 Dec. 02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27317-B260-41CD-A2B0-AA264A77B209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11560" y="56818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 smtClean="0"/>
              <a:t>Coupling range of STF2 input coupler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65583"/>
            <a:ext cx="6696744" cy="5029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395536" y="2577098"/>
            <a:ext cx="143177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 err="1" smtClean="0"/>
              <a:t>Q</a:t>
            </a:r>
            <a:r>
              <a:rPr lang="en-US" altLang="ja-JP" sz="4000" b="1" baseline="-25000" dirty="0" err="1" smtClean="0"/>
              <a:t>input</a:t>
            </a:r>
            <a:endParaRPr lang="en-US" altLang="ja-JP" sz="4000" b="1" dirty="0" smtClean="0"/>
          </a:p>
        </p:txBody>
      </p:sp>
      <p:cxnSp>
        <p:nvCxnSpPr>
          <p:cNvPr id="10" name="直線コネクタ 9"/>
          <p:cNvCxnSpPr/>
          <p:nvPr/>
        </p:nvCxnSpPr>
        <p:spPr>
          <a:xfrm flipH="1">
            <a:off x="1871700" y="2348880"/>
            <a:ext cx="65887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7380312" y="1916832"/>
            <a:ext cx="1818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</a:rPr>
              <a:t>Q</a:t>
            </a:r>
            <a:r>
              <a:rPr lang="en-US" altLang="ja-JP" sz="2400" b="1" baseline="-25000" dirty="0" smtClean="0">
                <a:solidFill>
                  <a:srgbClr val="FF0000"/>
                </a:solidFill>
              </a:rPr>
              <a:t>in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 = 5 x 10</a:t>
            </a:r>
            <a:r>
              <a:rPr lang="en-US" altLang="ja-JP" sz="2400" b="1" baseline="30000" dirty="0" smtClean="0">
                <a:solidFill>
                  <a:srgbClr val="FF0000"/>
                </a:solidFill>
              </a:rPr>
              <a:t>6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 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E.Kako\Desktop\２０１１年１月から, 2014, Nov. 01\Photos in 2014\w CM2a cavity string assembly, 2014 April 2,3,4\P1190705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428737"/>
            <a:ext cx="1944216" cy="259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テキスト ボックス 12"/>
          <p:cNvSpPr txBox="1"/>
          <p:nvPr/>
        </p:nvSpPr>
        <p:spPr>
          <a:xfrm>
            <a:off x="2555776" y="3297178"/>
            <a:ext cx="25619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0070C0"/>
                </a:solidFill>
                <a:latin typeface="Symbol" panose="05050102010706020507" pitchFamily="18" charset="2"/>
              </a:rPr>
              <a:t>D</a:t>
            </a:r>
            <a:r>
              <a:rPr kumimoji="1" lang="en-US" altLang="ja-JP" sz="2000" b="1" dirty="0" smtClean="0">
                <a:solidFill>
                  <a:srgbClr val="0070C0"/>
                </a:solidFill>
              </a:rPr>
              <a:t> L =  +/-  3 mm </a:t>
            </a:r>
          </a:p>
          <a:p>
            <a:r>
              <a:rPr kumimoji="1" lang="en-US" altLang="ja-JP" sz="2000" b="1" dirty="0" smtClean="0">
                <a:solidFill>
                  <a:srgbClr val="0070C0"/>
                </a:solidFill>
              </a:rPr>
              <a:t>Q </a:t>
            </a:r>
            <a:r>
              <a:rPr kumimoji="1" lang="en-US" altLang="ja-JP" sz="2000" b="1" baseline="-25000" dirty="0" smtClean="0">
                <a:solidFill>
                  <a:srgbClr val="0070C0"/>
                </a:solidFill>
              </a:rPr>
              <a:t>input</a:t>
            </a:r>
            <a:r>
              <a:rPr kumimoji="1" lang="en-US" altLang="ja-JP" sz="2000" b="1" dirty="0" smtClean="0">
                <a:solidFill>
                  <a:srgbClr val="0070C0"/>
                </a:solidFill>
              </a:rPr>
              <a:t>  =  3.5 </a:t>
            </a:r>
            <a:r>
              <a:rPr lang="en-US" altLang="ja-JP" sz="2000" b="1" dirty="0" smtClean="0">
                <a:solidFill>
                  <a:srgbClr val="0070C0"/>
                </a:solidFill>
              </a:rPr>
              <a:t>~ 7. x 10</a:t>
            </a:r>
            <a:r>
              <a:rPr lang="en-US" altLang="ja-JP" sz="2000" b="1" baseline="30000" dirty="0" smtClean="0">
                <a:solidFill>
                  <a:srgbClr val="0070C0"/>
                </a:solidFill>
              </a:rPr>
              <a:t>6</a:t>
            </a:r>
            <a:r>
              <a:rPr lang="en-US" altLang="ja-JP" sz="2000" b="1" dirty="0" smtClean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300192" y="1465039"/>
            <a:ext cx="1417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solidFill>
                  <a:srgbClr val="0070C0"/>
                </a:solidFill>
                <a:latin typeface="+mj-lt"/>
              </a:rPr>
              <a:t>(</a:t>
            </a:r>
            <a:r>
              <a:rPr kumimoji="1" lang="en-US" altLang="ja-JP" sz="1400" b="1" dirty="0" smtClean="0">
                <a:solidFill>
                  <a:srgbClr val="0070C0"/>
                </a:solidFill>
                <a:latin typeface="Symbol" panose="05050102010706020507" pitchFamily="18" charset="2"/>
              </a:rPr>
              <a:t>D</a:t>
            </a:r>
            <a:r>
              <a:rPr kumimoji="1" lang="en-US" altLang="ja-JP" sz="1400" b="1" dirty="0" smtClean="0">
                <a:solidFill>
                  <a:srgbClr val="0070C0"/>
                </a:solidFill>
              </a:rPr>
              <a:t> L = +/- </a:t>
            </a:r>
            <a:r>
              <a:rPr lang="en-US" altLang="ja-JP" sz="1400" b="1" dirty="0" smtClean="0">
                <a:solidFill>
                  <a:srgbClr val="0070C0"/>
                </a:solidFill>
              </a:rPr>
              <a:t>2</a:t>
            </a:r>
            <a:r>
              <a:rPr kumimoji="1" lang="en-US" altLang="ja-JP" sz="1400" b="1" dirty="0" smtClean="0">
                <a:solidFill>
                  <a:srgbClr val="0070C0"/>
                </a:solidFill>
              </a:rPr>
              <a:t> mm) </a:t>
            </a:r>
          </a:p>
        </p:txBody>
      </p:sp>
    </p:spTree>
    <p:extLst>
      <p:ext uri="{BB962C8B-B14F-4D97-AF65-F5344CB8AC3E}">
        <p14:creationId xmlns:p14="http://schemas.microsoft.com/office/powerpoint/2010/main" val="49080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pl-PL" altLang="ja-JP" smtClean="0"/>
              <a:t>Eiji Kako (KEK, Japan)    2014 Dec. 02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27317-B260-41CD-A2B0-AA264A77B209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4" name="Picture 2" descr="C:\Users\E.Kako\Desktop\２０１１年１月から, 2014, Nov. 01\Conference and Workshop, 2011, 2012, 2013\TTC at KEK, Dec 2014\Kako's Presentation\TTC at KEK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169396"/>
            <a:ext cx="2088232" cy="6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直線コネクタ 4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>
            <a:off x="-31248" y="6119379"/>
            <a:ext cx="9175248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683568" y="56818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/>
              <a:t>Q</a:t>
            </a:r>
            <a:r>
              <a:rPr lang="en-US" altLang="ja-JP" sz="4000" b="1" baseline="-25000" dirty="0"/>
              <a:t>L</a:t>
            </a:r>
            <a:r>
              <a:rPr lang="en-US" altLang="ja-JP" sz="4000" b="1" dirty="0"/>
              <a:t>, </a:t>
            </a:r>
            <a:r>
              <a:rPr lang="en-US" altLang="ja-JP" sz="4000" b="1" dirty="0" err="1" smtClean="0"/>
              <a:t>Q</a:t>
            </a:r>
            <a:r>
              <a:rPr lang="en-US" altLang="ja-JP" sz="4000" b="1" baseline="-25000" dirty="0" err="1" smtClean="0"/>
              <a:t>input</a:t>
            </a:r>
            <a:r>
              <a:rPr lang="en-US" altLang="ja-JP" sz="4000" b="1" dirty="0" smtClean="0"/>
              <a:t>, </a:t>
            </a:r>
            <a:r>
              <a:rPr lang="en-US" altLang="ja-JP" sz="4000" b="1" dirty="0" err="1" smtClean="0"/>
              <a:t>Q</a:t>
            </a:r>
            <a:r>
              <a:rPr lang="en-US" altLang="ja-JP" sz="4000" b="1" baseline="-25000" dirty="0" err="1" smtClean="0"/>
              <a:t>moniter</a:t>
            </a:r>
            <a:r>
              <a:rPr lang="en-US" altLang="ja-JP" sz="4000" b="1" dirty="0" smtClean="0"/>
              <a:t>, </a:t>
            </a:r>
            <a:r>
              <a:rPr lang="en-US" altLang="ja-JP" sz="4000" b="1" dirty="0"/>
              <a:t>Q</a:t>
            </a:r>
            <a:r>
              <a:rPr lang="en-US" altLang="ja-JP" sz="4000" b="1" baseline="-25000" dirty="0"/>
              <a:t>HOM1</a:t>
            </a:r>
            <a:r>
              <a:rPr lang="en-US" altLang="ja-JP" sz="4000" b="1" dirty="0"/>
              <a:t>, Q</a:t>
            </a:r>
            <a:r>
              <a:rPr lang="en-US" altLang="ja-JP" sz="4000" b="1" baseline="-25000" dirty="0"/>
              <a:t>HOM2</a:t>
            </a:r>
            <a:endParaRPr lang="en-US" altLang="ja-JP" sz="4000" b="1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836713"/>
            <a:ext cx="4130851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827" y="2636912"/>
            <a:ext cx="5181940" cy="3266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テキスト ボックス 12"/>
          <p:cNvSpPr txBox="1"/>
          <p:nvPr/>
        </p:nvSpPr>
        <p:spPr>
          <a:xfrm>
            <a:off x="251520" y="879103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 smtClean="0"/>
              <a:t>Q</a:t>
            </a:r>
            <a:r>
              <a:rPr lang="en-US" altLang="ja-JP" sz="2400" b="1" baseline="-25000" dirty="0" smtClean="0"/>
              <a:t>L</a:t>
            </a:r>
            <a:r>
              <a:rPr lang="en-US" altLang="ja-JP" sz="2400" b="1" dirty="0" smtClean="0"/>
              <a:t> = </a:t>
            </a:r>
            <a:r>
              <a:rPr lang="en-US" altLang="ja-JP" sz="2400" b="1" dirty="0" err="1" smtClean="0"/>
              <a:t>Q</a:t>
            </a:r>
            <a:r>
              <a:rPr lang="en-US" altLang="ja-JP" sz="2400" b="1" baseline="-25000" dirty="0" err="1" smtClean="0"/>
              <a:t>input</a:t>
            </a:r>
            <a:endParaRPr lang="en-US" altLang="ja-JP" sz="2400" b="1" dirty="0" smtClean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226425" y="3378478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 smtClean="0"/>
              <a:t>Cavity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724128" y="5826750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 smtClean="0"/>
              <a:t>Cavity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347864" y="4653136"/>
            <a:ext cx="807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 err="1" smtClean="0"/>
              <a:t>Q</a:t>
            </a:r>
            <a:r>
              <a:rPr lang="en-US" altLang="ja-JP" sz="2400" b="1" baseline="-25000" dirty="0" err="1" smtClean="0"/>
              <a:t>ext</a:t>
            </a:r>
            <a:endParaRPr lang="en-US" altLang="ja-JP" sz="2400" b="1" dirty="0" smtClean="0"/>
          </a:p>
        </p:txBody>
      </p:sp>
      <p:cxnSp>
        <p:nvCxnSpPr>
          <p:cNvPr id="18" name="直線コネクタ 17"/>
          <p:cNvCxnSpPr/>
          <p:nvPr/>
        </p:nvCxnSpPr>
        <p:spPr>
          <a:xfrm flipH="1">
            <a:off x="539552" y="2060848"/>
            <a:ext cx="40168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1331175" y="2230209"/>
            <a:ext cx="23342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solidFill>
                  <a:srgbClr val="0070C0"/>
                </a:solidFill>
              </a:rPr>
              <a:t>Q</a:t>
            </a:r>
            <a:r>
              <a:rPr lang="en-US" altLang="ja-JP" sz="2000" b="1" baseline="-25000" dirty="0" smtClean="0">
                <a:solidFill>
                  <a:srgbClr val="0070C0"/>
                </a:solidFill>
              </a:rPr>
              <a:t>in</a:t>
            </a:r>
            <a:r>
              <a:rPr lang="en-US" altLang="ja-JP" sz="2000" b="1" dirty="0" smtClean="0">
                <a:solidFill>
                  <a:srgbClr val="0070C0"/>
                </a:solidFill>
              </a:rPr>
              <a:t> = 4.9 ~ 5.2 x 10</a:t>
            </a:r>
            <a:r>
              <a:rPr lang="en-US" altLang="ja-JP" sz="2000" b="1" baseline="30000" dirty="0" smtClean="0">
                <a:solidFill>
                  <a:srgbClr val="0070C0"/>
                </a:solidFill>
              </a:rPr>
              <a:t>6</a:t>
            </a:r>
            <a:r>
              <a:rPr kumimoji="1" lang="en-US" altLang="ja-JP" sz="2000" b="1" dirty="0" smtClean="0">
                <a:solidFill>
                  <a:srgbClr val="0070C0"/>
                </a:solidFill>
              </a:rPr>
              <a:t> </a:t>
            </a:r>
            <a:endParaRPr kumimoji="1" lang="ja-JP" altLang="en-US" sz="2000" b="1" dirty="0">
              <a:solidFill>
                <a:srgbClr val="0070C0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402790" y="5189130"/>
            <a:ext cx="24123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err="1" smtClean="0">
                <a:solidFill>
                  <a:srgbClr val="0070C0"/>
                </a:solidFill>
              </a:rPr>
              <a:t>Q</a:t>
            </a:r>
            <a:r>
              <a:rPr lang="en-US" altLang="ja-JP" sz="2000" b="1" baseline="-25000" dirty="0" err="1" smtClean="0">
                <a:solidFill>
                  <a:srgbClr val="0070C0"/>
                </a:solidFill>
              </a:rPr>
              <a:t>moniter</a:t>
            </a:r>
            <a:r>
              <a:rPr lang="en-US" altLang="ja-JP" sz="2000" b="1" dirty="0" smtClean="0">
                <a:solidFill>
                  <a:srgbClr val="0070C0"/>
                </a:solidFill>
              </a:rPr>
              <a:t> = ~ 1.1 x 10</a:t>
            </a:r>
            <a:r>
              <a:rPr lang="en-US" altLang="ja-JP" sz="2000" b="1" baseline="30000" dirty="0" smtClean="0">
                <a:solidFill>
                  <a:srgbClr val="0070C0"/>
                </a:solidFill>
              </a:rPr>
              <a:t>11</a:t>
            </a:r>
            <a:r>
              <a:rPr kumimoji="1" lang="en-US" altLang="ja-JP" sz="2000" b="1" dirty="0" smtClean="0">
                <a:solidFill>
                  <a:srgbClr val="0070C0"/>
                </a:solidFill>
              </a:rPr>
              <a:t> </a:t>
            </a:r>
            <a:endParaRPr kumimoji="1" lang="ja-JP" altLang="en-US" sz="2000" b="1" dirty="0">
              <a:solidFill>
                <a:srgbClr val="0070C0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609895" y="3388930"/>
            <a:ext cx="1986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solidFill>
                  <a:srgbClr val="C00000"/>
                </a:solidFill>
              </a:rPr>
              <a:t>Q</a:t>
            </a:r>
            <a:r>
              <a:rPr lang="en-US" altLang="ja-JP" sz="2000" b="1" baseline="-25000" dirty="0" smtClean="0">
                <a:solidFill>
                  <a:srgbClr val="C00000"/>
                </a:solidFill>
              </a:rPr>
              <a:t>HOM1</a:t>
            </a:r>
            <a:r>
              <a:rPr lang="en-US" altLang="ja-JP" sz="2000" b="1" dirty="0" smtClean="0">
                <a:solidFill>
                  <a:srgbClr val="C00000"/>
                </a:solidFill>
              </a:rPr>
              <a:t> </a:t>
            </a:r>
            <a:r>
              <a:rPr lang="en-US" altLang="ja-JP" sz="2000" b="1" dirty="0">
                <a:solidFill>
                  <a:srgbClr val="C00000"/>
                </a:solidFill>
              </a:rPr>
              <a:t>&gt;</a:t>
            </a:r>
            <a:r>
              <a:rPr lang="en-US" altLang="ja-JP" sz="2000" b="1" dirty="0" smtClean="0">
                <a:solidFill>
                  <a:srgbClr val="C00000"/>
                </a:solidFill>
              </a:rPr>
              <a:t> 1. x 10</a:t>
            </a:r>
            <a:r>
              <a:rPr lang="en-US" altLang="ja-JP" sz="2000" b="1" baseline="30000" dirty="0" smtClean="0">
                <a:solidFill>
                  <a:srgbClr val="C00000"/>
                </a:solidFill>
              </a:rPr>
              <a:t>12</a:t>
            </a:r>
            <a:r>
              <a:rPr kumimoji="1" lang="en-US" altLang="ja-JP" sz="2000" b="1" dirty="0" smtClean="0">
                <a:solidFill>
                  <a:srgbClr val="C00000"/>
                </a:solidFill>
              </a:rPr>
              <a:t> </a:t>
            </a:r>
            <a:endParaRPr kumimoji="1" lang="ja-JP" altLang="en-US" sz="2000" b="1" dirty="0">
              <a:solidFill>
                <a:srgbClr val="C00000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609895" y="3100898"/>
            <a:ext cx="1986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solidFill>
                  <a:srgbClr val="00B050"/>
                </a:solidFill>
              </a:rPr>
              <a:t>Q</a:t>
            </a:r>
            <a:r>
              <a:rPr lang="en-US" altLang="ja-JP" sz="2000" b="1" baseline="-25000" dirty="0" smtClean="0">
                <a:solidFill>
                  <a:srgbClr val="00B050"/>
                </a:solidFill>
              </a:rPr>
              <a:t>HOM2</a:t>
            </a:r>
            <a:r>
              <a:rPr lang="en-US" altLang="ja-JP" sz="2000" b="1" dirty="0" smtClean="0">
                <a:solidFill>
                  <a:srgbClr val="00B050"/>
                </a:solidFill>
              </a:rPr>
              <a:t> </a:t>
            </a:r>
            <a:r>
              <a:rPr lang="en-US" altLang="ja-JP" sz="2000" b="1" dirty="0">
                <a:solidFill>
                  <a:srgbClr val="00B050"/>
                </a:solidFill>
              </a:rPr>
              <a:t>&gt;</a:t>
            </a:r>
            <a:r>
              <a:rPr lang="en-US" altLang="ja-JP" sz="2000" b="1" dirty="0" smtClean="0">
                <a:solidFill>
                  <a:srgbClr val="00B050"/>
                </a:solidFill>
              </a:rPr>
              <a:t> 1. x 10</a:t>
            </a:r>
            <a:r>
              <a:rPr lang="en-US" altLang="ja-JP" sz="2000" b="1" baseline="30000" dirty="0" smtClean="0">
                <a:solidFill>
                  <a:srgbClr val="00B050"/>
                </a:solidFill>
              </a:rPr>
              <a:t>12</a:t>
            </a:r>
            <a:r>
              <a:rPr kumimoji="1" lang="en-US" altLang="ja-JP" sz="2000" b="1" dirty="0" smtClean="0">
                <a:solidFill>
                  <a:srgbClr val="00B050"/>
                </a:solidFill>
              </a:rPr>
              <a:t> </a:t>
            </a:r>
            <a:endParaRPr kumimoji="1" lang="ja-JP" altLang="en-US" sz="2000" b="1" dirty="0">
              <a:solidFill>
                <a:srgbClr val="00B050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139952" y="1628800"/>
            <a:ext cx="1505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solidFill>
                  <a:srgbClr val="FF0000"/>
                </a:solidFill>
              </a:rPr>
              <a:t>Q</a:t>
            </a:r>
            <a:r>
              <a:rPr lang="en-US" altLang="ja-JP" sz="2000" b="1" baseline="-25000" dirty="0" smtClean="0">
                <a:solidFill>
                  <a:srgbClr val="FF0000"/>
                </a:solidFill>
              </a:rPr>
              <a:t>in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 = 5 x 10</a:t>
            </a:r>
            <a:r>
              <a:rPr lang="en-US" altLang="ja-JP" sz="2000" b="1" baseline="30000" dirty="0" smtClean="0">
                <a:solidFill>
                  <a:srgbClr val="FF0000"/>
                </a:solidFill>
              </a:rPr>
              <a:t>6</a:t>
            </a:r>
            <a:r>
              <a:rPr kumimoji="1" lang="en-US" altLang="ja-JP" sz="2000" b="1" dirty="0" smtClean="0">
                <a:solidFill>
                  <a:srgbClr val="FF0000"/>
                </a:solidFill>
              </a:rPr>
              <a:t> 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37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線コネクタ 2"/>
          <p:cNvCxnSpPr/>
          <p:nvPr/>
        </p:nvCxnSpPr>
        <p:spPr>
          <a:xfrm>
            <a:off x="-31248" y="6119379"/>
            <a:ext cx="9175248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C:\Users\E.Kako\Desktop\２０１１年１月から, 2014, Nov. 01\Conference and Workshop, 2011, 2012, 2013\TTC at KEK, Dec 2014\Kako's Presentation\TTC at KEK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169396"/>
            <a:ext cx="2088232" cy="6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pl-PL" altLang="ja-JP" smtClean="0"/>
              <a:t>Eiji Kako (KEK, Japan)    2014 Dec. 02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27317-B260-41CD-A2B0-AA264A77B209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83568" y="56818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 smtClean="0"/>
              <a:t>Calibration of monitor coupler (1)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578" y="980728"/>
            <a:ext cx="6696744" cy="494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5425042" y="1628800"/>
            <a:ext cx="2531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err="1" smtClean="0">
                <a:solidFill>
                  <a:srgbClr val="C00000"/>
                </a:solidFill>
              </a:rPr>
              <a:t>Q</a:t>
            </a:r>
            <a:r>
              <a:rPr lang="en-US" altLang="ja-JP" sz="2000" b="1" baseline="-25000" dirty="0" err="1" smtClean="0">
                <a:solidFill>
                  <a:srgbClr val="C00000"/>
                </a:solidFill>
              </a:rPr>
              <a:t>moniter</a:t>
            </a:r>
            <a:r>
              <a:rPr lang="en-US" altLang="ja-JP" sz="2000" b="1" dirty="0" smtClean="0">
                <a:solidFill>
                  <a:srgbClr val="C00000"/>
                </a:solidFill>
              </a:rPr>
              <a:t> in Vertical Test</a:t>
            </a:r>
            <a:endParaRPr kumimoji="1" lang="ja-JP" altLang="en-US" sz="2000" b="1" dirty="0">
              <a:solidFill>
                <a:srgbClr val="C0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848978" y="3748970"/>
            <a:ext cx="3025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err="1" smtClean="0">
                <a:solidFill>
                  <a:srgbClr val="0070C0"/>
                </a:solidFill>
              </a:rPr>
              <a:t>Q</a:t>
            </a:r>
            <a:r>
              <a:rPr lang="en-US" altLang="ja-JP" sz="2000" b="1" baseline="-25000" dirty="0" err="1" smtClean="0">
                <a:solidFill>
                  <a:srgbClr val="0070C0"/>
                </a:solidFill>
              </a:rPr>
              <a:t>moniter</a:t>
            </a:r>
            <a:r>
              <a:rPr lang="en-US" altLang="ja-JP" sz="2000" b="1" dirty="0" smtClean="0">
                <a:solidFill>
                  <a:srgbClr val="0070C0"/>
                </a:solidFill>
              </a:rPr>
              <a:t> in </a:t>
            </a:r>
            <a:r>
              <a:rPr lang="en-US" altLang="ja-JP" sz="2000" b="1" dirty="0" err="1" smtClean="0">
                <a:solidFill>
                  <a:srgbClr val="0070C0"/>
                </a:solidFill>
              </a:rPr>
              <a:t>Cryomodule</a:t>
            </a:r>
            <a:r>
              <a:rPr lang="en-US" altLang="ja-JP" sz="2000" b="1" dirty="0" smtClean="0">
                <a:solidFill>
                  <a:srgbClr val="0070C0"/>
                </a:solidFill>
              </a:rPr>
              <a:t> Test</a:t>
            </a:r>
            <a:endParaRPr kumimoji="1" lang="ja-JP" altLang="en-US" sz="2000" b="1" dirty="0">
              <a:solidFill>
                <a:srgbClr val="0070C0"/>
              </a:solidFill>
            </a:endParaRPr>
          </a:p>
        </p:txBody>
      </p:sp>
      <p:cxnSp>
        <p:nvCxnSpPr>
          <p:cNvPr id="11" name="直線矢印コネクタ 10"/>
          <p:cNvCxnSpPr/>
          <p:nvPr/>
        </p:nvCxnSpPr>
        <p:spPr>
          <a:xfrm>
            <a:off x="7452320" y="2695657"/>
            <a:ext cx="0" cy="468052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7532354" y="2812866"/>
            <a:ext cx="689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>
                <a:solidFill>
                  <a:srgbClr val="FF0000"/>
                </a:solidFill>
              </a:rPr>
              <a:t>x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 1.5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2339752" y="1484784"/>
            <a:ext cx="1296144" cy="79208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612292" y="1828855"/>
            <a:ext cx="4488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solidFill>
                  <a:srgbClr val="0070C0"/>
                </a:solidFill>
              </a:rPr>
              <a:t>CT</a:t>
            </a:r>
            <a:endParaRPr kumimoji="1" lang="ja-JP" altLang="en-US" sz="2000" b="1" dirty="0">
              <a:solidFill>
                <a:srgbClr val="0070C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854573" y="2420888"/>
            <a:ext cx="13979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err="1" smtClean="0">
                <a:solidFill>
                  <a:srgbClr val="00B050"/>
                </a:solidFill>
              </a:rPr>
              <a:t>Eacc</a:t>
            </a:r>
            <a:r>
              <a:rPr lang="en-US" altLang="ja-JP" sz="2000" b="1" dirty="0" smtClean="0">
                <a:solidFill>
                  <a:srgbClr val="00B050"/>
                </a:solidFill>
              </a:rPr>
              <a:t> x 1.24 </a:t>
            </a:r>
            <a:endParaRPr kumimoji="1" lang="ja-JP" altLang="en-US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62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665</Words>
  <Application>Microsoft Office PowerPoint</Application>
  <PresentationFormat>画面に合わせる (4:3)</PresentationFormat>
  <Paragraphs>133</Paragraphs>
  <Slides>12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3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E.Kako</dc:creator>
  <cp:lastModifiedBy>Eiji Kako</cp:lastModifiedBy>
  <cp:revision>41</cp:revision>
  <cp:lastPrinted>2014-11-30T06:27:48Z</cp:lastPrinted>
  <dcterms:created xsi:type="dcterms:W3CDTF">2014-11-29T04:43:42Z</dcterms:created>
  <dcterms:modified xsi:type="dcterms:W3CDTF">2014-12-01T11:20:02Z</dcterms:modified>
</cp:coreProperties>
</file>