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58" r:id="rId4"/>
    <p:sldId id="259" r:id="rId5"/>
    <p:sldId id="260" r:id="rId6"/>
    <p:sldId id="268" r:id="rId7"/>
    <p:sldId id="269" r:id="rId8"/>
    <p:sldId id="270" r:id="rId9"/>
    <p:sldId id="271" r:id="rId10"/>
    <p:sldId id="272" r:id="rId11"/>
    <p:sldId id="262" r:id="rId12"/>
    <p:sldId id="263" r:id="rId13"/>
    <p:sldId id="264" r:id="rId14"/>
    <p:sldId id="265" r:id="rId15"/>
    <p:sldId id="266"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28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513697-850A-4E29-9274-9E4FE7873D87}" type="datetimeFigureOut">
              <a:rPr lang="en-US" smtClean="0"/>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2738512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13697-850A-4E29-9274-9E4FE7873D87}" type="datetimeFigureOut">
              <a:rPr lang="en-US" smtClean="0"/>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226430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13697-850A-4E29-9274-9E4FE7873D87}" type="datetimeFigureOut">
              <a:rPr lang="en-US" smtClean="0"/>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358431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13697-850A-4E29-9274-9E4FE7873D87}" type="datetimeFigureOut">
              <a:rPr lang="en-US" smtClean="0"/>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411461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513697-850A-4E29-9274-9E4FE7873D87}" type="datetimeFigureOut">
              <a:rPr lang="en-US" smtClean="0"/>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306004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513697-850A-4E29-9274-9E4FE7873D87}" type="datetimeFigureOut">
              <a:rPr lang="en-US" smtClean="0"/>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1713306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513697-850A-4E29-9274-9E4FE7873D87}" type="datetimeFigureOut">
              <a:rPr lang="en-US" smtClean="0"/>
              <a:t>12/5/2014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194219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513697-850A-4E29-9274-9E4FE7873D87}" type="datetimeFigureOut">
              <a:rPr lang="en-US" smtClean="0"/>
              <a:t>12/5/2014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1124018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13697-850A-4E29-9274-9E4FE7873D87}" type="datetimeFigureOut">
              <a:rPr lang="en-US" smtClean="0"/>
              <a:t>12/5/2014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1012199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13697-850A-4E29-9274-9E4FE7873D87}" type="datetimeFigureOut">
              <a:rPr lang="en-US" smtClean="0"/>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418186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13697-850A-4E29-9274-9E4FE7873D87}" type="datetimeFigureOut">
              <a:rPr lang="en-US" smtClean="0"/>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D544B-D738-43FE-87E0-F86B225CCF3A}" type="slidenum">
              <a:rPr lang="en-US" smtClean="0"/>
              <a:t>‹#›</a:t>
            </a:fld>
            <a:endParaRPr lang="en-US"/>
          </a:p>
        </p:txBody>
      </p:sp>
    </p:spTree>
    <p:extLst>
      <p:ext uri="{BB962C8B-B14F-4D97-AF65-F5344CB8AC3E}">
        <p14:creationId xmlns:p14="http://schemas.microsoft.com/office/powerpoint/2010/main" val="424524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13697-850A-4E29-9274-9E4FE7873D87}" type="datetimeFigureOut">
              <a:rPr lang="en-US" smtClean="0"/>
              <a:t>12/5/2014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D544B-D738-43FE-87E0-F86B225CCF3A}" type="slidenum">
              <a:rPr lang="en-US" smtClean="0"/>
              <a:t>‹#›</a:t>
            </a:fld>
            <a:endParaRPr lang="en-US"/>
          </a:p>
        </p:txBody>
      </p:sp>
    </p:spTree>
    <p:extLst>
      <p:ext uri="{BB962C8B-B14F-4D97-AF65-F5344CB8AC3E}">
        <p14:creationId xmlns:p14="http://schemas.microsoft.com/office/powerpoint/2010/main" val="1229554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33400" y="2895600"/>
            <a:ext cx="8153400" cy="1371600"/>
          </a:xfrm>
        </p:spPr>
        <p:txBody>
          <a:bodyPr>
            <a:normAutofit/>
          </a:bodyPr>
          <a:lstStyle/>
          <a:p>
            <a:pPr marL="0" indent="0">
              <a:buNone/>
            </a:pPr>
            <a:r>
              <a:rPr kumimoji="1" lang="en-US" altLang="ja-JP" sz="2400" dirty="0" smtClean="0"/>
              <a:t>Session </a:t>
            </a:r>
            <a:r>
              <a:rPr lang="en-US" altLang="ja-JP" sz="2400" dirty="0" smtClean="0"/>
              <a:t>1 </a:t>
            </a:r>
            <a:r>
              <a:rPr lang="en-US" altLang="ja-JP" sz="2400" dirty="0"/>
              <a:t>– </a:t>
            </a:r>
            <a:r>
              <a:rPr lang="en-US" altLang="ja-JP" sz="2400" dirty="0" smtClean="0"/>
              <a:t>Materials </a:t>
            </a:r>
            <a:r>
              <a:rPr lang="en-US" altLang="ja-JP" sz="2400" dirty="0"/>
              <a:t>and Processes </a:t>
            </a:r>
            <a:endParaRPr kumimoji="1" lang="en-US" altLang="ja-JP" sz="2400" dirty="0" smtClean="0"/>
          </a:p>
          <a:p>
            <a:pPr marL="0" indent="0">
              <a:buNone/>
            </a:pPr>
            <a:r>
              <a:rPr kumimoji="1" lang="en-US" altLang="ja-JP" sz="2400" dirty="0" smtClean="0"/>
              <a:t>Session </a:t>
            </a:r>
            <a:r>
              <a:rPr lang="en-US" altLang="ja-JP" sz="2400" dirty="0"/>
              <a:t>2 – open discussion</a:t>
            </a:r>
            <a:endParaRPr kumimoji="1" lang="en-US" altLang="ja-JP" sz="2400" dirty="0" smtClean="0"/>
          </a:p>
          <a:p>
            <a:pPr marL="0" indent="0">
              <a:buNone/>
            </a:pPr>
            <a:r>
              <a:rPr kumimoji="1" lang="en-US" altLang="ja-JP" sz="2400" dirty="0" smtClean="0"/>
              <a:t>Session </a:t>
            </a:r>
            <a:r>
              <a:rPr lang="en-US" altLang="ja-JP" sz="2400" dirty="0"/>
              <a:t>3 – cavity production, fabrication, and analysis activities</a:t>
            </a:r>
            <a:endParaRPr kumimoji="1" lang="ja-JP" altLang="en-US" sz="2400" dirty="0"/>
          </a:p>
        </p:txBody>
      </p:sp>
      <p:sp>
        <p:nvSpPr>
          <p:cNvPr id="5" name="Title 1"/>
          <p:cNvSpPr txBox="1">
            <a:spLocks/>
          </p:cNvSpPr>
          <p:nvPr/>
        </p:nvSpPr>
        <p:spPr>
          <a:xfrm>
            <a:off x="685800" y="968375"/>
            <a:ext cx="7772400" cy="1470025"/>
          </a:xfrm>
          <a:prstGeom prst="rect">
            <a:avLst/>
          </a:prstGeom>
          <a:solidFill>
            <a:srgbClr val="FFC000"/>
          </a:solidFill>
          <a:ln w="3810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mtClean="0"/>
              <a:t>WG#4 Cavity Fabrication and Preparation- Summary</a:t>
            </a:r>
            <a:endParaRPr lang="en-US" dirty="0"/>
          </a:p>
        </p:txBody>
      </p:sp>
      <p:sp>
        <p:nvSpPr>
          <p:cNvPr id="6" name="Subtitle 2"/>
          <p:cNvSpPr txBox="1">
            <a:spLocks/>
          </p:cNvSpPr>
          <p:nvPr/>
        </p:nvSpPr>
        <p:spPr>
          <a:xfrm>
            <a:off x="1371600" y="4800600"/>
            <a:ext cx="64008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smtClean="0"/>
              <a:t>Conveners: UMEMORI, </a:t>
            </a:r>
            <a:r>
              <a:rPr lang="en-US" dirty="0" err="1" smtClean="0"/>
              <a:t>Kensei</a:t>
            </a:r>
            <a:r>
              <a:rPr lang="en-US" dirty="0" smtClean="0"/>
              <a:t> (KEK)</a:t>
            </a:r>
          </a:p>
          <a:p>
            <a:pPr marL="0" indent="0" algn="ctr">
              <a:buNone/>
            </a:pPr>
            <a:r>
              <a:rPr lang="en-US" dirty="0" smtClean="0"/>
              <a:t>MAMMOSSER, John (ORNL) </a:t>
            </a:r>
          </a:p>
          <a:p>
            <a:endParaRPr lang="en-US" dirty="0"/>
          </a:p>
        </p:txBody>
      </p:sp>
    </p:spTree>
    <p:extLst>
      <p:ext uri="{BB962C8B-B14F-4D97-AF65-F5344CB8AC3E}">
        <p14:creationId xmlns:p14="http://schemas.microsoft.com/office/powerpoint/2010/main" val="3803601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87362"/>
          </a:xfrm>
        </p:spPr>
        <p:txBody>
          <a:bodyPr>
            <a:normAutofit fontScale="90000"/>
          </a:bodyPr>
          <a:lstStyle/>
          <a:p>
            <a:r>
              <a:rPr lang="en-US" b="1" dirty="0" smtClean="0">
                <a:solidFill>
                  <a:srgbClr val="00B050"/>
                </a:solidFill>
              </a:rPr>
              <a:t>WG#4 Session 2 – open discussion</a:t>
            </a:r>
            <a:endParaRPr lang="en-US" b="1" dirty="0">
              <a:solidFill>
                <a:srgbClr val="00B050"/>
              </a:solidFill>
            </a:endParaRPr>
          </a:p>
        </p:txBody>
      </p:sp>
      <p:sp>
        <p:nvSpPr>
          <p:cNvPr id="5" name="Content Placeholder 4"/>
          <p:cNvSpPr>
            <a:spLocks noGrp="1"/>
          </p:cNvSpPr>
          <p:nvPr>
            <p:ph idx="1"/>
          </p:nvPr>
        </p:nvSpPr>
        <p:spPr>
          <a:xfrm>
            <a:off x="457200" y="914400"/>
            <a:ext cx="8229600" cy="5562600"/>
          </a:xfrm>
        </p:spPr>
        <p:txBody>
          <a:bodyPr>
            <a:normAutofit/>
          </a:bodyPr>
          <a:lstStyle/>
          <a:p>
            <a:r>
              <a:rPr lang="en-US" dirty="0" smtClean="0"/>
              <a:t>XFEL cavity production from industry has been a great success due to DESY’s efforts and preparation.  This will be very useful for future projects and therefore some questions of interest relating to QA were presented for open discussion aimed at Lab and Vendor exchange</a:t>
            </a:r>
          </a:p>
          <a:p>
            <a:r>
              <a:rPr lang="en-US" dirty="0" smtClean="0">
                <a:solidFill>
                  <a:srgbClr val="FF0000"/>
                </a:solidFill>
              </a:rPr>
              <a:t>A big thanks to DESY staff and </a:t>
            </a:r>
            <a:r>
              <a:rPr lang="en-US" dirty="0" err="1" smtClean="0">
                <a:solidFill>
                  <a:srgbClr val="FF0000"/>
                </a:solidFill>
              </a:rPr>
              <a:t>Ambra</a:t>
            </a:r>
            <a:r>
              <a:rPr lang="en-US" dirty="0" smtClean="0">
                <a:solidFill>
                  <a:srgbClr val="FF0000"/>
                </a:solidFill>
              </a:rPr>
              <a:t> </a:t>
            </a:r>
            <a:r>
              <a:rPr lang="en-US" dirty="0" err="1" smtClean="0">
                <a:solidFill>
                  <a:srgbClr val="FF0000"/>
                </a:solidFill>
              </a:rPr>
              <a:t>Gresele</a:t>
            </a:r>
            <a:r>
              <a:rPr lang="en-US" dirty="0" smtClean="0">
                <a:solidFill>
                  <a:srgbClr val="FF0000"/>
                </a:solidFill>
              </a:rPr>
              <a:t> (E. </a:t>
            </a:r>
            <a:r>
              <a:rPr lang="en-US" dirty="0" err="1" smtClean="0">
                <a:solidFill>
                  <a:srgbClr val="FF0000"/>
                </a:solidFill>
              </a:rPr>
              <a:t>Zanon</a:t>
            </a:r>
            <a:r>
              <a:rPr lang="en-US" dirty="0" smtClean="0">
                <a:solidFill>
                  <a:srgbClr val="FF0000"/>
                </a:solidFill>
              </a:rPr>
              <a:t>) for a great discussion!!</a:t>
            </a:r>
            <a:endParaRPr lang="en-US" dirty="0"/>
          </a:p>
          <a:p>
            <a:pPr marL="0" indent="0">
              <a:buNone/>
            </a:pPr>
            <a:endParaRPr lang="en-US" dirty="0"/>
          </a:p>
        </p:txBody>
      </p:sp>
    </p:spTree>
    <p:extLst>
      <p:ext uri="{BB962C8B-B14F-4D97-AF65-F5344CB8AC3E}">
        <p14:creationId xmlns:p14="http://schemas.microsoft.com/office/powerpoint/2010/main" val="1201743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marL="0" indent="0">
              <a:buNone/>
            </a:pPr>
            <a:r>
              <a:rPr lang="en-US" u="sng" dirty="0" smtClean="0"/>
              <a:t>Open Discussion Summary</a:t>
            </a:r>
          </a:p>
          <a:p>
            <a:pPr marL="0" indent="0">
              <a:buNone/>
            </a:pPr>
            <a:r>
              <a:rPr lang="en-US" dirty="0" smtClean="0">
                <a:solidFill>
                  <a:schemeClr val="tx2"/>
                </a:solidFill>
              </a:rPr>
              <a:t>Q1 -Are </a:t>
            </a:r>
            <a:r>
              <a:rPr lang="en-US" dirty="0">
                <a:solidFill>
                  <a:schemeClr val="tx2"/>
                </a:solidFill>
              </a:rPr>
              <a:t>the current QA specifications for elliptical cavities adequate, to detailed or just right</a:t>
            </a:r>
            <a:r>
              <a:rPr lang="en-US" dirty="0" smtClean="0">
                <a:solidFill>
                  <a:schemeClr val="tx2"/>
                </a:solidFill>
              </a:rPr>
              <a:t>?</a:t>
            </a:r>
            <a:endParaRPr lang="en-US" u="sng" dirty="0" smtClean="0">
              <a:solidFill>
                <a:schemeClr val="tx2"/>
              </a:solidFill>
            </a:endParaRPr>
          </a:p>
          <a:p>
            <a:r>
              <a:rPr lang="en-US" dirty="0" smtClean="0"/>
              <a:t>After the learning curve,  the detailed specifications were welcomed and very useful</a:t>
            </a:r>
          </a:p>
          <a:p>
            <a:endParaRPr lang="en-US" dirty="0" smtClean="0"/>
          </a:p>
          <a:p>
            <a:r>
              <a:rPr lang="en-US" dirty="0" smtClean="0"/>
              <a:t>Amount of details were adequate and detailed enough to reduce errors  in production</a:t>
            </a:r>
          </a:p>
          <a:p>
            <a:endParaRPr lang="en-US" dirty="0"/>
          </a:p>
          <a:p>
            <a:endParaRPr lang="en-US" dirty="0" smtClean="0"/>
          </a:p>
          <a:p>
            <a:endParaRPr lang="en-US" dirty="0"/>
          </a:p>
        </p:txBody>
      </p:sp>
      <p:sp>
        <p:nvSpPr>
          <p:cNvPr id="4" name="TextBox 3"/>
          <p:cNvSpPr txBox="1"/>
          <p:nvPr/>
        </p:nvSpPr>
        <p:spPr>
          <a:xfrm>
            <a:off x="1752600" y="5181600"/>
            <a:ext cx="5306557" cy="1323439"/>
          </a:xfrm>
          <a:prstGeom prst="rect">
            <a:avLst/>
          </a:prstGeom>
          <a:noFill/>
        </p:spPr>
        <p:txBody>
          <a:bodyPr wrap="square" rtlCol="0">
            <a:spAutoFit/>
          </a:bodyPr>
          <a:lstStyle/>
          <a:p>
            <a:r>
              <a:rPr lang="en-US" sz="8000" b="1" dirty="0" smtClean="0">
                <a:solidFill>
                  <a:srgbClr val="00B050"/>
                </a:solidFill>
              </a:rPr>
              <a:t>Just Right!!</a:t>
            </a:r>
            <a:endParaRPr lang="en-US" sz="8000" b="1" dirty="0">
              <a:solidFill>
                <a:srgbClr val="00B050"/>
              </a:solidFill>
            </a:endParaRPr>
          </a:p>
        </p:txBody>
      </p:sp>
    </p:spTree>
    <p:extLst>
      <p:ext uri="{BB962C8B-B14F-4D97-AF65-F5344CB8AC3E}">
        <p14:creationId xmlns:p14="http://schemas.microsoft.com/office/powerpoint/2010/main" val="1976817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10200"/>
          </a:xfrm>
        </p:spPr>
        <p:txBody>
          <a:bodyPr/>
          <a:lstStyle/>
          <a:p>
            <a:r>
              <a:rPr lang="en-US" dirty="0" smtClean="0"/>
              <a:t>All agreed that the fine details on what defects matter are not well understood </a:t>
            </a:r>
          </a:p>
          <a:p>
            <a:endParaRPr lang="en-US" dirty="0"/>
          </a:p>
          <a:p>
            <a:r>
              <a:rPr lang="en-US" dirty="0" smtClean="0"/>
              <a:t>Fabricators would benefit from a manual on defect identification for those that really matter for performance </a:t>
            </a:r>
          </a:p>
          <a:p>
            <a:endParaRPr lang="en-US" dirty="0" smtClean="0"/>
          </a:p>
          <a:p>
            <a:pPr lvl="1"/>
            <a:r>
              <a:rPr lang="en-US" b="1" dirty="0" smtClean="0">
                <a:solidFill>
                  <a:srgbClr val="00B050"/>
                </a:solidFill>
              </a:rPr>
              <a:t>DESY is working on cataloging defects in connection with RF performance</a:t>
            </a:r>
            <a:endParaRPr lang="en-US" b="1" dirty="0">
              <a:solidFill>
                <a:srgbClr val="00B050"/>
              </a:solidFill>
            </a:endParaRPr>
          </a:p>
        </p:txBody>
      </p:sp>
      <p:sp>
        <p:nvSpPr>
          <p:cNvPr id="4" name="Title 3"/>
          <p:cNvSpPr>
            <a:spLocks noGrp="1"/>
          </p:cNvSpPr>
          <p:nvPr>
            <p:ph type="title"/>
          </p:nvPr>
        </p:nvSpPr>
        <p:spPr>
          <a:xfrm>
            <a:off x="457200" y="274638"/>
            <a:ext cx="8229600" cy="563562"/>
          </a:xfrm>
        </p:spPr>
        <p:txBody>
          <a:bodyPr>
            <a:normAutofit fontScale="90000"/>
          </a:bodyPr>
          <a:lstStyle/>
          <a:p>
            <a:pPr marL="0" indent="-50800"/>
            <a:r>
              <a:rPr lang="en-US" sz="3200" b="1" dirty="0" smtClean="0">
                <a:solidFill>
                  <a:srgbClr val="0070C0"/>
                </a:solidFill>
                <a:latin typeface="Times New Roman" pitchFamily="18" charset="0"/>
                <a:cs typeface="Times New Roman" pitchFamily="18" charset="0"/>
              </a:rPr>
              <a:t>Q1a.   Where can improvements be made?</a:t>
            </a:r>
          </a:p>
        </p:txBody>
      </p:sp>
    </p:spTree>
    <p:extLst>
      <p:ext uri="{BB962C8B-B14F-4D97-AF65-F5344CB8AC3E}">
        <p14:creationId xmlns:p14="http://schemas.microsoft.com/office/powerpoint/2010/main" val="5211386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rgbClr val="0070C0"/>
                </a:solidFill>
                <a:latin typeface="Times New Roman" pitchFamily="18" charset="0"/>
                <a:cs typeface="Times New Roman" pitchFamily="18" charset="0"/>
              </a:rPr>
              <a:t>Q1b.   </a:t>
            </a:r>
            <a:r>
              <a:rPr lang="en-US" sz="3200" b="0" dirty="0" smtClean="0">
                <a:latin typeface="Times New Roman" pitchFamily="18" charset="0"/>
                <a:cs typeface="Times New Roman" pitchFamily="18" charset="0"/>
              </a:rPr>
              <a:t> </a:t>
            </a:r>
            <a:r>
              <a:rPr lang="en-US" sz="3200" b="1" dirty="0" smtClean="0">
                <a:solidFill>
                  <a:srgbClr val="0070C0"/>
                </a:solidFill>
                <a:latin typeface="Times New Roman" pitchFamily="18" charset="0"/>
                <a:cs typeface="Times New Roman" pitchFamily="18" charset="0"/>
              </a:rPr>
              <a:t>Is the process of collecting and transferring data adequate, to  detailed or just right?</a:t>
            </a:r>
            <a:endParaRPr lang="en-US" sz="3200" b="1" dirty="0">
              <a:solidFill>
                <a:srgbClr val="0070C0"/>
              </a:solidFill>
            </a:endParaRPr>
          </a:p>
        </p:txBody>
      </p:sp>
      <p:sp>
        <p:nvSpPr>
          <p:cNvPr id="3" name="Content Placeholder 2"/>
          <p:cNvSpPr>
            <a:spLocks noGrp="1"/>
          </p:cNvSpPr>
          <p:nvPr>
            <p:ph idx="1"/>
          </p:nvPr>
        </p:nvSpPr>
        <p:spPr>
          <a:xfrm>
            <a:off x="457200" y="1295400"/>
            <a:ext cx="8382000" cy="5257800"/>
          </a:xfrm>
        </p:spPr>
        <p:txBody>
          <a:bodyPr/>
          <a:lstStyle/>
          <a:p>
            <a:r>
              <a:rPr lang="en-US" dirty="0" smtClean="0"/>
              <a:t>At the beginning there was some problems but after that it worked well</a:t>
            </a:r>
          </a:p>
          <a:p>
            <a:endParaRPr lang="en-US" dirty="0"/>
          </a:p>
          <a:p>
            <a:r>
              <a:rPr lang="en-US" dirty="0" smtClean="0"/>
              <a:t>Fabricators are using the data as well to improve performance</a:t>
            </a:r>
          </a:p>
          <a:p>
            <a:endParaRPr lang="en-US" dirty="0"/>
          </a:p>
          <a:p>
            <a:r>
              <a:rPr lang="en-US" dirty="0" smtClean="0"/>
              <a:t>Each cavity has 400 documents that are checked at DESY, this can be a challenge to keep production moving but all is working well</a:t>
            </a:r>
            <a:endParaRPr lang="en-US" dirty="0"/>
          </a:p>
        </p:txBody>
      </p:sp>
    </p:spTree>
    <p:extLst>
      <p:ext uri="{BB962C8B-B14F-4D97-AF65-F5344CB8AC3E}">
        <p14:creationId xmlns:p14="http://schemas.microsoft.com/office/powerpoint/2010/main" val="706623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rgbClr val="0070C0"/>
                </a:solidFill>
                <a:latin typeface="Times New Roman" pitchFamily="18" charset="0"/>
                <a:cs typeface="Times New Roman" pitchFamily="18" charset="0"/>
              </a:rPr>
              <a:t>Q1c - Are there areas where specifications are very difficult to meet and what would be a better way?</a:t>
            </a:r>
            <a:endParaRPr lang="en-US" sz="3200" b="1" dirty="0">
              <a:solidFill>
                <a:srgbClr val="0070C0"/>
              </a:solidFill>
            </a:endParaRPr>
          </a:p>
        </p:txBody>
      </p:sp>
      <p:sp>
        <p:nvSpPr>
          <p:cNvPr id="3" name="Content Placeholder 2"/>
          <p:cNvSpPr>
            <a:spLocks noGrp="1"/>
          </p:cNvSpPr>
          <p:nvPr>
            <p:ph idx="1"/>
          </p:nvPr>
        </p:nvSpPr>
        <p:spPr/>
        <p:txBody>
          <a:bodyPr/>
          <a:lstStyle/>
          <a:p>
            <a:r>
              <a:rPr lang="en-US" dirty="0" smtClean="0"/>
              <a:t>Some adjustments were made during production to reduce discrepancy reports </a:t>
            </a:r>
          </a:p>
          <a:p>
            <a:endParaRPr lang="en-US" dirty="0"/>
          </a:p>
          <a:p>
            <a:r>
              <a:rPr lang="en-US" dirty="0" smtClean="0"/>
              <a:t>Other than that all specifications were met and understood well</a:t>
            </a:r>
            <a:endParaRPr lang="en-US" dirty="0"/>
          </a:p>
        </p:txBody>
      </p:sp>
    </p:spTree>
    <p:extLst>
      <p:ext uri="{BB962C8B-B14F-4D97-AF65-F5344CB8AC3E}">
        <p14:creationId xmlns:p14="http://schemas.microsoft.com/office/powerpoint/2010/main" val="11799044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smtClean="0">
                <a:solidFill>
                  <a:srgbClr val="0070C0"/>
                </a:solidFill>
              </a:rPr>
              <a:t>Q2 - What would make the cavity fabrication easier for the vendors and why?</a:t>
            </a:r>
            <a:endParaRPr lang="en-US" sz="3200" b="1" dirty="0">
              <a:solidFill>
                <a:srgbClr val="0070C0"/>
              </a:solidFill>
            </a:endParaRPr>
          </a:p>
        </p:txBody>
      </p:sp>
      <p:sp>
        <p:nvSpPr>
          <p:cNvPr id="3" name="Content Placeholder 2"/>
          <p:cNvSpPr>
            <a:spLocks noGrp="1"/>
          </p:cNvSpPr>
          <p:nvPr>
            <p:ph idx="1"/>
          </p:nvPr>
        </p:nvSpPr>
        <p:spPr>
          <a:xfrm>
            <a:off x="457200" y="1295400"/>
            <a:ext cx="8229600" cy="5181600"/>
          </a:xfrm>
        </p:spPr>
        <p:txBody>
          <a:bodyPr/>
          <a:lstStyle/>
          <a:p>
            <a:r>
              <a:rPr lang="en-US" dirty="0"/>
              <a:t>W</a:t>
            </a:r>
            <a:r>
              <a:rPr lang="en-US" dirty="0" smtClean="0"/>
              <a:t>elding of He jacket could be improved some</a:t>
            </a:r>
          </a:p>
          <a:p>
            <a:endParaRPr lang="en-US" dirty="0"/>
          </a:p>
          <a:p>
            <a:r>
              <a:rPr lang="en-US" dirty="0" smtClean="0"/>
              <a:t>DESY, vendors relationship was excellent and this is the reason for the production success</a:t>
            </a:r>
          </a:p>
          <a:p>
            <a:endParaRPr lang="en-US" dirty="0" smtClean="0"/>
          </a:p>
          <a:p>
            <a:r>
              <a:rPr lang="en-US" dirty="0" smtClean="0"/>
              <a:t>Most important to maintain collaboration between vendor and labs.</a:t>
            </a:r>
            <a:endParaRPr lang="en-US" dirty="0"/>
          </a:p>
        </p:txBody>
      </p:sp>
    </p:spTree>
    <p:extLst>
      <p:ext uri="{BB962C8B-B14F-4D97-AF65-F5344CB8AC3E}">
        <p14:creationId xmlns:p14="http://schemas.microsoft.com/office/powerpoint/2010/main" val="2931547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057400"/>
          </a:xfrm>
        </p:spPr>
        <p:txBody>
          <a:bodyPr>
            <a:noAutofit/>
          </a:bodyPr>
          <a:lstStyle/>
          <a:p>
            <a:r>
              <a:rPr lang="en-US" sz="3200" b="1" dirty="0" smtClean="0">
                <a:solidFill>
                  <a:srgbClr val="0070C0"/>
                </a:solidFill>
              </a:rPr>
              <a:t>Q3 - From the experience of the processing and assembly, are there areas that if changes were made could reduce risk of failure and improve success?</a:t>
            </a:r>
            <a:endParaRPr lang="en-US" sz="3200" b="1" dirty="0">
              <a:solidFill>
                <a:srgbClr val="0070C0"/>
              </a:solidFill>
            </a:endParaRPr>
          </a:p>
        </p:txBody>
      </p:sp>
      <p:sp>
        <p:nvSpPr>
          <p:cNvPr id="3" name="Content Placeholder 2"/>
          <p:cNvSpPr>
            <a:spLocks noGrp="1"/>
          </p:cNvSpPr>
          <p:nvPr>
            <p:ph idx="1"/>
          </p:nvPr>
        </p:nvSpPr>
        <p:spPr>
          <a:xfrm>
            <a:off x="457200" y="2332037"/>
            <a:ext cx="8229600" cy="4525963"/>
          </a:xfrm>
        </p:spPr>
        <p:txBody>
          <a:bodyPr/>
          <a:lstStyle/>
          <a:p>
            <a:r>
              <a:rPr lang="en-US" dirty="0" smtClean="0"/>
              <a:t>DESY provided good training and continues to remain a good resource to answer questions and provided support</a:t>
            </a:r>
          </a:p>
          <a:p>
            <a:pPr lvl="1"/>
            <a:r>
              <a:rPr lang="en-US" dirty="0" smtClean="0"/>
              <a:t> Frequent conversations are taking place and this is seen as a good relationship between vendor and customer</a:t>
            </a:r>
          </a:p>
          <a:p>
            <a:pPr lvl="1"/>
            <a:r>
              <a:rPr lang="en-US" dirty="0" smtClean="0"/>
              <a:t>Both have a very open/ sharing relationship</a:t>
            </a:r>
            <a:endParaRPr lang="en-US" dirty="0"/>
          </a:p>
        </p:txBody>
      </p:sp>
    </p:spTree>
    <p:extLst>
      <p:ext uri="{BB962C8B-B14F-4D97-AF65-F5344CB8AC3E}">
        <p14:creationId xmlns:p14="http://schemas.microsoft.com/office/powerpoint/2010/main" val="375333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792162"/>
          </a:xfrm>
        </p:spPr>
        <p:txBody>
          <a:bodyPr>
            <a:normAutofit fontScale="90000"/>
          </a:bodyPr>
          <a:lstStyle/>
          <a:p>
            <a:r>
              <a:rPr lang="en-US" b="1" dirty="0" smtClean="0">
                <a:solidFill>
                  <a:srgbClr val="00B050"/>
                </a:solidFill>
              </a:rPr>
              <a:t>WG#4 Session 1-Materials and Processes </a:t>
            </a:r>
            <a:endParaRPr lang="en-US" b="1" dirty="0">
              <a:solidFill>
                <a:srgbClr val="00B050"/>
              </a:solidFill>
            </a:endParaRPr>
          </a:p>
        </p:txBody>
      </p:sp>
      <p:sp>
        <p:nvSpPr>
          <p:cNvPr id="3" name="Content Placeholder 2"/>
          <p:cNvSpPr>
            <a:spLocks noGrp="1"/>
          </p:cNvSpPr>
          <p:nvPr>
            <p:ph idx="1"/>
          </p:nvPr>
        </p:nvSpPr>
        <p:spPr>
          <a:xfrm>
            <a:off x="457200" y="1219200"/>
            <a:ext cx="8382000" cy="4906963"/>
          </a:xfrm>
        </p:spPr>
        <p:txBody>
          <a:bodyPr>
            <a:normAutofit lnSpcReduction="10000"/>
          </a:bodyPr>
          <a:lstStyle/>
          <a:p>
            <a:pPr marL="0" indent="0">
              <a:buNone/>
            </a:pPr>
            <a:r>
              <a:rPr lang="en-US" dirty="0" smtClean="0"/>
              <a:t>Summary:</a:t>
            </a:r>
          </a:p>
          <a:p>
            <a:r>
              <a:rPr lang="en-US" dirty="0" smtClean="0"/>
              <a:t>Gigi </a:t>
            </a:r>
            <a:r>
              <a:rPr lang="en-US" dirty="0" err="1" smtClean="0"/>
              <a:t>Ciovati</a:t>
            </a:r>
            <a:r>
              <a:rPr lang="en-US" dirty="0" smtClean="0"/>
              <a:t> (Jlab) presented pressure test results on cavities which showed good agreement with mechanical simulation on yielding after heat treatment. Two data was shown: FG 800deg/2h and Medium-purity ingot </a:t>
            </a:r>
            <a:r>
              <a:rPr lang="en-US" dirty="0" err="1" smtClean="0"/>
              <a:t>Nb</a:t>
            </a:r>
            <a:r>
              <a:rPr lang="en-US" dirty="0" smtClean="0"/>
              <a:t> 1400deg/9h.</a:t>
            </a:r>
          </a:p>
          <a:p>
            <a:pPr lvl="1"/>
            <a:r>
              <a:rPr lang="en-US" altLang="ja-JP" dirty="0" smtClean="0">
                <a:solidFill>
                  <a:srgbClr val="FF0000"/>
                </a:solidFill>
              </a:rPr>
              <a:t>No </a:t>
            </a:r>
            <a:r>
              <a:rPr lang="en-US" altLang="ja-JP" dirty="0">
                <a:solidFill>
                  <a:srgbClr val="FF0000"/>
                </a:solidFill>
              </a:rPr>
              <a:t>significant difference in the elastic properties between </a:t>
            </a:r>
            <a:r>
              <a:rPr lang="en-US" altLang="ja-JP" dirty="0" smtClean="0">
                <a:solidFill>
                  <a:srgbClr val="FF0000"/>
                </a:solidFill>
              </a:rPr>
              <a:t>them.</a:t>
            </a:r>
          </a:p>
          <a:p>
            <a:pPr lvl="1"/>
            <a:r>
              <a:rPr lang="en-US" altLang="ja-JP" dirty="0" smtClean="0">
                <a:solidFill>
                  <a:srgbClr val="FF0000"/>
                </a:solidFill>
              </a:rPr>
              <a:t>Medium-purity ingot </a:t>
            </a:r>
            <a:r>
              <a:rPr lang="en-US" altLang="ja-JP" dirty="0" err="1" smtClean="0">
                <a:solidFill>
                  <a:srgbClr val="FF0000"/>
                </a:solidFill>
              </a:rPr>
              <a:t>Nb</a:t>
            </a:r>
            <a:r>
              <a:rPr lang="en-US" altLang="ja-JP" dirty="0" smtClean="0">
                <a:solidFill>
                  <a:srgbClr val="FF0000"/>
                </a:solidFill>
              </a:rPr>
              <a:t> has higher yield strength.</a:t>
            </a:r>
          </a:p>
          <a:p>
            <a:pPr lvl="1"/>
            <a:endParaRPr lang="en-US" altLang="ja-JP" dirty="0" smtClean="0">
              <a:solidFill>
                <a:srgbClr val="FF0000"/>
              </a:solidFill>
            </a:endParaRPr>
          </a:p>
          <a:p>
            <a:pPr lvl="1"/>
            <a:endParaRPr lang="en-US" altLang="ja-JP" dirty="0">
              <a:solidFill>
                <a:srgbClr val="FF0000"/>
              </a:solidFill>
            </a:endParaRPr>
          </a:p>
          <a:p>
            <a:pPr lvl="1"/>
            <a:endParaRPr lang="en-US" dirty="0">
              <a:solidFill>
                <a:srgbClr val="FF0000"/>
              </a:solidFill>
            </a:endParaRPr>
          </a:p>
        </p:txBody>
      </p:sp>
    </p:spTree>
    <p:extLst>
      <p:ext uri="{BB962C8B-B14F-4D97-AF65-F5344CB8AC3E}">
        <p14:creationId xmlns:p14="http://schemas.microsoft.com/office/powerpoint/2010/main" val="2622299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dirty="0" err="1" smtClean="0"/>
              <a:t>Rogerio</a:t>
            </a:r>
            <a:r>
              <a:rPr lang="en-US" dirty="0" smtClean="0"/>
              <a:t> </a:t>
            </a:r>
            <a:r>
              <a:rPr lang="en-US" dirty="0" err="1" smtClean="0"/>
              <a:t>Ribas</a:t>
            </a:r>
            <a:r>
              <a:rPr lang="en-US" dirty="0" smtClean="0"/>
              <a:t> </a:t>
            </a:r>
            <a:r>
              <a:rPr lang="en-US" dirty="0"/>
              <a:t>(</a:t>
            </a:r>
            <a:r>
              <a:rPr lang="en-US" dirty="0" smtClean="0"/>
              <a:t>CBMM) gave an overview of the production process of niobium and bulk ingot materials </a:t>
            </a:r>
          </a:p>
          <a:p>
            <a:pPr lvl="1"/>
            <a:r>
              <a:rPr lang="en-US" dirty="0" smtClean="0">
                <a:solidFill>
                  <a:srgbClr val="FF0000"/>
                </a:solidFill>
              </a:rPr>
              <a:t> R&amp;D is ongoing ,looking at defining the melting procedures to achieve reproducible RRR ingots</a:t>
            </a:r>
          </a:p>
          <a:p>
            <a:pPr lvl="1"/>
            <a:r>
              <a:rPr lang="en-US" dirty="0" smtClean="0">
                <a:solidFill>
                  <a:srgbClr val="FF0000"/>
                </a:solidFill>
              </a:rPr>
              <a:t>500 years of niobium available for production </a:t>
            </a:r>
          </a:p>
          <a:p>
            <a:pPr lvl="1"/>
            <a:endParaRPr lang="en-US" dirty="0"/>
          </a:p>
          <a:p>
            <a:r>
              <a:rPr lang="en-US" dirty="0" smtClean="0"/>
              <a:t>Ganapati </a:t>
            </a:r>
            <a:r>
              <a:rPr lang="en-US" dirty="0" err="1" smtClean="0"/>
              <a:t>Myneni</a:t>
            </a:r>
            <a:r>
              <a:rPr lang="en-US" dirty="0" smtClean="0"/>
              <a:t> (ISOHIM) gave an overview of the history of large grain cavity fabrication</a:t>
            </a:r>
          </a:p>
          <a:p>
            <a:pPr lvl="1"/>
            <a:r>
              <a:rPr lang="en-US" dirty="0" smtClean="0">
                <a:solidFill>
                  <a:srgbClr val="FF0000"/>
                </a:solidFill>
              </a:rPr>
              <a:t>Proposes use of reactor grade material for cavity fabrication </a:t>
            </a:r>
          </a:p>
          <a:p>
            <a:pPr lvl="1"/>
            <a:r>
              <a:rPr lang="en-US" dirty="0" smtClean="0">
                <a:solidFill>
                  <a:srgbClr val="FF0000"/>
                </a:solidFill>
              </a:rPr>
              <a:t>Develop specs for uniform grain proposed</a:t>
            </a:r>
            <a:endParaRPr lang="en-US" dirty="0">
              <a:solidFill>
                <a:srgbClr val="FF0000"/>
              </a:solidFill>
            </a:endParaRPr>
          </a:p>
        </p:txBody>
      </p:sp>
    </p:spTree>
    <p:extLst>
      <p:ext uri="{BB962C8B-B14F-4D97-AF65-F5344CB8AC3E}">
        <p14:creationId xmlns:p14="http://schemas.microsoft.com/office/powerpoint/2010/main" val="679903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dirty="0" err="1" smtClean="0"/>
              <a:t>Rong</a:t>
            </a:r>
            <a:r>
              <a:rPr lang="en-US" dirty="0" smtClean="0"/>
              <a:t>-Li </a:t>
            </a:r>
            <a:r>
              <a:rPr lang="en-US" dirty="0" err="1" smtClean="0"/>
              <a:t>Geng</a:t>
            </a:r>
            <a:r>
              <a:rPr lang="en-US" dirty="0" smtClean="0"/>
              <a:t> (</a:t>
            </a:r>
            <a:r>
              <a:rPr lang="en-US" dirty="0" err="1" smtClean="0"/>
              <a:t>Jlab</a:t>
            </a:r>
            <a:r>
              <a:rPr lang="en-US" dirty="0" smtClean="0"/>
              <a:t>) presented results of a study aimed at identifying and controlling foreign material contamination during fabrication</a:t>
            </a:r>
          </a:p>
          <a:p>
            <a:pPr lvl="1"/>
            <a:r>
              <a:rPr lang="en-US" altLang="ja-JP" dirty="0">
                <a:solidFill>
                  <a:srgbClr val="FF0000"/>
                </a:solidFill>
              </a:rPr>
              <a:t>Contamination from machining and cleaning process was suspected</a:t>
            </a:r>
          </a:p>
          <a:p>
            <a:pPr lvl="1"/>
            <a:r>
              <a:rPr lang="en-US" altLang="ja-JP" dirty="0">
                <a:solidFill>
                  <a:srgbClr val="FF0000"/>
                </a:solidFill>
              </a:rPr>
              <a:t>After control of these procedure, less contaminants found and good EB welding achieved.</a:t>
            </a:r>
          </a:p>
          <a:p>
            <a:r>
              <a:rPr lang="en-US" dirty="0" smtClean="0"/>
              <a:t>Alena </a:t>
            </a:r>
            <a:r>
              <a:rPr lang="en-US" dirty="0" err="1" smtClean="0"/>
              <a:t>Prudnikava</a:t>
            </a:r>
            <a:r>
              <a:rPr lang="en-US" dirty="0" smtClean="0"/>
              <a:t> (</a:t>
            </a:r>
            <a:r>
              <a:rPr lang="en-US" dirty="0" err="1" smtClean="0"/>
              <a:t>uni</a:t>
            </a:r>
            <a:r>
              <a:rPr lang="en-US" dirty="0" smtClean="0"/>
              <a:t> Hamburg/DESY) presented results from CBP studies on remaining defects</a:t>
            </a:r>
          </a:p>
          <a:p>
            <a:pPr lvl="1"/>
            <a:r>
              <a:rPr lang="en-US" dirty="0" smtClean="0">
                <a:solidFill>
                  <a:srgbClr val="FF0000"/>
                </a:solidFill>
              </a:rPr>
              <a:t>Scratches and features caused AL</a:t>
            </a:r>
            <a:r>
              <a:rPr lang="en-US" baseline="-25000" dirty="0" smtClean="0">
                <a:solidFill>
                  <a:srgbClr val="FF0000"/>
                </a:solidFill>
              </a:rPr>
              <a:t>2</a:t>
            </a:r>
            <a:r>
              <a:rPr lang="en-US" dirty="0" smtClean="0">
                <a:solidFill>
                  <a:srgbClr val="FF0000"/>
                </a:solidFill>
              </a:rPr>
              <a:t>O</a:t>
            </a:r>
            <a:r>
              <a:rPr lang="en-US" baseline="-25000" dirty="0" smtClean="0">
                <a:solidFill>
                  <a:srgbClr val="FF0000"/>
                </a:solidFill>
              </a:rPr>
              <a:t>3</a:t>
            </a:r>
            <a:r>
              <a:rPr lang="en-US" dirty="0" smtClean="0">
                <a:solidFill>
                  <a:srgbClr val="FF0000"/>
                </a:solidFill>
              </a:rPr>
              <a:t> which imbeds during the process at multiple steps</a:t>
            </a:r>
          </a:p>
          <a:p>
            <a:pPr lvl="1"/>
            <a:r>
              <a:rPr lang="en-US" dirty="0" smtClean="0">
                <a:solidFill>
                  <a:srgbClr val="FF0000"/>
                </a:solidFill>
              </a:rPr>
              <a:t>Refresh of media at last step of CBP reduced defects</a:t>
            </a:r>
          </a:p>
          <a:p>
            <a:pPr lvl="1"/>
            <a:r>
              <a:rPr lang="en-US" dirty="0" smtClean="0">
                <a:solidFill>
                  <a:srgbClr val="FF0000"/>
                </a:solidFill>
              </a:rPr>
              <a:t>Shearing is evident and process not optimized</a:t>
            </a:r>
            <a:endParaRPr lang="en-US" dirty="0">
              <a:solidFill>
                <a:srgbClr val="FF0000"/>
              </a:solidFill>
            </a:endParaRPr>
          </a:p>
        </p:txBody>
      </p:sp>
    </p:spTree>
    <p:extLst>
      <p:ext uri="{BB962C8B-B14F-4D97-AF65-F5344CB8AC3E}">
        <p14:creationId xmlns:p14="http://schemas.microsoft.com/office/powerpoint/2010/main" val="2404192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a:bodyPr>
          <a:lstStyle/>
          <a:p>
            <a:r>
              <a:rPr lang="en-US" dirty="0" smtClean="0"/>
              <a:t>Shigeki Kato (KEK) presented results from a study on VEP non homogenous removal and improving steps</a:t>
            </a:r>
          </a:p>
          <a:p>
            <a:pPr lvl="1"/>
            <a:r>
              <a:rPr lang="en-US" dirty="0" smtClean="0">
                <a:solidFill>
                  <a:srgbClr val="FF0000"/>
                </a:solidFill>
              </a:rPr>
              <a:t>Top Iris removal much higher due to H</a:t>
            </a:r>
            <a:r>
              <a:rPr lang="en-US" baseline="-25000" dirty="0" smtClean="0">
                <a:solidFill>
                  <a:srgbClr val="FF0000"/>
                </a:solidFill>
              </a:rPr>
              <a:t>2</a:t>
            </a:r>
            <a:r>
              <a:rPr lang="en-US" dirty="0" smtClean="0">
                <a:solidFill>
                  <a:srgbClr val="FF0000"/>
                </a:solidFill>
              </a:rPr>
              <a:t> bubble attack</a:t>
            </a:r>
          </a:p>
          <a:p>
            <a:pPr lvl="1"/>
            <a:r>
              <a:rPr lang="en-US" altLang="ja-JP" dirty="0">
                <a:solidFill>
                  <a:srgbClr val="FF0000"/>
                </a:solidFill>
              </a:rPr>
              <a:t>Development of Ninja cathode. High speed stirring to improve removal </a:t>
            </a:r>
            <a:r>
              <a:rPr lang="en-US" altLang="ja-JP" dirty="0" smtClean="0">
                <a:solidFill>
                  <a:srgbClr val="FF0000"/>
                </a:solidFill>
              </a:rPr>
              <a:t>uniformity.</a:t>
            </a:r>
            <a:endParaRPr lang="en-US" altLang="ja-JP" dirty="0">
              <a:solidFill>
                <a:srgbClr val="FF0000"/>
              </a:solidFill>
            </a:endParaRPr>
          </a:p>
          <a:p>
            <a:r>
              <a:rPr lang="en-US" dirty="0" smtClean="0"/>
              <a:t>Vijay </a:t>
            </a:r>
            <a:r>
              <a:rPr lang="en-US" dirty="0" err="1" smtClean="0"/>
              <a:t>Chouhan</a:t>
            </a:r>
            <a:r>
              <a:rPr lang="en-US" dirty="0" smtClean="0"/>
              <a:t> (Marui Galvanizing Co) presented the study using the </a:t>
            </a:r>
            <a:r>
              <a:rPr lang="en-US" dirty="0" err="1" smtClean="0"/>
              <a:t>Ninga</a:t>
            </a:r>
            <a:r>
              <a:rPr lang="en-US" dirty="0" smtClean="0"/>
              <a:t> cathode to improve uniformity of removal</a:t>
            </a:r>
          </a:p>
          <a:p>
            <a:pPr lvl="1"/>
            <a:r>
              <a:rPr lang="en-US" dirty="0" smtClean="0">
                <a:solidFill>
                  <a:srgbClr val="FF0000"/>
                </a:solidFill>
              </a:rPr>
              <a:t>Best results (uniform removal) at 50rpm </a:t>
            </a:r>
          </a:p>
          <a:p>
            <a:pPr lvl="1"/>
            <a:r>
              <a:rPr lang="en-US" dirty="0" smtClean="0">
                <a:solidFill>
                  <a:srgbClr val="FF0000"/>
                </a:solidFill>
              </a:rPr>
              <a:t>Relatively rough equator surface might be due to </a:t>
            </a:r>
            <a:r>
              <a:rPr lang="en-US" smtClean="0">
                <a:solidFill>
                  <a:srgbClr val="FF0000"/>
                </a:solidFill>
              </a:rPr>
              <a:t>bubble </a:t>
            </a:r>
            <a:r>
              <a:rPr lang="en-US" smtClean="0">
                <a:solidFill>
                  <a:srgbClr val="FF0000"/>
                </a:solidFill>
              </a:rPr>
              <a:t>attack</a:t>
            </a:r>
            <a:endParaRPr lang="en-US" dirty="0" smtClean="0">
              <a:solidFill>
                <a:srgbClr val="FF0000"/>
              </a:solidFill>
            </a:endParaRPr>
          </a:p>
          <a:p>
            <a:pPr lvl="1"/>
            <a:r>
              <a:rPr lang="en-US" dirty="0" smtClean="0">
                <a:solidFill>
                  <a:srgbClr val="FF0000"/>
                </a:solidFill>
              </a:rPr>
              <a:t>Must be optimized for each cavity structure</a:t>
            </a:r>
            <a:endParaRPr lang="en-US" dirty="0">
              <a:solidFill>
                <a:srgbClr val="FF0000"/>
              </a:solidFill>
            </a:endParaRPr>
          </a:p>
        </p:txBody>
      </p:sp>
    </p:spTree>
    <p:extLst>
      <p:ext uri="{BB962C8B-B14F-4D97-AF65-F5344CB8AC3E}">
        <p14:creationId xmlns:p14="http://schemas.microsoft.com/office/powerpoint/2010/main" val="4061537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rPr>
              <a:t>WG#4 Session 3 – cavity production, fabrication, and analysis activities</a:t>
            </a:r>
            <a:endParaRPr lang="en-US" b="1" dirty="0">
              <a:solidFill>
                <a:srgbClr val="00B050"/>
              </a:solidFill>
            </a:endParaRPr>
          </a:p>
        </p:txBody>
      </p:sp>
      <p:sp>
        <p:nvSpPr>
          <p:cNvPr id="3" name="Content Placeholder 2"/>
          <p:cNvSpPr>
            <a:spLocks noGrp="1"/>
          </p:cNvSpPr>
          <p:nvPr>
            <p:ph idx="1"/>
          </p:nvPr>
        </p:nvSpPr>
        <p:spPr/>
        <p:txBody>
          <a:bodyPr/>
          <a:lstStyle/>
          <a:p>
            <a:r>
              <a:rPr lang="en-US" dirty="0" smtClean="0"/>
              <a:t>Carlo </a:t>
            </a:r>
            <a:r>
              <a:rPr lang="en-US" dirty="0" err="1" smtClean="0"/>
              <a:t>Pagani</a:t>
            </a:r>
            <a:r>
              <a:rPr lang="en-US" dirty="0" smtClean="0"/>
              <a:t> (INFN) presented the results from the XFEL 3.9 GHz cavity fabrication and testing results</a:t>
            </a:r>
          </a:p>
          <a:p>
            <a:pPr lvl="1"/>
            <a:r>
              <a:rPr lang="en-US" dirty="0" smtClean="0">
                <a:solidFill>
                  <a:srgbClr val="FF0000"/>
                </a:solidFill>
              </a:rPr>
              <a:t>Some effort to get PED certification (10 months), causing delays</a:t>
            </a:r>
          </a:p>
          <a:p>
            <a:pPr lvl="1"/>
            <a:r>
              <a:rPr lang="en-US" dirty="0" smtClean="0">
                <a:solidFill>
                  <a:srgbClr val="FF0000"/>
                </a:solidFill>
              </a:rPr>
              <a:t>Cavity performance was excellent and will now be sent to DESY for module assembly</a:t>
            </a:r>
          </a:p>
          <a:p>
            <a:endParaRPr lang="en-US" dirty="0"/>
          </a:p>
        </p:txBody>
      </p:sp>
    </p:spTree>
    <p:extLst>
      <p:ext uri="{BB962C8B-B14F-4D97-AF65-F5344CB8AC3E}">
        <p14:creationId xmlns:p14="http://schemas.microsoft.com/office/powerpoint/2010/main" val="2848890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r>
              <a:rPr lang="en-US" dirty="0" smtClean="0"/>
              <a:t>Hiroshi Hara (MHI) presented ongoing SRF activities towards cavity mass production </a:t>
            </a:r>
            <a:endParaRPr lang="en-US" dirty="0"/>
          </a:p>
          <a:p>
            <a:pPr lvl="1"/>
            <a:r>
              <a:rPr lang="en-US" dirty="0" smtClean="0">
                <a:solidFill>
                  <a:srgbClr val="FF0000"/>
                </a:solidFill>
              </a:rPr>
              <a:t>Prepare dumbbells using of spinning and deep drawing to reduce number of parts is underway</a:t>
            </a:r>
          </a:p>
          <a:p>
            <a:pPr lvl="1"/>
            <a:r>
              <a:rPr lang="en-US" dirty="0" smtClean="0">
                <a:solidFill>
                  <a:srgbClr val="FF0000"/>
                </a:solidFill>
              </a:rPr>
              <a:t>2 Cell cavity fabricated using improved processes and results were excellent</a:t>
            </a:r>
          </a:p>
          <a:p>
            <a:r>
              <a:rPr lang="en-US" dirty="0" err="1" smtClean="0"/>
              <a:t>Grigori</a:t>
            </a:r>
            <a:r>
              <a:rPr lang="en-US" dirty="0" smtClean="0"/>
              <a:t> </a:t>
            </a:r>
            <a:r>
              <a:rPr lang="en-US" dirty="0" err="1" smtClean="0"/>
              <a:t>Shirkov</a:t>
            </a:r>
            <a:r>
              <a:rPr lang="en-US" dirty="0" smtClean="0"/>
              <a:t> (JINR) presented activities on the linear collider cavity and hardware production</a:t>
            </a:r>
          </a:p>
          <a:p>
            <a:pPr lvl="1"/>
            <a:r>
              <a:rPr lang="en-US" dirty="0" smtClean="0">
                <a:solidFill>
                  <a:srgbClr val="FF0000"/>
                </a:solidFill>
              </a:rPr>
              <a:t>Successful development of explosion bonded      SS-Ti, </a:t>
            </a:r>
            <a:r>
              <a:rPr lang="en-US" dirty="0" err="1" smtClean="0">
                <a:solidFill>
                  <a:srgbClr val="FF0000"/>
                </a:solidFill>
              </a:rPr>
              <a:t>Nb</a:t>
            </a:r>
            <a:r>
              <a:rPr lang="en-US" dirty="0" smtClean="0">
                <a:solidFill>
                  <a:srgbClr val="FF0000"/>
                </a:solidFill>
              </a:rPr>
              <a:t>-TI-SS joints</a:t>
            </a:r>
          </a:p>
          <a:p>
            <a:pPr lvl="1"/>
            <a:r>
              <a:rPr lang="en-US" dirty="0" smtClean="0">
                <a:solidFill>
                  <a:srgbClr val="FF0000"/>
                </a:solidFill>
              </a:rPr>
              <a:t>Cavity development work, deep drawing of half cell and EBW, is ongoing</a:t>
            </a:r>
            <a:endParaRPr lang="en-US" dirty="0">
              <a:solidFill>
                <a:srgbClr val="FF0000"/>
              </a:solidFill>
            </a:endParaRPr>
          </a:p>
        </p:txBody>
      </p:sp>
    </p:spTree>
    <p:extLst>
      <p:ext uri="{BB962C8B-B14F-4D97-AF65-F5344CB8AC3E}">
        <p14:creationId xmlns:p14="http://schemas.microsoft.com/office/powerpoint/2010/main" val="3242315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lstStyle/>
          <a:p>
            <a:r>
              <a:rPr lang="en-US" dirty="0" smtClean="0"/>
              <a:t>Masashi Yamanaka (KEK) gave a presentation on hydroforming cavities from seamless tube</a:t>
            </a:r>
          </a:p>
          <a:p>
            <a:pPr lvl="1"/>
            <a:r>
              <a:rPr lang="en-US" dirty="0" smtClean="0">
                <a:solidFill>
                  <a:srgbClr val="FF0000"/>
                </a:solidFill>
              </a:rPr>
              <a:t>Single cell cavity fabricated and tested with good results 35MV/m</a:t>
            </a:r>
          </a:p>
          <a:p>
            <a:pPr lvl="1"/>
            <a:r>
              <a:rPr lang="en-US" dirty="0" smtClean="0">
                <a:solidFill>
                  <a:srgbClr val="FF0000"/>
                </a:solidFill>
              </a:rPr>
              <a:t>Some issues still exist with thinning of material at equator to 1.5mm</a:t>
            </a:r>
          </a:p>
          <a:p>
            <a:r>
              <a:rPr lang="en-US" dirty="0" err="1" smtClean="0"/>
              <a:t>Kiyohiko</a:t>
            </a:r>
            <a:r>
              <a:rPr lang="en-US" dirty="0" smtClean="0"/>
              <a:t> </a:t>
            </a:r>
            <a:r>
              <a:rPr lang="en-US" dirty="0" err="1" smtClean="0"/>
              <a:t>Nohara</a:t>
            </a:r>
            <a:r>
              <a:rPr lang="en-US" dirty="0" smtClean="0"/>
              <a:t> (</a:t>
            </a:r>
            <a:r>
              <a:rPr lang="en-US" dirty="0"/>
              <a:t>S</a:t>
            </a:r>
            <a:r>
              <a:rPr lang="en-US" dirty="0" smtClean="0"/>
              <a:t>hinohara Press Service) presented studies on reducing cost of HOM components </a:t>
            </a:r>
          </a:p>
          <a:p>
            <a:pPr lvl="1"/>
            <a:r>
              <a:rPr lang="en-US" dirty="0" smtClean="0">
                <a:solidFill>
                  <a:srgbClr val="FF0000"/>
                </a:solidFill>
              </a:rPr>
              <a:t>Press forming method produced best results</a:t>
            </a:r>
          </a:p>
          <a:p>
            <a:pPr lvl="1"/>
            <a:r>
              <a:rPr lang="en-US" dirty="0" smtClean="0">
                <a:solidFill>
                  <a:srgbClr val="FF0000"/>
                </a:solidFill>
              </a:rPr>
              <a:t>HOM cans and Hooks successfully produced</a:t>
            </a:r>
            <a:endParaRPr lang="en-US" dirty="0">
              <a:solidFill>
                <a:srgbClr val="FF0000"/>
              </a:solidFill>
            </a:endParaRPr>
          </a:p>
        </p:txBody>
      </p:sp>
    </p:spTree>
    <p:extLst>
      <p:ext uri="{BB962C8B-B14F-4D97-AF65-F5344CB8AC3E}">
        <p14:creationId xmlns:p14="http://schemas.microsoft.com/office/powerpoint/2010/main" val="3888414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458200" cy="6477000"/>
          </a:xfrm>
        </p:spPr>
        <p:txBody>
          <a:bodyPr>
            <a:normAutofit fontScale="92500"/>
          </a:bodyPr>
          <a:lstStyle/>
          <a:p>
            <a:r>
              <a:rPr lang="en-US" dirty="0" err="1" smtClean="0"/>
              <a:t>Yegor</a:t>
            </a:r>
            <a:r>
              <a:rPr lang="en-US" dirty="0" smtClean="0"/>
              <a:t> </a:t>
            </a:r>
            <a:r>
              <a:rPr lang="en-US" dirty="0" err="1" smtClean="0"/>
              <a:t>Tamashevich</a:t>
            </a:r>
            <a:r>
              <a:rPr lang="en-US" dirty="0" smtClean="0"/>
              <a:t> (</a:t>
            </a:r>
            <a:r>
              <a:rPr lang="en-US" dirty="0" err="1" smtClean="0"/>
              <a:t>uni</a:t>
            </a:r>
            <a:r>
              <a:rPr lang="en-US" dirty="0" smtClean="0"/>
              <a:t> Hamburg/DESY) presented improved methods with second sound detection</a:t>
            </a:r>
          </a:p>
          <a:p>
            <a:pPr lvl="1"/>
            <a:r>
              <a:rPr lang="en-US" dirty="0" smtClean="0">
                <a:solidFill>
                  <a:srgbClr val="FF0000"/>
                </a:solidFill>
              </a:rPr>
              <a:t>Very successful analysis routine developed, including 3D ray trace simulation, which matched well with thermal mapping</a:t>
            </a:r>
          </a:p>
          <a:p>
            <a:pPr lvl="1"/>
            <a:r>
              <a:rPr lang="en-US" dirty="0" smtClean="0">
                <a:solidFill>
                  <a:srgbClr val="FF0000"/>
                </a:solidFill>
              </a:rPr>
              <a:t>Success will allow use of less sensors </a:t>
            </a:r>
          </a:p>
          <a:p>
            <a:pPr lvl="1"/>
            <a:r>
              <a:rPr lang="en-US" dirty="0" smtClean="0">
                <a:solidFill>
                  <a:srgbClr val="FF0000"/>
                </a:solidFill>
              </a:rPr>
              <a:t>Attempt to use this method on a dressed cavity will come next</a:t>
            </a:r>
          </a:p>
          <a:p>
            <a:r>
              <a:rPr lang="en-US" dirty="0" smtClean="0"/>
              <a:t>Stefan </a:t>
            </a:r>
            <a:r>
              <a:rPr lang="en-US" dirty="0" err="1" smtClean="0"/>
              <a:t>Lagotzky</a:t>
            </a:r>
            <a:r>
              <a:rPr lang="en-US" dirty="0" smtClean="0"/>
              <a:t> (</a:t>
            </a:r>
            <a:r>
              <a:rPr lang="en-US" dirty="0" err="1" smtClean="0"/>
              <a:t>uni</a:t>
            </a:r>
            <a:r>
              <a:rPr lang="en-US" dirty="0" smtClean="0"/>
              <a:t> Wuppertal) presented statistical model for field emitter activation to estimate electron loading</a:t>
            </a:r>
          </a:p>
          <a:p>
            <a:pPr lvl="1"/>
            <a:r>
              <a:rPr lang="en-US" dirty="0" smtClean="0">
                <a:solidFill>
                  <a:srgbClr val="FF0000"/>
                </a:solidFill>
              </a:rPr>
              <a:t>New model successfully developed</a:t>
            </a:r>
          </a:p>
          <a:p>
            <a:pPr lvl="1"/>
            <a:r>
              <a:rPr lang="en-US" dirty="0" smtClean="0">
                <a:solidFill>
                  <a:srgbClr val="FF0000"/>
                </a:solidFill>
              </a:rPr>
              <a:t>Correlation with small samples underway, using measurement by DC field emission scanning microscope</a:t>
            </a:r>
            <a:endParaRPr lang="en-US" dirty="0">
              <a:solidFill>
                <a:srgbClr val="FF0000"/>
              </a:solidFill>
            </a:endParaRPr>
          </a:p>
        </p:txBody>
      </p:sp>
    </p:spTree>
    <p:extLst>
      <p:ext uri="{BB962C8B-B14F-4D97-AF65-F5344CB8AC3E}">
        <p14:creationId xmlns:p14="http://schemas.microsoft.com/office/powerpoint/2010/main" val="3601531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1001</Words>
  <Application>Microsoft Office PowerPoint</Application>
  <PresentationFormat>画面に合わせる (4:3)</PresentationFormat>
  <Paragraphs>92</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Theme</vt:lpstr>
      <vt:lpstr>PowerPoint プレゼンテーション</vt:lpstr>
      <vt:lpstr>WG#4 Session 1-Materials and Processes </vt:lpstr>
      <vt:lpstr>PowerPoint プレゼンテーション</vt:lpstr>
      <vt:lpstr>PowerPoint プレゼンテーション</vt:lpstr>
      <vt:lpstr>PowerPoint プレゼンテーション</vt:lpstr>
      <vt:lpstr>WG#4 Session 3 – cavity production, fabrication, and analysis activities</vt:lpstr>
      <vt:lpstr>PowerPoint プレゼンテーション</vt:lpstr>
      <vt:lpstr>PowerPoint プレゼンテーション</vt:lpstr>
      <vt:lpstr>PowerPoint プレゼンテーション</vt:lpstr>
      <vt:lpstr>WG#4 Session 2 – open discussion</vt:lpstr>
      <vt:lpstr>PowerPoint プレゼンテーション</vt:lpstr>
      <vt:lpstr>Q1a.   Where can improvements be made?</vt:lpstr>
      <vt:lpstr>Q1b.    Is the process of collecting and transferring data adequate, to  detailed or just right?</vt:lpstr>
      <vt:lpstr>Q1c - Are there areas where specifications are very difficult to meet and what would be a better way?</vt:lpstr>
      <vt:lpstr>Q2 - What would make the cavity fabrication easier for the vendors and why?</vt:lpstr>
      <vt:lpstr>Q3 - From the experience of the processing and assembly, are there areas that if changes were made could reduce risk of failure and improve success?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WG#4 Cavity Fabrication and Preparation- Summary</dc:title>
  <dc:creator>john</dc:creator>
  <cp:lastModifiedBy>umemori</cp:lastModifiedBy>
  <cp:revision>31</cp:revision>
  <dcterms:created xsi:type="dcterms:W3CDTF">2014-12-04T00:15:26Z</dcterms:created>
  <dcterms:modified xsi:type="dcterms:W3CDTF">2014-12-05T01:09:02Z</dcterms:modified>
</cp:coreProperties>
</file>