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65109F8C-9F4D-5945-807D-33CC9F4EE4DF}" type="datetimeFigureOut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10" Type="http://schemas.openxmlformats.org/officeDocument/2006/relationships/image" Target="../media/image10.JP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Minion Pro"/>
              </a:rPr>
              <a:t>New data on pressure tested </a:t>
            </a:r>
            <a:r>
              <a:rPr lang="en-US" dirty="0" err="1" smtClean="0">
                <a:latin typeface="Minion Pro"/>
              </a:rPr>
              <a:t>Nb</a:t>
            </a:r>
            <a:r>
              <a:rPr lang="en-US" dirty="0" smtClean="0">
                <a:latin typeface="Minion Pro"/>
              </a:rPr>
              <a:t> cavities</a:t>
            </a:r>
            <a:endParaRPr lang="en-US" dirty="0">
              <a:latin typeface="Minion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9660" y="3886200"/>
            <a:ext cx="8041592" cy="1752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Minion Pro"/>
              </a:rPr>
              <a:t>G. </a:t>
            </a:r>
            <a:r>
              <a:rPr lang="en-US" sz="2800" dirty="0" err="1" smtClean="0">
                <a:latin typeface="Minion Pro"/>
              </a:rPr>
              <a:t>Ciovati</a:t>
            </a:r>
            <a:r>
              <a:rPr lang="en-US" sz="2800" dirty="0" smtClean="0">
                <a:latin typeface="Minion Pro"/>
              </a:rPr>
              <a:t>, P. </a:t>
            </a:r>
            <a:r>
              <a:rPr lang="en-US" sz="2800" dirty="0" err="1" smtClean="0">
                <a:latin typeface="Minion Pro"/>
              </a:rPr>
              <a:t>Dhakal</a:t>
            </a:r>
            <a:r>
              <a:rPr lang="en-US" sz="2800" dirty="0" smtClean="0">
                <a:latin typeface="Minion Pro"/>
              </a:rPr>
              <a:t>, J. </a:t>
            </a:r>
            <a:r>
              <a:rPr lang="en-US" sz="2800" dirty="0" err="1" smtClean="0">
                <a:latin typeface="Minion Pro"/>
              </a:rPr>
              <a:t>Matalevich</a:t>
            </a:r>
            <a:r>
              <a:rPr lang="en-US" sz="2800" dirty="0" smtClean="0">
                <a:latin typeface="Minion Pro"/>
              </a:rPr>
              <a:t>, G. </a:t>
            </a:r>
            <a:r>
              <a:rPr lang="en-US" sz="2800" dirty="0" err="1" smtClean="0">
                <a:latin typeface="Minion Pro"/>
              </a:rPr>
              <a:t>Myneni</a:t>
            </a:r>
            <a:endParaRPr lang="en-US" sz="2800" dirty="0" smtClean="0">
              <a:latin typeface="Minion Pro"/>
            </a:endParaRPr>
          </a:p>
          <a:p>
            <a:r>
              <a:rPr lang="en-US" sz="2800" i="1" dirty="0" smtClean="0"/>
              <a:t>Jefferson Lab</a:t>
            </a:r>
            <a:endParaRPr lang="en-US" sz="2800" i="1" dirty="0" smtClean="0"/>
          </a:p>
          <a:p>
            <a:endParaRPr lang="en-US" sz="2800" dirty="0" smtClean="0">
              <a:latin typeface="Minion Pro"/>
            </a:endParaRPr>
          </a:p>
          <a:p>
            <a:r>
              <a:rPr lang="en-US" sz="2000" dirty="0" smtClean="0"/>
              <a:t>TTC Meeting, Tsukuba, Dec. 2-5, 2014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Minion Pro"/>
              </a:rPr>
              <a:t>Motivation</a:t>
            </a:r>
            <a:endParaRPr lang="en-US" sz="400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4958"/>
            <a:ext cx="8310785" cy="4921206"/>
          </a:xfrm>
        </p:spPr>
        <p:txBody>
          <a:bodyPr/>
          <a:lstStyle/>
          <a:p>
            <a:r>
              <a:rPr lang="en-US" dirty="0" smtClean="0">
                <a:latin typeface="Minion Pro"/>
              </a:rPr>
              <a:t>Validate </a:t>
            </a:r>
            <a:r>
              <a:rPr lang="en-US" dirty="0" err="1" smtClean="0">
                <a:latin typeface="Minion Pro"/>
              </a:rPr>
              <a:t>Nb</a:t>
            </a:r>
            <a:r>
              <a:rPr lang="en-US" dirty="0" smtClean="0">
                <a:latin typeface="Minion Pro"/>
              </a:rPr>
              <a:t> material parameters (</a:t>
            </a:r>
            <a:r>
              <a:rPr lang="en-US" i="1" dirty="0" smtClean="0">
                <a:latin typeface="Minion Pro"/>
              </a:rPr>
              <a:t>E</a:t>
            </a:r>
            <a:r>
              <a:rPr lang="en-US" dirty="0" smtClean="0">
                <a:latin typeface="Minion Pro"/>
              </a:rPr>
              <a:t>, </a:t>
            </a:r>
            <a:r>
              <a:rPr lang="en-US" dirty="0" smtClean="0">
                <a:latin typeface="Symbol" panose="05050102010706020507" pitchFamily="18" charset="2"/>
              </a:rPr>
              <a:t>n</a:t>
            </a:r>
            <a:r>
              <a:rPr lang="en-US" dirty="0" smtClean="0">
                <a:latin typeface="Minion Pro"/>
              </a:rPr>
              <a:t>) used in FEA of cavities after different treatments</a:t>
            </a:r>
          </a:p>
          <a:p>
            <a:endParaRPr lang="en-US" dirty="0"/>
          </a:p>
          <a:p>
            <a:r>
              <a:rPr lang="en-US" dirty="0" smtClean="0">
                <a:latin typeface="Minion Pro"/>
              </a:rPr>
              <a:t>Are ingot </a:t>
            </a:r>
            <a:r>
              <a:rPr lang="en-US" dirty="0" err="1" smtClean="0">
                <a:latin typeface="Minion Pro"/>
              </a:rPr>
              <a:t>Nb</a:t>
            </a:r>
            <a:r>
              <a:rPr lang="en-US" dirty="0" smtClean="0">
                <a:latin typeface="Minion Pro"/>
              </a:rPr>
              <a:t> cavities “softer” than fine-grain ones?</a:t>
            </a:r>
            <a:endParaRPr lang="en-US" dirty="0">
              <a:latin typeface="Minion Pro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3358" y="1453783"/>
            <a:ext cx="2266946" cy="1700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15" y="4322226"/>
            <a:ext cx="2334335" cy="1750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40782" y="1453783"/>
            <a:ext cx="2266946" cy="17002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36"/>
          <a:stretch/>
        </p:blipFill>
        <p:spPr>
          <a:xfrm rot="5400000">
            <a:off x="2566448" y="4173384"/>
            <a:ext cx="2245947" cy="17645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8938" y="3932662"/>
            <a:ext cx="128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Gage 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38485" y="3579402"/>
            <a:ext cx="128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Gage 6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6461" y="1542647"/>
            <a:ext cx="2538769" cy="19040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26108" y="855967"/>
            <a:ext cx="3170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1.5 GHz cavity </a:t>
            </a:r>
            <a:r>
              <a:rPr lang="en-US" dirty="0" smtClean="0"/>
              <a:t>inside pressure tank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6"/>
          <a:stretch/>
        </p:blipFill>
        <p:spPr bwMode="auto">
          <a:xfrm>
            <a:off x="4424360" y="1460454"/>
            <a:ext cx="139065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11851" y="809801"/>
            <a:ext cx="1145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Gages 1, 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01687" y="809801"/>
            <a:ext cx="1145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Gages 3, </a:t>
            </a:r>
            <a:r>
              <a:rPr lang="en-US" dirty="0"/>
              <a:t>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66" y="4456652"/>
            <a:ext cx="832562" cy="130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220" y="3910112"/>
            <a:ext cx="3197029" cy="239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03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FG cavity HT up to 800 °C/2 h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57" y="1205131"/>
            <a:ext cx="2999574" cy="233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158" y="1217783"/>
            <a:ext cx="3301595" cy="250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0271" y="921259"/>
            <a:ext cx="1375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B0F0"/>
                </a:solidFill>
              </a:rPr>
              <a:t>Strain at iris</a:t>
            </a:r>
            <a:endParaRPr lang="en-US" i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7902" y="3525100"/>
            <a:ext cx="179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B0F0"/>
                </a:solidFill>
              </a:rPr>
              <a:t>Strain at equator</a:t>
            </a:r>
            <a:endParaRPr lang="en-US" i="1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45334" y="895852"/>
            <a:ext cx="2153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B0F0"/>
                </a:solidFill>
              </a:rPr>
              <a:t>Evidence of yielding</a:t>
            </a:r>
            <a:endParaRPr lang="en-US" i="1" dirty="0">
              <a:solidFill>
                <a:srgbClr val="00B0F0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342" y="3660774"/>
            <a:ext cx="3375276" cy="263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6922104" y="1290591"/>
            <a:ext cx="0" cy="188844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35" y="3766288"/>
            <a:ext cx="3092489" cy="253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87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Ingot </a:t>
            </a:r>
            <a:r>
              <a:rPr lang="en-US" dirty="0" err="1" smtClean="0"/>
              <a:t>Nb</a:t>
            </a:r>
            <a:r>
              <a:rPr lang="en-US" dirty="0" smtClean="0"/>
              <a:t> HT up to 1400 °C/9 h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286" y="1256232"/>
            <a:ext cx="3323128" cy="251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454" y="3677105"/>
            <a:ext cx="3330695" cy="259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1188196"/>
            <a:ext cx="3257611" cy="254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02" y="3864846"/>
            <a:ext cx="3314753" cy="271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0271" y="921259"/>
            <a:ext cx="1375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B0F0"/>
                </a:solidFill>
              </a:rPr>
              <a:t>Strain at iris</a:t>
            </a:r>
            <a:endParaRPr lang="en-US" i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5350" y="3627652"/>
            <a:ext cx="179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B0F0"/>
                </a:solidFill>
              </a:rPr>
              <a:t>Strain at equator</a:t>
            </a:r>
            <a:endParaRPr lang="en-US" i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45334" y="895852"/>
            <a:ext cx="2153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B0F0"/>
                </a:solidFill>
              </a:rPr>
              <a:t>Evidence of yielding</a:t>
            </a:r>
            <a:endParaRPr lang="en-US" i="1" dirty="0">
              <a:solidFill>
                <a:srgbClr val="00B0F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7178478" y="1358958"/>
            <a:ext cx="0" cy="188844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312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table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0164718"/>
              </p:ext>
            </p:extLst>
          </p:nvPr>
        </p:nvGraphicFramePr>
        <p:xfrm>
          <a:off x="457199" y="1489113"/>
          <a:ext cx="8229601" cy="334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2384"/>
                <a:gridCol w="1466411"/>
                <a:gridCol w="1019746"/>
                <a:gridCol w="1289431"/>
                <a:gridCol w="20816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Cavity 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Highest HT temperature/time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Yield Pressure (</a:t>
                      </a:r>
                      <a:r>
                        <a:rPr lang="en-US" dirty="0" err="1" smtClean="0"/>
                        <a:t>atm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dirty="0" err="1" smtClean="0"/>
                        <a:t>f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dirty="0" smtClean="0"/>
                        <a:t>P</a:t>
                      </a:r>
                      <a:r>
                        <a:rPr lang="en-US" baseline="0" dirty="0" smtClean="0"/>
                        <a:t> (kHz/</a:t>
                      </a:r>
                      <a:r>
                        <a:rPr lang="en-US" baseline="0" dirty="0" err="1" smtClean="0"/>
                        <a:t>atm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dirty="0" err="1" smtClean="0"/>
                        <a:t>f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dirty="0" smtClean="0"/>
                        <a:t>P</a:t>
                      </a:r>
                      <a:r>
                        <a:rPr lang="en-US" baseline="0" dirty="0" smtClean="0"/>
                        <a:t> from FEA (kHz/</a:t>
                      </a:r>
                      <a:r>
                        <a:rPr lang="en-US" baseline="0" dirty="0" err="1" smtClean="0"/>
                        <a:t>atm</a:t>
                      </a:r>
                      <a:r>
                        <a:rPr lang="en-US" baseline="0" dirty="0" smtClean="0"/>
                        <a:t>)</a:t>
                      </a:r>
                    </a:p>
                    <a:p>
                      <a:r>
                        <a:rPr lang="en-US" baseline="0" dirty="0" smtClean="0"/>
                        <a:t>E=88.5 </a:t>
                      </a:r>
                      <a:r>
                        <a:rPr lang="en-US" baseline="0" dirty="0" err="1" smtClean="0"/>
                        <a:t>GPa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smtClean="0">
                          <a:latin typeface="Symbol" panose="05050102010706020507" pitchFamily="18" charset="2"/>
                        </a:rPr>
                        <a:t>n</a:t>
                      </a:r>
                      <a:r>
                        <a:rPr lang="en-US" baseline="0" dirty="0" smtClean="0"/>
                        <a:t>=0.4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CBMM Ingot</a:t>
                      </a:r>
                      <a:r>
                        <a:rPr lang="en-US" sz="1600" baseline="0" dirty="0" smtClean="0"/>
                        <a:t> F, </a:t>
                      </a:r>
                      <a:r>
                        <a:rPr lang="en-US" sz="1600" baseline="0" dirty="0" smtClean="0">
                          <a:solidFill>
                            <a:srgbClr val="00B050"/>
                          </a:solidFill>
                        </a:rPr>
                        <a:t>RRR~200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-67 </a:t>
                      </a:r>
                      <a:r>
                        <a:rPr lang="en-US" dirty="0" smtClean="0">
                          <a:sym typeface="Symbol"/>
                        </a:rPr>
                        <a:t>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-68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CBMM Ingot</a:t>
                      </a:r>
                      <a:r>
                        <a:rPr lang="en-US" sz="1600" baseline="0" dirty="0" smtClean="0"/>
                        <a:t> F, </a:t>
                      </a:r>
                      <a:r>
                        <a:rPr lang="en-US" sz="1600" baseline="0" dirty="0" smtClean="0">
                          <a:solidFill>
                            <a:srgbClr val="00B050"/>
                          </a:solidFill>
                        </a:rPr>
                        <a:t>RRR~200</a:t>
                      </a:r>
                      <a:endParaRPr lang="en-US" sz="16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800 °C/</a:t>
                      </a:r>
                      <a:r>
                        <a:rPr lang="en-US" sz="1600" baseline="0" dirty="0" smtClean="0"/>
                        <a:t>2 h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-73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>
                          <a:sym typeface="Symbol"/>
                        </a:rPr>
                        <a:t>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-71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Fine-grain,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>
                          <a:solidFill>
                            <a:srgbClr val="00B050"/>
                          </a:solidFill>
                        </a:rPr>
                        <a:t>RRR&gt;250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600 °C/10 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-71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>
                          <a:sym typeface="Symbol"/>
                        </a:rPr>
                        <a:t> 1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-73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Fine-grain,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>
                          <a:solidFill>
                            <a:srgbClr val="00B050"/>
                          </a:solidFill>
                        </a:rPr>
                        <a:t>RRR&gt;250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800 °C/</a:t>
                      </a:r>
                      <a:r>
                        <a:rPr lang="en-US" sz="1600" baseline="0" dirty="0" smtClean="0"/>
                        <a:t>2 h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-76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>
                          <a:sym typeface="Symbol"/>
                        </a:rPr>
                        <a:t> 4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-73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CBMM Ingot</a:t>
                      </a:r>
                      <a:r>
                        <a:rPr lang="en-US" sz="1600" baseline="0" dirty="0" smtClean="0"/>
                        <a:t> G, </a:t>
                      </a:r>
                      <a:r>
                        <a:rPr lang="en-US" sz="1600" baseline="0" dirty="0" smtClean="0">
                          <a:solidFill>
                            <a:srgbClr val="00B050"/>
                          </a:solidFill>
                        </a:rPr>
                        <a:t>RRR~200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1400 °C/</a:t>
                      </a:r>
                      <a:r>
                        <a:rPr lang="en-US" sz="1600" baseline="0" dirty="0" smtClean="0"/>
                        <a:t>9 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-73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>
                          <a:sym typeface="Symbol"/>
                        </a:rPr>
                        <a:t> 1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-68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CBMM Ingot</a:t>
                      </a:r>
                      <a:r>
                        <a:rPr lang="en-US" sz="1600" baseline="0" dirty="0" smtClean="0"/>
                        <a:t> H, </a:t>
                      </a:r>
                      <a:r>
                        <a:rPr lang="en-US" sz="1600" baseline="0" dirty="0" smtClean="0">
                          <a:solidFill>
                            <a:srgbClr val="00B050"/>
                          </a:solidFill>
                        </a:rPr>
                        <a:t>RRR~200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1400 °C/</a:t>
                      </a:r>
                      <a:r>
                        <a:rPr lang="en-US" sz="1600" baseline="0" dirty="0" smtClean="0"/>
                        <a:t>6 h</a:t>
                      </a:r>
                      <a:endParaRPr lang="en-US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-69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>
                          <a:sym typeface="Symbol"/>
                        </a:rPr>
                        <a:t> 1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5358213"/>
            <a:ext cx="3085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Tantalum content: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~1300 </a:t>
            </a:r>
            <a:r>
              <a:rPr lang="en-US" sz="1400" dirty="0" err="1" smtClean="0"/>
              <a:t>wt.ppm</a:t>
            </a:r>
            <a:r>
              <a:rPr lang="en-US" sz="1400" dirty="0" smtClean="0"/>
              <a:t> for ingot F and 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~700 </a:t>
            </a:r>
            <a:r>
              <a:rPr lang="en-US" sz="1400" dirty="0" err="1"/>
              <a:t>wt.ppm</a:t>
            </a:r>
            <a:r>
              <a:rPr lang="en-US" sz="1400" dirty="0"/>
              <a:t> for ingot </a:t>
            </a:r>
            <a:r>
              <a:rPr lang="en-US" sz="1400" dirty="0" smtClean="0"/>
              <a:t>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&lt;500 </a:t>
            </a:r>
            <a:r>
              <a:rPr lang="en-US" sz="1400" dirty="0" err="1" smtClean="0"/>
              <a:t>wt.ppm</a:t>
            </a:r>
            <a:r>
              <a:rPr lang="en-US" sz="1400" dirty="0" smtClean="0"/>
              <a:t> for fine-grain </a:t>
            </a:r>
            <a:r>
              <a:rPr lang="en-US" sz="1400" dirty="0" err="1" smtClean="0"/>
              <a:t>Nb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34625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28046"/>
            <a:ext cx="8229600" cy="49981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Good agreement between FEA analysis and strain vs. pressure data for E=88.5 </a:t>
            </a:r>
            <a:r>
              <a:rPr lang="en-US" dirty="0" err="1" smtClean="0"/>
              <a:t>GPa</a:t>
            </a:r>
            <a:r>
              <a:rPr lang="en-US" dirty="0" smtClean="0"/>
              <a:t>, </a:t>
            </a:r>
            <a:r>
              <a:rPr lang="en-US" dirty="0" smtClean="0">
                <a:latin typeface="Symbol" panose="05050102010706020507" pitchFamily="18" charset="2"/>
              </a:rPr>
              <a:t>n</a:t>
            </a:r>
            <a:r>
              <a:rPr lang="en-US" dirty="0" smtClean="0"/>
              <a:t>=0.4.</a:t>
            </a:r>
          </a:p>
          <a:p>
            <a:endParaRPr lang="en-US" dirty="0" smtClean="0"/>
          </a:p>
          <a:p>
            <a:r>
              <a:rPr lang="en-US" dirty="0" smtClean="0"/>
              <a:t>Compared to </a:t>
            </a:r>
            <a:r>
              <a:rPr lang="en-US" dirty="0">
                <a:solidFill>
                  <a:srgbClr val="FF0000"/>
                </a:solidFill>
              </a:rPr>
              <a:t>high-purity fine-grain </a:t>
            </a:r>
            <a:r>
              <a:rPr lang="en-US" dirty="0" err="1" smtClean="0">
                <a:solidFill>
                  <a:srgbClr val="FF0000"/>
                </a:solidFill>
              </a:rPr>
              <a:t>Nb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medium-purity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ingot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Nb</a:t>
            </a:r>
            <a:r>
              <a:rPr lang="en-US" dirty="0" smtClean="0"/>
              <a:t> </a:t>
            </a:r>
            <a:r>
              <a:rPr lang="en-US" dirty="0"/>
              <a:t>cavities of </a:t>
            </a:r>
            <a:r>
              <a:rPr lang="en-US" dirty="0" smtClean="0"/>
              <a:t>showed:</a:t>
            </a:r>
          </a:p>
          <a:p>
            <a:pPr lvl="1"/>
            <a:r>
              <a:rPr lang="en-US" dirty="0"/>
              <a:t>No significant difference in the elastic </a:t>
            </a:r>
            <a:r>
              <a:rPr lang="en-US" dirty="0" smtClean="0"/>
              <a:t>properties</a:t>
            </a:r>
          </a:p>
          <a:p>
            <a:pPr lvl="1"/>
            <a:r>
              <a:rPr lang="en-US" dirty="0" smtClean="0"/>
              <a:t>Higher yield strength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09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3862"/>
            <a:ext cx="8229600" cy="5032301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J. </a:t>
            </a:r>
            <a:r>
              <a:rPr lang="en-US" sz="2800" i="1" dirty="0" err="1" smtClean="0"/>
              <a:t>Mammosser</a:t>
            </a:r>
            <a:r>
              <a:rPr lang="en-US" sz="2800" i="1" dirty="0" smtClean="0"/>
              <a:t> </a:t>
            </a:r>
            <a:r>
              <a:rPr lang="en-US" sz="2800" dirty="0" smtClean="0"/>
              <a:t>and </a:t>
            </a:r>
            <a:r>
              <a:rPr lang="en-US" sz="2800" i="1" dirty="0" smtClean="0"/>
              <a:t>S. Yang </a:t>
            </a:r>
            <a:r>
              <a:rPr lang="en-US" sz="2800" dirty="0" smtClean="0"/>
              <a:t>for procuring the pressure tank</a:t>
            </a:r>
          </a:p>
          <a:p>
            <a:r>
              <a:rPr lang="en-US" sz="2800" i="1" dirty="0" smtClean="0"/>
              <a:t>J. Henry </a:t>
            </a:r>
            <a:r>
              <a:rPr lang="en-US" sz="2800" dirty="0" smtClean="0"/>
              <a:t>and </a:t>
            </a:r>
            <a:r>
              <a:rPr lang="en-US" sz="2800" i="1" dirty="0" smtClean="0"/>
              <a:t>B. Carpenter </a:t>
            </a:r>
            <a:r>
              <a:rPr lang="en-US" sz="2800" dirty="0" smtClean="0"/>
              <a:t>for CMM and 3D model of cavity</a:t>
            </a:r>
          </a:p>
          <a:p>
            <a:r>
              <a:rPr lang="en-US" sz="2800" i="1" dirty="0" smtClean="0"/>
              <a:t>S. Dutton </a:t>
            </a:r>
            <a:r>
              <a:rPr lang="en-US" sz="2800" dirty="0" smtClean="0"/>
              <a:t>for helping with wiring of strain-gages</a:t>
            </a:r>
          </a:p>
          <a:p>
            <a:r>
              <a:rPr lang="en-US" sz="2800" i="1" dirty="0" smtClean="0"/>
              <a:t>G. Cheng </a:t>
            </a:r>
            <a:r>
              <a:rPr lang="en-US" sz="2800" dirty="0" smtClean="0"/>
              <a:t>for helping with FEA analysis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7487180"/>
      </p:ext>
    </p:extLst>
  </p:cSld>
  <p:clrMapOvr>
    <a:masterClrMapping/>
  </p:clrMapOvr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</Template>
  <TotalTime>118</TotalTime>
  <Words>343</Words>
  <Application>Microsoft Office PowerPoint</Application>
  <PresentationFormat>On-screen Show (4:3)</PresentationFormat>
  <Paragraphs>77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JLabPowerPointMain</vt:lpstr>
      <vt:lpstr>New data on pressure tested Nb cavities</vt:lpstr>
      <vt:lpstr>Motivation</vt:lpstr>
      <vt:lpstr>Experimental</vt:lpstr>
      <vt:lpstr>FG cavity HT up to 800 °C/2 h</vt:lpstr>
      <vt:lpstr>Ingot Nb HT up to 1400 °C/9 h</vt:lpstr>
      <vt:lpstr>Summary table</vt:lpstr>
      <vt:lpstr>Conclusion</vt:lpstr>
      <vt:lpstr>Acnowledgments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data on pressure tested Nb cavities</dc:title>
  <dc:creator>Gianluigi Ciovati</dc:creator>
  <cp:lastModifiedBy>Gianluigi Ciovati</cp:lastModifiedBy>
  <cp:revision>13</cp:revision>
  <dcterms:created xsi:type="dcterms:W3CDTF">2014-11-18T22:27:43Z</dcterms:created>
  <dcterms:modified xsi:type="dcterms:W3CDTF">2014-11-19T14:45:52Z</dcterms:modified>
</cp:coreProperties>
</file>