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276" r:id="rId3"/>
    <p:sldId id="304" r:id="rId4"/>
    <p:sldId id="335" r:id="rId5"/>
    <p:sldId id="337" r:id="rId6"/>
    <p:sldId id="338" r:id="rId7"/>
    <p:sldId id="348" r:id="rId8"/>
    <p:sldId id="349" r:id="rId9"/>
    <p:sldId id="288" r:id="rId10"/>
    <p:sldId id="339" r:id="rId11"/>
    <p:sldId id="310" r:id="rId12"/>
    <p:sldId id="352" r:id="rId13"/>
    <p:sldId id="353" r:id="rId14"/>
    <p:sldId id="334" r:id="rId15"/>
    <p:sldId id="350" r:id="rId16"/>
    <p:sldId id="351" r:id="rId17"/>
    <p:sldId id="301" r:id="rId18"/>
    <p:sldId id="321" r:id="rId19"/>
    <p:sldId id="342" r:id="rId20"/>
    <p:sldId id="322" r:id="rId21"/>
    <p:sldId id="326" r:id="rId22"/>
    <p:sldId id="327" r:id="rId23"/>
    <p:sldId id="340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4" autoAdjust="0"/>
    <p:restoredTop sz="97959" autoAdjust="0"/>
  </p:normalViewPr>
  <p:slideViewPr>
    <p:cSldViewPr snapToObjects="1" showGuides="1">
      <p:cViewPr>
        <p:scale>
          <a:sx n="112" d="100"/>
          <a:sy n="112" d="100"/>
        </p:scale>
        <p:origin x="-1128" y="-22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050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1/16/2015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1601E-0E00-4540-8F74-91AD8CBD43EC}" type="slidenum">
              <a:rPr lang="en-US"/>
              <a:pPr/>
              <a:t>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321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83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8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83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6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facet.slac.stanford.ed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1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hast@slac.stanford.edu" TargetMode="External"/><Relationship Id="rId2" Type="http://schemas.openxmlformats.org/officeDocument/2006/relationships/hyperlink" Target="http://facet.slac.stanford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496887"/>
            <a:ext cx="8008937" cy="1560513"/>
          </a:xfrm>
        </p:spPr>
        <p:txBody>
          <a:bodyPr/>
          <a:lstStyle/>
          <a:p>
            <a:r>
              <a:rPr lang="en-CA" sz="3700" dirty="0"/>
              <a:t>SLAC Electron Beam Test </a:t>
            </a:r>
            <a:r>
              <a:rPr lang="en-CA" sz="3700" dirty="0" smtClean="0"/>
              <a:t>Facilities</a:t>
            </a:r>
            <a:br>
              <a:rPr lang="en-CA" sz="3700" dirty="0" smtClean="0"/>
            </a:br>
            <a:r>
              <a:rPr lang="en-CA" sz="3700" dirty="0" smtClean="0"/>
              <a:t>5 </a:t>
            </a:r>
            <a:r>
              <a:rPr lang="en-CA" sz="3700" dirty="0"/>
              <a:t>MeV to </a:t>
            </a:r>
            <a:r>
              <a:rPr lang="en-CA" sz="3700" dirty="0" smtClean="0"/>
              <a:t>20 </a:t>
            </a:r>
            <a:r>
              <a:rPr lang="en-CA" sz="3700" dirty="0"/>
              <a:t>GeV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7213" y="3755898"/>
            <a:ext cx="7989887" cy="2187702"/>
          </a:xfrm>
        </p:spPr>
        <p:txBody>
          <a:bodyPr/>
          <a:lstStyle/>
          <a:p>
            <a:r>
              <a:rPr lang="en-CA" sz="2000" dirty="0" smtClean="0"/>
              <a:t>Carsten Hast, SLAC</a:t>
            </a:r>
          </a:p>
          <a:p>
            <a:r>
              <a:rPr lang="en-CA" sz="2000" dirty="0" smtClean="0"/>
              <a:t>Telescope Workshop, DESY January 19, 2015</a:t>
            </a:r>
            <a:endParaRPr lang="en-CA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7213" y="2362200"/>
            <a:ext cx="8008937" cy="635889"/>
          </a:xfrm>
        </p:spPr>
        <p:txBody>
          <a:bodyPr/>
          <a:lstStyle/>
          <a:p>
            <a:r>
              <a:rPr lang="en-CA" sz="3200" dirty="0"/>
              <a:t>FACET </a:t>
            </a:r>
            <a:r>
              <a:rPr lang="en-CA" sz="2400" dirty="0"/>
              <a:t>●</a:t>
            </a:r>
            <a:r>
              <a:rPr lang="en-CA" sz="3200" dirty="0"/>
              <a:t> ESTB </a:t>
            </a:r>
            <a:r>
              <a:rPr lang="en-CA" sz="2400" dirty="0">
                <a:solidFill>
                  <a:srgbClr val="000000"/>
                </a:solidFill>
              </a:rPr>
              <a:t>●</a:t>
            </a:r>
            <a:r>
              <a:rPr lang="en-CA" sz="3200" dirty="0" smtClean="0"/>
              <a:t> </a:t>
            </a:r>
            <a:r>
              <a:rPr lang="en-CA" sz="3200" dirty="0"/>
              <a:t>NLCTA </a:t>
            </a:r>
            <a:r>
              <a:rPr lang="en-CA" sz="2400" dirty="0">
                <a:solidFill>
                  <a:srgbClr val="000000"/>
                </a:solidFill>
              </a:rPr>
              <a:t>●</a:t>
            </a:r>
            <a:r>
              <a:rPr lang="en-CA" sz="3200" dirty="0" smtClean="0"/>
              <a:t> ASTA</a:t>
            </a:r>
          </a:p>
          <a:p>
            <a:r>
              <a:rPr lang="en-CA" sz="3200" dirty="0" smtClean="0"/>
              <a:t>Focus on ESTB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153400" cy="762000"/>
          </a:xfrm>
        </p:spPr>
        <p:txBody>
          <a:bodyPr/>
          <a:lstStyle/>
          <a:p>
            <a:r>
              <a:rPr lang="en-US" dirty="0" smtClean="0"/>
              <a:t>Building 61: ESA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219200"/>
            <a:ext cx="9601200" cy="5257800"/>
            <a:chOff x="0" y="1219200"/>
            <a:chExt cx="9601200" cy="525780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0" y="1219200"/>
              <a:ext cx="9601200" cy="5257800"/>
              <a:chOff x="144" y="727"/>
              <a:chExt cx="5520" cy="3024"/>
            </a:xfrm>
          </p:grpSpPr>
          <p:pic>
            <p:nvPicPr>
              <p:cNvPr id="7" name="Picture 4" descr="ESA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144" y="727"/>
                <a:ext cx="5472" cy="30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4992" y="1824"/>
                <a:ext cx="672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144" y="2064"/>
                <a:ext cx="6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</a:rPr>
                  <a:t>Beam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019800" y="59436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10200" y="4343400"/>
              <a:ext cx="1447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0400" y="4572000"/>
              <a:ext cx="2362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38400" y="3276600"/>
              <a:ext cx="5334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3276600"/>
              <a:ext cx="5334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43800" y="3048000"/>
              <a:ext cx="6096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705600" y="2819400"/>
              <a:ext cx="381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553200" y="2209800"/>
              <a:ext cx="533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4" name="Straight Arrow Connector 23"/>
            <p:cNvCxnSpPr>
              <a:endCxn id="15" idx="5"/>
            </p:cNvCxnSpPr>
            <p:nvPr/>
          </p:nvCxnSpPr>
          <p:spPr>
            <a:xfrm flipH="1" flipV="1">
              <a:off x="2893685" y="3536763"/>
              <a:ext cx="382915" cy="7304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4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ESA</a:t>
            </a:r>
            <a:endParaRPr lang="en-US" dirty="0"/>
          </a:p>
        </p:txBody>
      </p:sp>
      <p:pic>
        <p:nvPicPr>
          <p:cNvPr id="6" name="Picture 5" descr="SPEAR_girder1_e"/>
          <p:cNvPicPr>
            <a:picLocks noChangeAspect="1" noChangeArrowheads="1"/>
          </p:cNvPicPr>
          <p:nvPr/>
        </p:nvPicPr>
        <p:blipFill>
          <a:blip r:embed="rId2" cstate="screen">
            <a:lum bright="16000"/>
          </a:blip>
          <a:srcRect/>
          <a:stretch>
            <a:fillRect/>
          </a:stretch>
        </p:blipFill>
        <p:spPr bwMode="auto">
          <a:xfrm>
            <a:off x="-152400" y="1295399"/>
            <a:ext cx="4191001" cy="4953001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91000" y="1219200"/>
            <a:ext cx="50292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ESA has massive shielding</a:t>
            </a:r>
          </a:p>
          <a:p>
            <a:pPr marL="628650" lvl="1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Pretty good temperature stability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Beam line is at 6’10”=</a:t>
            </a:r>
            <a:r>
              <a:rPr lang="en-US" sz="2000" kern="0" dirty="0" smtClean="0"/>
              <a:t>208cm height</a:t>
            </a:r>
            <a:endParaRPr lang="en-US" sz="2000" kern="0" dirty="0" smtClean="0"/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/>
              <a:t>Crane coverage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Vacuum up to your experiment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Beam path is straight for about 150m after the last bend magnet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>
                <a:latin typeface="+mn-lt"/>
                <a:ea typeface="+mn-ea"/>
              </a:rPr>
              <a:t>Protection collimators limit spot size to about 20mm diameter max</a:t>
            </a: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Primary beam can be focused to 50-100 microns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Secondary beam can be focused to about 1mm</a:t>
            </a:r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Energy resolution is in the per mill </a:t>
            </a:r>
            <a:r>
              <a:rPr lang="en-US" sz="2000" kern="0" dirty="0" smtClean="0"/>
              <a:t>range</a:t>
            </a:r>
          </a:p>
          <a:p>
            <a:pPr marL="17145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r>
              <a:rPr lang="en-US" sz="2000" kern="0" dirty="0" smtClean="0"/>
              <a:t>Divergence is &lt; 0.1mrad</a:t>
            </a:r>
            <a:endParaRPr lang="en-US" sz="2000" kern="0" dirty="0" smtClean="0">
              <a:latin typeface="+mn-lt"/>
              <a:ea typeface="+mn-ea"/>
            </a:endParaRPr>
          </a:p>
          <a:p>
            <a:pPr marL="171450" lvl="0" indent="-171450" eaLnBrk="0" hangingPunct="0">
              <a:spcBef>
                <a:spcPct val="20000"/>
              </a:spcBef>
              <a:buClr>
                <a:srgbClr val="990000"/>
              </a:buClr>
              <a:buSzPct val="85000"/>
              <a:buFont typeface="Wingdings" pitchFamily="2" charset="2"/>
              <a:buChar char="§"/>
            </a:pPr>
            <a:endParaRPr lang="en-US" sz="2000" kern="0" dirty="0" smtClean="0">
              <a:latin typeface="+mn-lt"/>
              <a:ea typeface="+mn-ea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4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667000" y="4343400"/>
            <a:ext cx="3657600" cy="2362200"/>
            <a:chOff x="756666" y="2264081"/>
            <a:chExt cx="7581900" cy="4410075"/>
          </a:xfrm>
        </p:grpSpPr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6" y="2264081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4"/>
            <p:cNvSpPr txBox="1"/>
            <p:nvPr/>
          </p:nvSpPr>
          <p:spPr>
            <a:xfrm>
              <a:off x="2133600" y="28956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1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7"/>
            <p:cNvSpPr txBox="1"/>
            <p:nvPr/>
          </p:nvSpPr>
          <p:spPr>
            <a:xfrm>
              <a:off x="2842564" y="399770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2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3991053" y="48645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3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9"/>
            <p:cNvSpPr txBox="1"/>
            <p:nvPr/>
          </p:nvSpPr>
          <p:spPr>
            <a:xfrm>
              <a:off x="4993610" y="5297923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4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6058203" y="5483530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5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11"/>
            <p:cNvSpPr txBox="1"/>
            <p:nvPr/>
          </p:nvSpPr>
          <p:spPr>
            <a:xfrm>
              <a:off x="6934201" y="5514626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6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Different Beam Configurations for 1 to 100 Electrons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4655"/>
            <a:ext cx="3017285" cy="28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65331"/>
            <a:ext cx="318932" cy="392669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1338070"/>
            <a:ext cx="28956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ingle electron </a:t>
            </a:r>
            <a:r>
              <a:rPr lang="en-US" dirty="0" smtClean="0"/>
              <a:t>per event</a:t>
            </a:r>
            <a:endParaRPr lang="en-US" dirty="0"/>
          </a:p>
        </p:txBody>
      </p:sp>
      <p:pic>
        <p:nvPicPr>
          <p:cNvPr id="25" name="Picture 24" descr="2ElectronEvent.g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600" r="49072" b="50735"/>
          <a:stretch/>
        </p:blipFill>
        <p:spPr>
          <a:xfrm>
            <a:off x="3125333" y="2362200"/>
            <a:ext cx="2818267" cy="1981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52800" y="1334869"/>
            <a:ext cx="2743200" cy="646331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Multiple, well separated </a:t>
            </a:r>
          </a:p>
          <a:p>
            <a:pPr algn="ctr"/>
            <a:r>
              <a:rPr lang="en-US" dirty="0" smtClean="0"/>
              <a:t>electrons </a:t>
            </a:r>
            <a:r>
              <a:rPr lang="en-US" dirty="0" smtClean="0"/>
              <a:t>per event</a:t>
            </a:r>
            <a:endParaRPr lang="en-US" dirty="0"/>
          </a:p>
        </p:txBody>
      </p:sp>
      <p:pic>
        <p:nvPicPr>
          <p:cNvPr id="27" name="Picture 6" descr="centre_q5_hitma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08" y="2057400"/>
            <a:ext cx="33750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400800" y="1334869"/>
            <a:ext cx="2743200" cy="646331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to hundreds</a:t>
            </a:r>
          </a:p>
          <a:p>
            <a:pPr algn="ctr"/>
            <a:r>
              <a:rPr lang="en-US" dirty="0" smtClean="0"/>
              <a:t>electrons </a:t>
            </a:r>
            <a:r>
              <a:rPr lang="en-US" dirty="0" smtClean="0"/>
              <a:t>per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Beam for Irradiation, Beam </a:t>
            </a:r>
            <a:r>
              <a:rPr lang="en-US" dirty="0" smtClean="0"/>
              <a:t>P</a:t>
            </a:r>
            <a:r>
              <a:rPr lang="en-US" dirty="0" smtClean="0"/>
              <a:t>hysics and Fun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124"/>
            <a:ext cx="440129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429000" cy="215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853"/>
            <a:ext cx="4124560" cy="2739447"/>
          </a:xfrm>
          <a:prstGeom prst="rect">
            <a:avLst/>
          </a:prstGeom>
        </p:spPr>
      </p:pic>
      <p:pic>
        <p:nvPicPr>
          <p:cNvPr id="12" name="Picture 11" descr="http://t-510.physics.ucla.edu/photos/2014-01-23/2014-01-23%2008.10.51%20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472355"/>
            <a:ext cx="4041260" cy="303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98756"/>
            <a:ext cx="2403408" cy="32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ESTB User Experiments FY2013 and FY2014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58918" y="1112526"/>
            <a:ext cx="8885082" cy="545654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2013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T-505: Tests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3D silicon pixel sensors for ATLAS,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Grenier,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UCSC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T-507:Test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RICH-Prototype Based on CsI-GEMs for an Electron-Ion Collider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T. Hemmick,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Stony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Brook University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T-508: HERA-B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ECal modules beam test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400" baseline="-25000" dirty="0" smtClean="0"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(5) at Jefferson Lab, E.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J. Brash, Christopher Newport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T-511: Test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a Silicon-Tungsten Electromagnetic Calorimeter for the ILC SiD, R. Fry,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Oregon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 2014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T-505: Tests of 3D silicon pixel sensors for ATLAS, P. Grenier,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T-512: Calibration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Channeling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Volume-Reflection Studies of High-Energy Electrons in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Crystals,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T-510: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Geosynchrotron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radio emission from extensive air showers to detect ultra-high energetic neutrinos at Antarctica, K. Belov,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UCLA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T-513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Channeling and Volume-Reflection Studies of High-Energy Electrons in Crystals,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U.Wienands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T-509: Develop a Neutron Beam Line for Calibration of Dark Matter Detectors, J. Va’Vra, SLAC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T-506: EM Shower Damage to Si Diode Sensors, Bruce Schumm,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UCSC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-516: ATLAS Inner Tracker (ITK) Upgrade, Test of several pixel sensor technologies, M. Bomben (Paris), P. Grenier (SLAC), S. Grinstein (Barcelona), D.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Muenstermann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(Geneva) and J. Weingarten (Gottingen), on behalf of the ATLAS-ITK Pixel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-520: Radiation Test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Epoxy for LCLS Delta Magnet,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Field,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T-517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PHENIX MPX-EX Calorimeter,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Hemmick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Stony Brook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University</a:t>
            </a:r>
            <a:endParaRPr lang="en-US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T-516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ATLAS Inner Tracker (ITK) Upgrade, Test of several pixel sensor technologies,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ATLAS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-ITK Pixel Group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-519: Calibration of the g-2 calorimeter, D. Hertzog, Univ. of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Washington</a:t>
            </a:r>
          </a:p>
          <a:p>
            <a:pPr>
              <a:lnSpc>
                <a:spcPct val="100000"/>
              </a:lnSpc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FY2015 approved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T-518: Belle II Cherenkov: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G.Varner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Univ. of Hawaii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T-523: Channeling of Electrons in Crystals, U.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Wienand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SLAC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T-524: STAR Forward Calorimeter: H. Crawford, UC Spaces Science Laboratory 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T-525: Atlas IBL Pixel, A.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Pranko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LBNL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77000"/>
            <a:ext cx="318932" cy="38100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457200" y="65690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1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Problems: No Experiments since October 2014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LCLS demands to not be disturbed by ESTB</a:t>
            </a:r>
          </a:p>
          <a:p>
            <a:pPr marL="800100" lvl="1" indent="-342900"/>
            <a:r>
              <a:rPr lang="en-US" sz="2000" dirty="0" smtClean="0"/>
              <a:t>Rebuild our kicker magnets from metal supports to G10</a:t>
            </a:r>
          </a:p>
          <a:p>
            <a:pPr marL="800100" lvl="1" indent="-342900"/>
            <a:r>
              <a:rPr lang="en-US" sz="2000" dirty="0" smtClean="0"/>
              <a:t>Installed this fall, but  </a:t>
            </a:r>
            <a:r>
              <a:rPr lang="en-US" sz="2000" dirty="0" smtClean="0"/>
              <a:t>still have a slight remnant kick</a:t>
            </a:r>
            <a:endParaRPr lang="en-US" sz="2000" dirty="0" smtClean="0"/>
          </a:p>
          <a:p>
            <a:pPr marL="800100" lvl="1" indent="-342900"/>
            <a:r>
              <a:rPr lang="en-US" sz="2000" dirty="0" smtClean="0"/>
              <a:t>1e-7 </a:t>
            </a:r>
            <a:r>
              <a:rPr lang="en-US" sz="2000" dirty="0"/>
              <a:t>rad </a:t>
            </a:r>
            <a:r>
              <a:rPr lang="en-US" sz="2000" dirty="0" smtClean="0"/>
              <a:t>~ 5 um at LCLS experiments</a:t>
            </a:r>
          </a:p>
          <a:p>
            <a:pPr marL="800100" lvl="1" indent="-342900"/>
            <a:r>
              <a:rPr lang="en-US" sz="2000" dirty="0" smtClean="0"/>
              <a:t>5 x 10^-4 </a:t>
            </a:r>
            <a:r>
              <a:rPr lang="en-US" sz="2000" dirty="0" err="1" smtClean="0"/>
              <a:t>kG</a:t>
            </a:r>
            <a:r>
              <a:rPr lang="en-US" sz="2000" dirty="0" smtClean="0"/>
              <a:t>/m </a:t>
            </a:r>
          </a:p>
          <a:p>
            <a:pPr marL="800100" lvl="1" indent="-342900"/>
            <a:r>
              <a:rPr lang="en-US" sz="2000" dirty="0" smtClean="0"/>
              <a:t>(hopefully) will install corrector next week</a:t>
            </a:r>
          </a:p>
          <a:p>
            <a:pPr marL="800100" lvl="1" indent="-342900"/>
            <a:endParaRPr lang="en-US" sz="2000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87945"/>
            <a:ext cx="3990975" cy="31414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457200" y="65690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16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News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77000"/>
            <a:ext cx="318932" cy="38100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457200" y="65690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About to sign an agreement with Carleton University to loan their UDET Pixel Telescope to SLAC for 2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Functional in March (I hope)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are </a:t>
            </a:r>
            <a:r>
              <a:rPr lang="en-US" dirty="0" smtClean="0"/>
              <a:t>remodeling the kitchen</a:t>
            </a:r>
            <a:endParaRPr lang="en-US" dirty="0"/>
          </a:p>
        </p:txBody>
      </p:sp>
      <p:pic>
        <p:nvPicPr>
          <p:cNvPr id="1026" name="Picture 2" descr="a79fc0e8-d45f-4edc-b7f1-5f98792cc171@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99" y="3370793"/>
            <a:ext cx="4338101" cy="287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2" b="-1466"/>
          <a:stretch/>
        </p:blipFill>
        <p:spPr bwMode="auto">
          <a:xfrm flipH="1">
            <a:off x="2418130" y="3200399"/>
            <a:ext cx="2153870" cy="32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3635276"/>
            <a:ext cx="19050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So bring </a:t>
            </a:r>
          </a:p>
          <a:p>
            <a:r>
              <a:rPr lang="en-US" sz="2400" dirty="0"/>
              <a:t>you tracker </a:t>
            </a:r>
          </a:p>
          <a:p>
            <a:r>
              <a:rPr lang="en-US" sz="2400" dirty="0"/>
              <a:t>studies </a:t>
            </a:r>
          </a:p>
          <a:p>
            <a:r>
              <a:rPr lang="en-US" sz="2400" dirty="0"/>
              <a:t>to a more</a:t>
            </a:r>
          </a:p>
          <a:p>
            <a:r>
              <a:rPr lang="en-US" sz="2400" dirty="0"/>
              <a:t>reasonable </a:t>
            </a:r>
          </a:p>
          <a:p>
            <a:r>
              <a:rPr lang="en-US" sz="2400" dirty="0"/>
              <a:t>climate…</a:t>
            </a:r>
          </a:p>
        </p:txBody>
      </p:sp>
    </p:spTree>
    <p:extLst>
      <p:ext uri="{BB962C8B-B14F-4D97-AF65-F5344CB8AC3E}">
        <p14:creationId xmlns:p14="http://schemas.microsoft.com/office/powerpoint/2010/main" val="298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382000" cy="4648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ASTA-NLCTA-ESTB-FACET span a broad spectrum</a:t>
            </a:r>
          </a:p>
          <a:p>
            <a:pPr lvl="2"/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energy between a few MeV to 20 GeV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Together they cover broad research themes</a:t>
            </a:r>
          </a:p>
          <a:p>
            <a:pPr lvl="2"/>
            <a:r>
              <a:rPr lang="en-US" dirty="0" smtClean="0"/>
              <a:t>Novel and better acceleration techniques</a:t>
            </a:r>
          </a:p>
          <a:p>
            <a:pPr lvl="3"/>
            <a:r>
              <a:rPr lang="en-US" dirty="0" smtClean="0"/>
              <a:t>RF, X-Band, WFA, DLA, GTL, FEL Seeding</a:t>
            </a:r>
            <a:endParaRPr lang="en-US" dirty="0"/>
          </a:p>
          <a:p>
            <a:pPr lvl="2"/>
            <a:r>
              <a:rPr lang="en-US" dirty="0" smtClean="0"/>
              <a:t>BDL/MDI for Linear Colliders </a:t>
            </a:r>
          </a:p>
          <a:p>
            <a:pPr lvl="2"/>
            <a:r>
              <a:rPr lang="en-US" dirty="0" smtClean="0"/>
              <a:t>Detector R&amp;D</a:t>
            </a:r>
          </a:p>
          <a:p>
            <a:pPr lvl="2"/>
            <a:r>
              <a:rPr lang="en-US" dirty="0" smtClean="0"/>
              <a:t>Ultrafast Electron Diffraction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User and technical support is via Test Facilities Department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</a:t>
            </a:r>
            <a:r>
              <a:rPr lang="en-US" dirty="0" smtClean="0"/>
              <a:t>ormal proposal review processes for FACET and ESTB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Please submit your proposals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://facet.slac.stanford.edu</a:t>
            </a:r>
            <a:r>
              <a:rPr lang="en-US" dirty="0"/>
              <a:t> and </a:t>
            </a:r>
            <a:r>
              <a:rPr lang="en-US" dirty="0">
                <a:hlinkClick r:id="rId2"/>
              </a:rPr>
              <a:t>http://estb.slac.stanford.edu</a:t>
            </a:r>
            <a:endParaRPr lang="en-US" dirty="0"/>
          </a:p>
          <a:p>
            <a:pPr marL="1033463" lvl="2" indent="-34290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867400"/>
            <a:ext cx="6553200" cy="58477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A4001D"/>
                </a:solidFill>
              </a:rPr>
              <a:t>Need Electrons? Come to SLAC !</a:t>
            </a:r>
            <a:endParaRPr lang="en-US" sz="3200" dirty="0">
              <a:solidFill>
                <a:srgbClr val="A4001D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52175"/>
            <a:ext cx="318932" cy="40582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1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T-507: Test </a:t>
            </a:r>
            <a:r>
              <a:rPr lang="en-US" dirty="0"/>
              <a:t>of a RICH-Prototype Based on </a:t>
            </a:r>
            <a:r>
              <a:rPr lang="en-US" dirty="0" smtClean="0"/>
              <a:t>CsI</a:t>
            </a:r>
            <a:r>
              <a:rPr lang="en-US" dirty="0"/>
              <a:t>-GEMs for an Electron-Ion Collider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16955"/>
            <a:ext cx="4343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T. </a:t>
            </a:r>
            <a:r>
              <a:rPr lang="en-US" dirty="0" err="1" smtClean="0"/>
              <a:t>Hemmick</a:t>
            </a:r>
            <a:r>
              <a:rPr lang="en-US" dirty="0" smtClean="0"/>
              <a:t>, Stony Brook Uni.</a:t>
            </a:r>
            <a:endParaRPr lang="en-US" dirty="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9 GeV</a:t>
            </a:r>
            <a:endParaRPr lang="en-US" dirty="0"/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4 24h days from 5/31 to 6/03 2013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/>
              <a:t>Recorded 1.4 million </a:t>
            </a:r>
            <a:r>
              <a:rPr lang="en-US" dirty="0" smtClean="0"/>
              <a:t>triggers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Ran </a:t>
            </a:r>
            <a:r>
              <a:rPr lang="en-US" dirty="0"/>
              <a:t>for 84% of </a:t>
            </a:r>
            <a:r>
              <a:rPr lang="en-US" dirty="0" smtClean="0"/>
              <a:t>wall clock time</a:t>
            </a:r>
          </a:p>
        </p:txBody>
      </p:sp>
      <p:pic>
        <p:nvPicPr>
          <p:cNvPr id="6" name="Picture 2" descr="C:\Users\Tom\Documents\EIC\Prop-SPring2013\IMG_03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3017285" cy="282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4724400" y="1219200"/>
            <a:ext cx="4339909" cy="1800867"/>
            <a:chOff x="4724400" y="1219200"/>
            <a:chExt cx="4339909" cy="1800867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" r="14470"/>
            <a:stretch/>
          </p:blipFill>
          <p:spPr bwMode="auto">
            <a:xfrm>
              <a:off x="5914212" y="1732620"/>
              <a:ext cx="1034924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24401" y="1732242"/>
              <a:ext cx="1134276" cy="1287069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671" y="1732620"/>
              <a:ext cx="929136" cy="12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342" y="1732620"/>
              <a:ext cx="920050" cy="128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4724400" y="1219200"/>
              <a:ext cx="1134276" cy="5128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Tom</a:t>
              </a:r>
            </a:p>
            <a:p>
              <a:pPr algn="ctr">
                <a:buFont typeface="Wingdings 2"/>
                <a:buNone/>
              </a:pPr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Hemmick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Subtitle 2"/>
            <p:cNvSpPr txBox="1">
              <a:spLocks/>
            </p:cNvSpPr>
            <p:nvPr/>
          </p:nvSpPr>
          <p:spPr bwMode="auto">
            <a:xfrm>
              <a:off x="5792944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Abhay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effectLst/>
                  <a:latin typeface="Arial" pitchFamily="34" charset="0"/>
                  <a:cs typeface="Arial" pitchFamily="34" charset="0"/>
                </a:rPr>
                <a:t>Deshpande</a:t>
              </a:r>
              <a:endParaRPr lang="en-US" sz="1200" kern="0" dirty="0"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Subtitle 2"/>
            <p:cNvSpPr txBox="1">
              <a:spLocks/>
            </p:cNvSpPr>
            <p:nvPr/>
          </p:nvSpPr>
          <p:spPr bwMode="auto">
            <a:xfrm>
              <a:off x="6861489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Klaus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Dehmelt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 bwMode="auto">
            <a:xfrm>
              <a:off x="7930033" y="1219200"/>
              <a:ext cx="1134276" cy="5128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6" tIns="45716" rIns="91436" bIns="45716" numCol="1" anchor="t" anchorCtr="0" compatLnSpc="1">
              <a:prstTxWarp prst="textNoShape">
                <a:avLst/>
              </a:prstTxWarp>
            </a:bodyPr>
            <a:lstStyle>
              <a:lvl1pPr marL="0" indent="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q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42912" indent="-285735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Font typeface="Wingdings" charset="2"/>
                <a:buChar char="Ø"/>
                <a:defRPr kumimoji="1" sz="20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2pPr>
              <a:lvl3pPr marL="1142943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9"/>
                </a:buBlip>
                <a:defRPr kumimoji="1" sz="18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3pPr>
              <a:lvl4pPr marL="1600120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kumimoji="1" sz="16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4pPr>
              <a:lvl5pPr marL="2057297" indent="-228588" algn="l" rtl="0" fontAlgn="base">
                <a:spcBef>
                  <a:spcPct val="20000"/>
                </a:spcBef>
                <a:spcAft>
                  <a:spcPct val="0"/>
                </a:spcAft>
                <a:buSzPct val="120000"/>
                <a:buFontTx/>
                <a:buBlip>
                  <a:blip r:embed="rId11"/>
                </a:buBlip>
                <a:defRPr kumimoji="1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5pPr>
              <a:lvl6pPr marL="251447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6pPr>
              <a:lvl7pPr marL="2971652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7pPr>
              <a:lvl8pPr marL="3428828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8pPr>
              <a:lvl9pPr marL="3886005" indent="-228588" algn="l" rtl="0" fontAlgn="base">
                <a:spcBef>
                  <a:spcPct val="20000"/>
                </a:spcBef>
                <a:spcAft>
                  <a:spcPct val="0"/>
                </a:spcAft>
                <a:buBlip>
                  <a:blip r:embed="rId12"/>
                </a:buBlip>
                <a:defRPr kumimoji="1" b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</a:defRPr>
              </a:lvl9pPr>
            </a:lstStyle>
            <a:p>
              <a:pPr>
                <a:buFont typeface="Wingdings" charset="2"/>
                <a:buNone/>
              </a:pPr>
              <a:r>
                <a:rPr lang="en-US" sz="1200" kern="0" dirty="0"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ils</a:t>
              </a:r>
            </a:p>
            <a:p>
              <a:pPr>
                <a:buFont typeface="Wingdings" charset="2"/>
                <a:buNone/>
              </a:pPr>
              <a:r>
                <a:rPr lang="en-US" sz="1200" kern="0" dirty="0" smtClean="0">
                  <a:latin typeface="Arial" pitchFamily="34" charset="0"/>
                  <a:cs typeface="Arial" pitchFamily="34" charset="0"/>
                </a:rPr>
                <a:t>Feege</a:t>
              </a:r>
              <a:endParaRPr lang="en-US" sz="1200" kern="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396" y="3938345"/>
            <a:ext cx="1287446" cy="10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24" y="5618066"/>
            <a:ext cx="1032409" cy="128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ubtitle 2"/>
          <p:cNvSpPr txBox="1">
            <a:spLocks/>
          </p:cNvSpPr>
          <p:nvPr/>
        </p:nvSpPr>
        <p:spPr bwMode="auto">
          <a:xfrm>
            <a:off x="7883787" y="3248784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Stephanie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Zajac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ubtitle 2"/>
          <p:cNvSpPr txBox="1">
            <a:spLocks/>
          </p:cNvSpPr>
          <p:nvPr/>
        </p:nvSpPr>
        <p:spPr bwMode="auto">
          <a:xfrm>
            <a:off x="7781124" y="5105400"/>
            <a:ext cx="1134276" cy="512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12" indent="-285735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2943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120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297" indent="-228588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Marie</a:t>
            </a:r>
          </a:p>
          <a:p>
            <a:pPr>
              <a:buFont typeface="Wingdings" charset="2"/>
              <a:buNone/>
            </a:pP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Blatnik</a:t>
            </a:r>
            <a:endParaRPr lang="en-US" sz="12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65331"/>
            <a:ext cx="318932" cy="392669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752600" y="6172200"/>
            <a:ext cx="48768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ESTB can deliver single electrons per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2ElectronTracke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8" y="4686783"/>
            <a:ext cx="1250785" cy="1588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76200"/>
            <a:ext cx="8103570" cy="753033"/>
          </a:xfrm>
        </p:spPr>
        <p:txBody>
          <a:bodyPr/>
          <a:lstStyle/>
          <a:p>
            <a:r>
              <a:rPr lang="en-US" dirty="0" smtClean="0"/>
              <a:t>T-517</a:t>
            </a:r>
            <a:r>
              <a:rPr lang="en-US" dirty="0"/>
              <a:t>: PHENIX MPX-EX </a:t>
            </a:r>
            <a:r>
              <a:rPr lang="en-US" dirty="0" smtClean="0"/>
              <a:t>Calorimeter Upgrade (at RHIC)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6248400"/>
            <a:ext cx="85344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ESTB can deliver multiple clean well separated electrons per event</a:t>
            </a:r>
            <a:endParaRPr lang="en-US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509265"/>
            <a:ext cx="318932" cy="42493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457200" y="65690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-76200" y="1167242"/>
            <a:ext cx="5588572" cy="2007363"/>
            <a:chOff x="-91641" y="1167242"/>
            <a:chExt cx="6721041" cy="2376695"/>
          </a:xfrm>
        </p:grpSpPr>
        <p:sp>
          <p:nvSpPr>
            <p:cNvPr id="22" name="Rectangle 21"/>
            <p:cNvSpPr/>
            <p:nvPr/>
          </p:nvSpPr>
          <p:spPr>
            <a:xfrm>
              <a:off x="233940" y="1181098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3939" y="1482434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3547" y="1783770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33937" y="2085106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33936" y="2386442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17" y="1724932"/>
              <a:ext cx="2303074" cy="41732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225" y="1856550"/>
              <a:ext cx="2303074" cy="417325"/>
            </a:xfrm>
            <a:prstGeom prst="rect">
              <a:avLst/>
            </a:prstGeom>
          </p:spPr>
        </p:pic>
        <p:sp>
          <p:nvSpPr>
            <p:cNvPr id="29" name="Left Brace 28"/>
            <p:cNvSpPr/>
            <p:nvPr/>
          </p:nvSpPr>
          <p:spPr>
            <a:xfrm rot="16200000">
              <a:off x="483525" y="2590631"/>
              <a:ext cx="248967" cy="76892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Left Brace 29"/>
            <p:cNvSpPr/>
            <p:nvPr/>
          </p:nvSpPr>
          <p:spPr>
            <a:xfrm rot="16200000">
              <a:off x="1617867" y="2270244"/>
              <a:ext cx="262822" cy="139584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91641" y="3174605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Not Merged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39096" y="3174605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Merged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947555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79934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412313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44692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877071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109450" y="1188604"/>
              <a:ext cx="83127" cy="14808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105308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337687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570066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802445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034824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267204" y="1178981"/>
              <a:ext cx="0" cy="15001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4405745" y="1167242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05744" y="1468578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95352" y="1769914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05742" y="2071250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405741" y="2372586"/>
              <a:ext cx="2223655" cy="3013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77" y="1711076"/>
              <a:ext cx="2303074" cy="41732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8064" y="1842694"/>
              <a:ext cx="2303074" cy="417325"/>
            </a:xfrm>
            <a:prstGeom prst="rect">
              <a:avLst/>
            </a:prstGeom>
          </p:spPr>
        </p:pic>
        <p:sp>
          <p:nvSpPr>
            <p:cNvPr id="63" name="Left Brace 62"/>
            <p:cNvSpPr/>
            <p:nvPr/>
          </p:nvSpPr>
          <p:spPr>
            <a:xfrm rot="16200000">
              <a:off x="5361630" y="1804665"/>
              <a:ext cx="301484" cy="221326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419591" y="3099577"/>
              <a:ext cx="2158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Standard PbWO</a:t>
              </a:r>
              <a:r>
                <a:rPr lang="en-US" baseline="-25000" dirty="0" smtClean="0"/>
                <a:t>4</a:t>
              </a:r>
              <a:r>
                <a:rPr lang="en-US" dirty="0" smtClean="0"/>
                <a:t> Cal</a:t>
              </a:r>
              <a:endParaRPr lang="en-US" dirty="0"/>
            </a:p>
          </p:txBody>
        </p:sp>
        <p:sp>
          <p:nvSpPr>
            <p:cNvPr id="65" name="Left Brace 64"/>
            <p:cNvSpPr/>
            <p:nvPr/>
          </p:nvSpPr>
          <p:spPr>
            <a:xfrm rot="16200000">
              <a:off x="3493002" y="2232426"/>
              <a:ext cx="301484" cy="139237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30682" y="2895600"/>
              <a:ext cx="12041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W/Si-pixel </a:t>
              </a:r>
              <a:br>
                <a:rPr lang="en-US" dirty="0" smtClean="0"/>
              </a:br>
              <a:r>
                <a:rPr lang="en-US" dirty="0" smtClean="0"/>
                <a:t>Sandwich</a:t>
              </a:r>
              <a:endParaRPr lang="en-US" dirty="0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rcRect l="4667" t="6836" r="51643" b="30620"/>
          <a:stretch>
            <a:fillRect/>
          </a:stretch>
        </p:blipFill>
        <p:spPr>
          <a:xfrm>
            <a:off x="6844674" y="1143000"/>
            <a:ext cx="2223126" cy="2065043"/>
          </a:xfrm>
          <a:prstGeom prst="rect">
            <a:avLst/>
          </a:prstGeom>
        </p:spPr>
      </p:pic>
      <p:pic>
        <p:nvPicPr>
          <p:cNvPr id="68" name="Picture 67" descr="oddbsa_081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59136" r="52608" b="4562"/>
          <a:stretch/>
        </p:blipFill>
        <p:spPr>
          <a:xfrm>
            <a:off x="16583" y="3250434"/>
            <a:ext cx="2468880" cy="1554480"/>
          </a:xfrm>
          <a:prstGeom prst="rect">
            <a:avLst/>
          </a:prstGeom>
        </p:spPr>
      </p:pic>
      <p:pic>
        <p:nvPicPr>
          <p:cNvPr id="71" name="Picture 70" descr="2ElectronEven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05" y="3276600"/>
            <a:ext cx="3949895" cy="2836203"/>
          </a:xfrm>
          <a:prstGeom prst="rect">
            <a:avLst/>
          </a:prstGeom>
        </p:spPr>
      </p:pic>
      <p:pic>
        <p:nvPicPr>
          <p:cNvPr id="72" name="Picture 71" descr="2ElectronMPC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10000"/>
            <a:ext cx="2746823" cy="18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1371600"/>
            <a:ext cx="8458200" cy="1371600"/>
            <a:chOff x="152400" y="1371600"/>
            <a:chExt cx="8458200" cy="1371600"/>
          </a:xfrm>
        </p:grpSpPr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6934200" y="2158427"/>
              <a:ext cx="1676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ESTB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152400" y="2158427"/>
              <a:ext cx="1553428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NLCTA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2209800" y="1371600"/>
              <a:ext cx="1600200" cy="59213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9" tIns="45719" rIns="91439" bIns="45719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charset="0"/>
                </a:rPr>
                <a:t>FACET</a:t>
              </a: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4724400" y="1541462"/>
              <a:ext cx="1371600" cy="592138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ASTA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" y="762000"/>
            <a:ext cx="8729860" cy="2541146"/>
            <a:chOff x="152400" y="786827"/>
            <a:chExt cx="8729860" cy="2541146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752600" y="786827"/>
              <a:ext cx="2438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20 GeV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443860" y="1079213"/>
              <a:ext cx="2438400" cy="107721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2-15 GeV</a:t>
              </a:r>
            </a:p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&amp; single e</a:t>
              </a:r>
              <a:r>
                <a:rPr lang="en-US" sz="3200" baseline="30000" dirty="0" smtClean="0">
                  <a:solidFill>
                    <a:schemeClr val="bg1"/>
                  </a:solidFill>
                  <a:latin typeface="Arial Rounded MT Bold" charset="0"/>
                </a:rPr>
                <a:t>-</a:t>
              </a:r>
              <a:endParaRPr lang="en-US" sz="3200" baseline="300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4572000" y="956689"/>
              <a:ext cx="17526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5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 MeV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52400" y="2743200"/>
              <a:ext cx="2819400" cy="58477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1439" tIns="45719" rIns="91439" bIns="45719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6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0-160 </a:t>
              </a:r>
              <a:r>
                <a:rPr lang="en-US" sz="3200" dirty="0">
                  <a:solidFill>
                    <a:schemeClr val="bg1"/>
                  </a:solidFill>
                  <a:latin typeface="Arial Rounded MT Bold" charset="0"/>
                </a:rPr>
                <a:t>M</a:t>
              </a:r>
              <a:r>
                <a:rPr lang="en-US" sz="3200" dirty="0" smtClean="0">
                  <a:solidFill>
                    <a:schemeClr val="bg1"/>
                  </a:solidFill>
                  <a:latin typeface="Arial Rounded MT Bold" charset="0"/>
                </a:rPr>
                <a:t>eV</a:t>
              </a:r>
              <a:endParaRPr lang="en-US" sz="3200" dirty="0">
                <a:solidFill>
                  <a:schemeClr val="bg1"/>
                </a:solidFill>
                <a:latin typeface="Arial Rounded MT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0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3200400"/>
            <a:ext cx="5181600" cy="3101459"/>
            <a:chOff x="756666" y="2264081"/>
            <a:chExt cx="7581900" cy="4410075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66" y="2264081"/>
              <a:ext cx="758190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4"/>
            <p:cNvSpPr txBox="1"/>
            <p:nvPr/>
          </p:nvSpPr>
          <p:spPr>
            <a:xfrm>
              <a:off x="2133600" y="28956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1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7"/>
            <p:cNvSpPr txBox="1"/>
            <p:nvPr/>
          </p:nvSpPr>
          <p:spPr>
            <a:xfrm>
              <a:off x="2842564" y="399770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2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8"/>
            <p:cNvSpPr txBox="1"/>
            <p:nvPr/>
          </p:nvSpPr>
          <p:spPr>
            <a:xfrm>
              <a:off x="3991053" y="48645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3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9"/>
            <p:cNvSpPr txBox="1"/>
            <p:nvPr/>
          </p:nvSpPr>
          <p:spPr>
            <a:xfrm>
              <a:off x="4993610" y="5297923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4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6058203" y="5483530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5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934201" y="5514626"/>
              <a:ext cx="556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6 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T-512: Test of FNAL g-2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16955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D.Hertzog</a:t>
            </a:r>
            <a:r>
              <a:rPr lang="en-US" dirty="0" smtClean="0"/>
              <a:t>, Univ. of Washington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8 collaborating institutions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Single </a:t>
            </a:r>
            <a:r>
              <a:rPr lang="en-US" dirty="0"/>
              <a:t>electrons @ 5 </a:t>
            </a:r>
            <a:r>
              <a:rPr lang="en-US" dirty="0" smtClean="0"/>
              <a:t>Hz, 2-6 GeV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1000" y="6248400"/>
            <a:ext cx="85344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-2 back at ESTB for 2 weeks in July and 2 in October for calorimeter calibration</a:t>
            </a:r>
            <a:endParaRPr lang="en-US" dirty="0"/>
          </a:p>
        </p:txBody>
      </p:sp>
      <p:pic>
        <p:nvPicPr>
          <p:cNvPr id="22" name="Picture 21" descr="C:\Users\hertzog\Dropbox\g2\SLAC Test Beam\SLAC photos (by Katsu)\IMG_092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7" t="18803" r="9188" b="37749"/>
          <a:stretch/>
        </p:blipFill>
        <p:spPr bwMode="auto">
          <a:xfrm>
            <a:off x="4876800" y="1066800"/>
            <a:ext cx="3657599" cy="238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29" y="2357198"/>
            <a:ext cx="2555371" cy="25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1721504" y="2971800"/>
            <a:ext cx="1364234" cy="10804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:\Users\hertzog\Dropbox\g2\SLAC Test Beam\SLAC photos (by Katsu)\IMG_095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3505200"/>
            <a:ext cx="3625756" cy="271931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/>
          <p:cNvSpPr>
            <a:spLocks noGrp="1"/>
          </p:cNvSpPr>
          <p:nvPr/>
        </p:nvSpPr>
        <p:spPr bwMode="auto">
          <a:xfrm>
            <a:off x="685800" y="2209800"/>
            <a:ext cx="1219200" cy="8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9" tIns="44445" rIns="90479" bIns="44445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1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3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45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6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 dirty="0" smtClean="0"/>
              <a:t>3 GeV electron</a:t>
            </a:r>
            <a:endParaRPr lang="en-US" sz="1800" dirty="0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509265"/>
            <a:ext cx="318932" cy="424935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457200" y="65690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0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SC500x25_cluste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4539"/>
          <a:stretch>
            <a:fillRect/>
          </a:stretch>
        </p:blipFill>
        <p:spPr bwMode="auto">
          <a:xfrm>
            <a:off x="539750" y="3657600"/>
            <a:ext cx="28082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25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T-516 Atlas Si Tracker Upgrade work </a:t>
            </a:r>
            <a:r>
              <a:rPr lang="en-US" dirty="0">
                <a:latin typeface="Calibri" charset="0"/>
              </a:rPr>
              <a:t>at </a:t>
            </a:r>
            <a:r>
              <a:rPr lang="en-US" dirty="0" smtClean="0">
                <a:latin typeface="Calibri" charset="0"/>
              </a:rPr>
              <a:t>ESTB 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Andrew Blue, Glasgow</a:t>
            </a:r>
            <a:endParaRPr lang="en-US" dirty="0">
              <a:latin typeface="Calibri" charset="0"/>
            </a:endParaRPr>
          </a:p>
        </p:txBody>
      </p:sp>
      <p:sp>
        <p:nvSpPr>
          <p:cNvPr id="1026" name="Content Placeholder 2"/>
          <p:cNvSpPr>
            <a:spLocks noGrp="1"/>
          </p:cNvSpPr>
          <p:nvPr>
            <p:ph idx="4294967295"/>
          </p:nvPr>
        </p:nvSpPr>
        <p:spPr>
          <a:xfrm>
            <a:off x="323850" y="1046163"/>
            <a:ext cx="5184775" cy="3313112"/>
          </a:xfrm>
          <a:prstGeom prst="rect">
            <a:avLst/>
          </a:prstGeom>
        </p:spPr>
        <p:txBody>
          <a:bodyPr/>
          <a:lstStyle/>
          <a:p>
            <a:r>
              <a:rPr lang="en-US" sz="1800" dirty="0">
                <a:latin typeface="Calibri" charset="0"/>
              </a:rPr>
              <a:t>Tested 8 devices</a:t>
            </a:r>
          </a:p>
          <a:p>
            <a:pPr lvl="1"/>
            <a:r>
              <a:rPr lang="en-US" sz="1600" dirty="0">
                <a:latin typeface="Calibri" charset="0"/>
              </a:rPr>
              <a:t>At various biases, thresholds and positions</a:t>
            </a:r>
          </a:p>
          <a:p>
            <a:pPr lvl="1"/>
            <a:r>
              <a:rPr lang="en-US" sz="1600" dirty="0">
                <a:latin typeface="Calibri" charset="0"/>
              </a:rPr>
              <a:t>3 Irradiated with 1x10</a:t>
            </a:r>
            <a:r>
              <a:rPr lang="en-US" sz="1600" baseline="30000" dirty="0">
                <a:latin typeface="Calibri" charset="0"/>
              </a:rPr>
              <a:t>15</a:t>
            </a:r>
            <a:r>
              <a:rPr lang="en-US" sz="1600" dirty="0">
                <a:latin typeface="Calibri" charset="0"/>
              </a:rPr>
              <a:t> 1MeV neutrons</a:t>
            </a:r>
          </a:p>
          <a:p>
            <a:pPr lvl="1"/>
            <a:r>
              <a:rPr lang="en-US" sz="1600" dirty="0">
                <a:latin typeface="Calibri" charset="0"/>
              </a:rPr>
              <a:t>1 quad (2x2 chips)</a:t>
            </a:r>
          </a:p>
          <a:p>
            <a:r>
              <a:rPr lang="en-US" sz="1800" dirty="0">
                <a:latin typeface="Calibri" charset="0"/>
              </a:rPr>
              <a:t>SLAC’s 13.5GeV allowed us to</a:t>
            </a:r>
          </a:p>
          <a:p>
            <a:pPr lvl="1"/>
            <a:r>
              <a:rPr lang="en-US" sz="1600" dirty="0">
                <a:latin typeface="Calibri" charset="0"/>
              </a:rPr>
              <a:t>Reduce multiple scattering</a:t>
            </a:r>
          </a:p>
          <a:p>
            <a:pPr lvl="1"/>
            <a:r>
              <a:rPr lang="en-US" sz="1600" dirty="0">
                <a:latin typeface="Calibri" charset="0"/>
              </a:rPr>
              <a:t>Test multiple devices</a:t>
            </a:r>
          </a:p>
          <a:p>
            <a:pPr lvl="1"/>
            <a:r>
              <a:rPr lang="en-US" sz="1600" dirty="0">
                <a:latin typeface="Calibri" charset="0"/>
              </a:rPr>
              <a:t>Beam trigger has also increased stats</a:t>
            </a:r>
          </a:p>
          <a:p>
            <a:pPr lvl="2"/>
            <a:r>
              <a:rPr lang="en-US" sz="1400" dirty="0">
                <a:latin typeface="Calibri" charset="0"/>
              </a:rPr>
              <a:t>Instead of using smaller scintillator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GB" dirty="0" smtClean="0"/>
              <a:t>Carsten Hast, SLAC, SLAC Electron Beam Test Facilities</a:t>
            </a:r>
            <a:endParaRPr lang="en-GB" dirty="0"/>
          </a:p>
        </p:txBody>
      </p:sp>
      <p:pic>
        <p:nvPicPr>
          <p:cNvPr id="10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96975"/>
            <a:ext cx="34194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 descr="centre_q5_hitmak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352800"/>
            <a:ext cx="337502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581400"/>
            <a:ext cx="187325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11"/>
          <p:cNvSpPr txBox="1">
            <a:spLocks noChangeArrowheads="1"/>
          </p:cNvSpPr>
          <p:nvPr/>
        </p:nvSpPr>
        <p:spPr bwMode="auto">
          <a:xfrm>
            <a:off x="611188" y="5638800"/>
            <a:ext cx="2592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/>
              <a:t>Full coverage of sensor with </a:t>
            </a:r>
            <a:r>
              <a:rPr lang="en-US" sz="1400" dirty="0" smtClean="0"/>
              <a:t>50-100 tracks/pulse</a:t>
            </a:r>
            <a:endParaRPr lang="en-US" sz="1400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30963"/>
            <a:ext cx="318932" cy="427038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6172200"/>
            <a:ext cx="7620000" cy="36933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ESTB can deliver 10</a:t>
            </a:r>
            <a:r>
              <a:rPr lang="en-US" baseline="30000" dirty="0" smtClean="0"/>
              <a:t>th</a:t>
            </a:r>
            <a:r>
              <a:rPr lang="en-US" dirty="0" smtClean="0"/>
              <a:t> to 100 of clean well separated electrons per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T-506: Electromagnetic </a:t>
            </a:r>
            <a:r>
              <a:rPr lang="en-US" dirty="0"/>
              <a:t>Shower Damage to Silicon Diode Sensors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1143000"/>
            <a:ext cx="556260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2" lvl="1" indent="0">
              <a:buNone/>
            </a:pPr>
            <a:r>
              <a:rPr lang="en-US" dirty="0" smtClean="0"/>
              <a:t>PI: </a:t>
            </a:r>
            <a:r>
              <a:rPr lang="en-US" dirty="0"/>
              <a:t>Bruce A. </a:t>
            </a:r>
            <a:r>
              <a:rPr lang="en-US" dirty="0" err="1" smtClean="0"/>
              <a:t>Schumm</a:t>
            </a:r>
            <a:r>
              <a:rPr lang="en-US" dirty="0" smtClean="0"/>
              <a:t>, UC </a:t>
            </a:r>
            <a:r>
              <a:rPr lang="en-US" dirty="0"/>
              <a:t>Santa </a:t>
            </a:r>
            <a:r>
              <a:rPr lang="en-US" dirty="0" smtClean="0"/>
              <a:t>Cruz</a:t>
            </a:r>
          </a:p>
          <a:p>
            <a:pPr marL="233362" lvl="1" indent="0">
              <a:buNone/>
            </a:pPr>
            <a:r>
              <a:rPr lang="en-US" dirty="0" smtClean="0"/>
              <a:t>Physics Goals: </a:t>
            </a:r>
            <a:r>
              <a:rPr lang="en-US" dirty="0"/>
              <a:t>Test of radiation tolerance of various silicon sensor technologies in realistic shower spectra </a:t>
            </a:r>
            <a:r>
              <a:rPr lang="en-US" dirty="0" smtClean="0"/>
              <a:t>for ILC forward detectors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/>
          <a:lstStyle/>
          <a:p>
            <a:fld id="{46D7A3A9-117E-4EF5-82A3-3CC7D0AB76B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440129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5592"/>
            <a:ext cx="3825875" cy="321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581400"/>
            <a:ext cx="4612016" cy="3115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3087469"/>
            <a:ext cx="1600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Beam Cal</a:t>
            </a:r>
          </a:p>
          <a:p>
            <a:r>
              <a:rPr lang="en-US" dirty="0" smtClean="0"/>
              <a:t>100MRad/y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5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8047"/>
            <a:ext cx="4724400" cy="29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" y="2057400"/>
            <a:ext cx="6247762" cy="282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76999"/>
            <a:ext cx="318932" cy="381001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T-513: Channeling and Volume-Refection in Crystals</a:t>
            </a:r>
            <a:br>
              <a:rPr lang="en-US" dirty="0" smtClean="0"/>
            </a:br>
            <a:r>
              <a:rPr lang="en-US" dirty="0" err="1" smtClean="0"/>
              <a:t>Uli</a:t>
            </a:r>
            <a:r>
              <a:rPr lang="en-US" dirty="0" smtClean="0"/>
              <a:t> </a:t>
            </a:r>
            <a:r>
              <a:rPr lang="en-US" dirty="0" err="1" smtClean="0"/>
              <a:t>Wienands</a:t>
            </a:r>
            <a:r>
              <a:rPr lang="en-US" dirty="0" smtClean="0"/>
              <a:t>, SLAC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Beam </a:t>
            </a:r>
            <a:r>
              <a:rPr lang="en-US" sz="2000" dirty="0"/>
              <a:t>Collimation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Multi MeV gamma ray generation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75282" y="4724400"/>
            <a:ext cx="2240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orresponds to a 150T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18% channeling efficiency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303433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95723"/>
            <a:ext cx="3124200" cy="173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6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76999"/>
            <a:ext cx="318932" cy="381001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Beam Test Facilities Overview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181135254"/>
              </p:ext>
            </p:extLst>
          </p:nvPr>
        </p:nvGraphicFramePr>
        <p:xfrm>
          <a:off x="457200" y="1243013"/>
          <a:ext cx="8108949" cy="3479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76400"/>
                <a:gridCol w="3729566"/>
                <a:gridCol w="27029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</a:t>
                      </a:r>
                    </a:p>
                    <a:p>
                      <a:r>
                        <a:rPr lang="en-US" dirty="0" smtClean="0"/>
                        <a:t>Material Science, THz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focused and short bunches at </a:t>
                      </a:r>
                      <a:r>
                        <a:rPr lang="en-US" dirty="0" smtClean="0"/>
                        <a:t>20GeV e+/-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 R&amp;D, LC MDI, </a:t>
                      </a:r>
                    </a:p>
                    <a:p>
                      <a:r>
                        <a:rPr lang="en-US" dirty="0" smtClean="0"/>
                        <a:t>Radiation</a:t>
                      </a:r>
                      <a:r>
                        <a:rPr lang="en-US" baseline="0" dirty="0" smtClean="0"/>
                        <a:t> Tests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2-15GeV</a:t>
                      </a:r>
                      <a:r>
                        <a:rPr lang="en-US" baseline="0" dirty="0" smtClean="0"/>
                        <a:t> primary LCLS beam or single e-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NLCTA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 R&amp;D, Medical,</a:t>
                      </a:r>
                      <a:r>
                        <a:rPr lang="en-US" baseline="0" dirty="0" smtClean="0"/>
                        <a:t> Radiation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to 160 MeV, small emittance, very versatile infrastructure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Gun and RF Testing, </a:t>
                      </a:r>
                    </a:p>
                    <a:p>
                      <a:r>
                        <a:rPr lang="en-US" dirty="0" smtClean="0"/>
                        <a:t>RF processing, new Ultrafast Electron Diffraction</a:t>
                      </a:r>
                      <a:r>
                        <a:rPr lang="en-US" baseline="0" dirty="0" smtClean="0"/>
                        <a:t> Beam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&lt;50MeV, X-</a:t>
                      </a:r>
                      <a:r>
                        <a:rPr lang="en-US" baseline="0" dirty="0" smtClean="0"/>
                        <a:t> and S-Band RF power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ontent Placeholder 3"/>
          <p:cNvSpPr txBox="1">
            <a:spLocks/>
          </p:cNvSpPr>
          <p:nvPr/>
        </p:nvSpPr>
        <p:spPr>
          <a:xfrm>
            <a:off x="465667" y="4876800"/>
            <a:ext cx="8108950" cy="1752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/>
              <a:t>All supported by SLAC’s Test Facilities </a:t>
            </a:r>
            <a:r>
              <a:rPr lang="en-US" sz="1800" dirty="0" smtClean="0"/>
              <a:t>Department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hlinkClick r:id="rId2"/>
              </a:rPr>
              <a:t>http:</a:t>
            </a:r>
            <a:r>
              <a:rPr lang="en-US" sz="1800" dirty="0">
                <a:hlinkClick r:id="rId2"/>
              </a:rPr>
              <a:t>/</a:t>
            </a:r>
            <a:r>
              <a:rPr lang="en-US" sz="1800" dirty="0" smtClean="0">
                <a:hlinkClick r:id="rId2"/>
              </a:rPr>
              <a:t>/facet.slac.stanford.edu</a:t>
            </a:r>
            <a:r>
              <a:rPr lang="en-US" sz="1800" dirty="0" smtClean="0"/>
              <a:t> and </a:t>
            </a:r>
            <a:r>
              <a:rPr lang="en-US" sz="1800" dirty="0">
                <a:hlinkClick r:id="rId2"/>
              </a:rPr>
              <a:t>http:/</a:t>
            </a:r>
            <a:r>
              <a:rPr lang="en-US" sz="1800" dirty="0" smtClean="0">
                <a:hlinkClick r:id="rId2"/>
              </a:rPr>
              <a:t>/estb.slac.stanford.edu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e-mail: </a:t>
            </a:r>
            <a:r>
              <a:rPr lang="en-US" sz="1800" dirty="0" smtClean="0">
                <a:hlinkClick r:id="rId3"/>
              </a:rPr>
              <a:t>hast@slac.stanford.edu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Google: SLAC FACET or SLAC ESTB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5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030" y="129091"/>
            <a:ext cx="8103570" cy="753033"/>
          </a:xfrm>
        </p:spPr>
        <p:txBody>
          <a:bodyPr/>
          <a:lstStyle/>
          <a:p>
            <a:r>
              <a:rPr lang="en-US" altLang="ko-KR" dirty="0" smtClean="0"/>
              <a:t>SLAC Accelerator Layout</a:t>
            </a:r>
            <a:endParaRPr lang="en-US" altLang="ko-KR" sz="2000" dirty="0">
              <a:ea typeface="굴림" pitchFamily="34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688" y="1676400"/>
            <a:ext cx="8512512" cy="27294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5632705" y="1752600"/>
            <a:ext cx="768095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ASTA</a:t>
            </a:r>
            <a:endParaRPr lang="en-US" sz="12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9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4876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1676400" cy="365125"/>
          </a:xfrm>
          <a:prstGeom prst="rect">
            <a:avLst/>
          </a:prstGeom>
        </p:spPr>
        <p:txBody>
          <a:bodyPr/>
          <a:lstStyle/>
          <a:p>
            <a:fld id="{46D7A3A9-117E-4EF5-82A3-3CC7D0AB76B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OHEP Science &amp; Technology Review of SLAC 2012</a:t>
            </a:r>
            <a:endParaRPr lang="en-US" dirty="0"/>
          </a:p>
        </p:txBody>
      </p:sp>
      <p:pic>
        <p:nvPicPr>
          <p:cNvPr id="6" name="Picture 5" descr="slac_aerials_medRes-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143000"/>
            <a:ext cx="9144000" cy="9474507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3429000" y="1447801"/>
            <a:ext cx="1600200" cy="5825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5181600" y="4267201"/>
            <a:ext cx="762000" cy="9635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048000" y="152401"/>
            <a:ext cx="1524000" cy="81114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29000" y="990600"/>
            <a:ext cx="1143000" cy="3810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3810000" y="2030343"/>
            <a:ext cx="1219200" cy="109385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4876800"/>
            <a:ext cx="1905000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ESTB at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End Station 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676400"/>
            <a:ext cx="2286000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LCLS uses 1/3 of SLAC LINAC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609600"/>
            <a:ext cx="2440467" cy="707886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FACET uses 2/3 of SLAC LINAC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3609945"/>
            <a:ext cx="914400" cy="400110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SSRL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7012467" y="3810000"/>
            <a:ext cx="1064733" cy="27494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" idx="3"/>
          </p:cNvCxnSpPr>
          <p:nvPr/>
        </p:nvCxnSpPr>
        <p:spPr>
          <a:xfrm flipV="1">
            <a:off x="3054993" y="6096000"/>
            <a:ext cx="1059807" cy="26035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40593" y="6156295"/>
            <a:ext cx="914400" cy="400110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LCLS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718550" y="6556405"/>
            <a:ext cx="318932" cy="453996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7391400" y="2876490"/>
            <a:ext cx="914400" cy="400110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ASTA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24" idx="1"/>
          </p:cNvCxnSpPr>
          <p:nvPr/>
        </p:nvCxnSpPr>
        <p:spPr>
          <a:xfrm flipH="1" flipV="1">
            <a:off x="6896100" y="2876490"/>
            <a:ext cx="495300" cy="20005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" idx="3"/>
          </p:cNvCxnSpPr>
          <p:nvPr/>
        </p:nvCxnSpPr>
        <p:spPr>
          <a:xfrm>
            <a:off x="2514600" y="3962400"/>
            <a:ext cx="533400" cy="2286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47800" y="3762345"/>
            <a:ext cx="1066800" cy="400110"/>
          </a:xfrm>
          <a:prstGeom prst="rect">
            <a:avLst/>
          </a:prstGeom>
          <a:solidFill>
            <a:srgbClr val="456A1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NLCTA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5257800" y="3657600"/>
            <a:ext cx="2133600" cy="457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pic>
        <p:nvPicPr>
          <p:cNvPr id="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68" y="1"/>
            <a:ext cx="9152468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03570" cy="381000"/>
          </a:xfrm>
        </p:spPr>
        <p:txBody>
          <a:bodyPr/>
          <a:lstStyle/>
          <a:p>
            <a:r>
              <a:rPr lang="en-US" dirty="0" smtClean="0"/>
              <a:t>FACET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9144000" cy="51054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233362" marR="16745" lvl="1" indent="0">
              <a:spcAft>
                <a:spcPts val="600"/>
              </a:spcAft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		</a:t>
            </a:r>
            <a:r>
              <a:rPr lang="en-US" sz="1800" b="1" dirty="0" smtClean="0">
                <a:solidFill>
                  <a:srgbClr val="000000"/>
                </a:solidFill>
              </a:rPr>
              <a:t>June 2014			August 2014</a:t>
            </a: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>
              <a:solidFill>
                <a:srgbClr val="000000"/>
              </a:solidFill>
            </a:endParaRP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>
              <a:solidFill>
                <a:srgbClr val="000000"/>
              </a:solidFill>
            </a:endParaRP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 smtClean="0">
              <a:solidFill>
                <a:srgbClr val="000000"/>
              </a:solidFill>
            </a:endParaRP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 smtClean="0"/>
              <a:t>Samples tested:  Au</a:t>
            </a:r>
            <a:r>
              <a:rPr lang="en-US" sz="1800" b="1" dirty="0"/>
              <a:t>, Bismuth, </a:t>
            </a:r>
            <a:r>
              <a:rPr lang="en-US" sz="1800" b="1" dirty="0" err="1"/>
              <a:t>FePt</a:t>
            </a:r>
            <a:r>
              <a:rPr lang="en-US" sz="1800" b="1" dirty="0"/>
              <a:t>, MoS</a:t>
            </a:r>
            <a:r>
              <a:rPr lang="en-US" sz="1800" b="1" baseline="-25000" dirty="0"/>
              <a:t>2</a:t>
            </a:r>
            <a:r>
              <a:rPr lang="en-US" sz="1800" b="1" dirty="0"/>
              <a:t>, </a:t>
            </a:r>
            <a:r>
              <a:rPr lang="en-US" sz="1800" b="1" dirty="0" err="1"/>
              <a:t>Zr</a:t>
            </a:r>
            <a:r>
              <a:rPr lang="en-US" sz="1800" b="1" dirty="0"/>
              <a:t>-Cu-Al Metal Glass </a:t>
            </a:r>
          </a:p>
          <a:p>
            <a:pPr marL="233362" marR="16745" lvl="1" indent="0">
              <a:spcAft>
                <a:spcPts val="600"/>
              </a:spcAft>
              <a:buNone/>
            </a:pPr>
            <a:endParaRPr lang="en-US" sz="1800" b="1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Ultrafast Electron Diffraction (UED at ASTA)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172200"/>
            <a:ext cx="88392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16745" lvl="1"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Just a fantastic machine, with an incredible stability, plenty to come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5105400" cy="2126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447800"/>
            <a:ext cx="5029200" cy="21276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5800" y="3972601"/>
            <a:ext cx="2107921" cy="2107921"/>
            <a:chOff x="333688" y="3239489"/>
            <a:chExt cx="2841033" cy="28410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688" y="3239489"/>
              <a:ext cx="2841033" cy="284103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33688" y="3278362"/>
              <a:ext cx="634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Au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3045" y="3952256"/>
            <a:ext cx="2281955" cy="2128267"/>
            <a:chOff x="3174722" y="3212067"/>
            <a:chExt cx="2841033" cy="286845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4722" y="3239489"/>
              <a:ext cx="2841033" cy="28410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404998" y="3212067"/>
              <a:ext cx="610757" cy="49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FF"/>
                  </a:solidFill>
                </a:rPr>
                <a:t>Bi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02654" y="3972601"/>
            <a:ext cx="2207946" cy="2107921"/>
            <a:chOff x="6015755" y="3239489"/>
            <a:chExt cx="2975845" cy="284103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755" y="3239489"/>
              <a:ext cx="2841033" cy="284103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61883" y="3255859"/>
              <a:ext cx="1129717" cy="49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FePt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0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a LAYOU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56528" y="3200400"/>
            <a:ext cx="5082990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77533"/>
            <a:ext cx="5029200" cy="507086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LCLS beam is deflected to ESTB at 5Hz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2 kicker magnets in Beam Switch Yard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Primary beam up to 10GeV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Need 2 additional kickers for 16GeV (funding)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Secondary particle production target in BSY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Just kick beam onto 5mm of Cu</a:t>
            </a:r>
          </a:p>
          <a:p>
            <a:pPr marR="16745" lvl="2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Secondary electrons up to 15GeV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Beam is bend by 24.5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1800" dirty="0" smtClean="0">
                <a:solidFill>
                  <a:srgbClr val="000000"/>
                </a:solidFill>
              </a:rPr>
              <a:t> into ESA</a:t>
            </a:r>
          </a:p>
          <a:p>
            <a:pPr marR="16745" lvl="1">
              <a:spcAft>
                <a:spcPts val="60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Multi stage collimation system for energy selection and rate adjustment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Station Test Beam (ESTB)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5257800" y="3657600"/>
            <a:ext cx="2133600" cy="457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" y="5181600"/>
            <a:ext cx="3200400" cy="1092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16745" lvl="1"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Wide user acceptance of </a:t>
            </a:r>
            <a:r>
              <a:rPr lang="en-US" sz="2000" b="1" dirty="0" smtClean="0">
                <a:solidFill>
                  <a:srgbClr val="000000"/>
                </a:solidFill>
              </a:rPr>
              <a:t>ESTB</a:t>
            </a:r>
          </a:p>
          <a:p>
            <a:pPr marL="0" marR="16745" lvl="1" algn="ctr"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w</a:t>
            </a:r>
            <a:r>
              <a:rPr lang="en-US" sz="2000" b="1" dirty="0" smtClean="0">
                <a:solidFill>
                  <a:srgbClr val="000000"/>
                </a:solidFill>
              </a:rPr>
              <a:t>ithin </a:t>
            </a:r>
            <a:r>
              <a:rPr lang="en-US" sz="2000" b="1" dirty="0">
                <a:solidFill>
                  <a:srgbClr val="000000"/>
                </a:solidFill>
              </a:rPr>
              <a:t>a short time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8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 and ESTB Electron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077200" cy="548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LCLS beam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Energy: 2.2 –16.6 GeV (typically 3-6GeV or 12-14GeV)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Repetition rate: 120Hz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Beam charge: 20 to 250 </a:t>
            </a:r>
            <a:r>
              <a:rPr lang="en-US" dirty="0" err="1" smtClean="0">
                <a:solidFill>
                  <a:srgbClr val="000000"/>
                </a:solidFill>
              </a:rPr>
              <a:t>pC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(typically 150pC </a:t>
            </a:r>
            <a:r>
              <a:rPr lang="en-US" dirty="0" smtClean="0">
                <a:solidFill>
                  <a:srgbClr val="000000"/>
                </a:solidFill>
              </a:rPr>
              <a:t>~ </a:t>
            </a:r>
            <a:r>
              <a:rPr lang="en-US" dirty="0">
                <a:solidFill>
                  <a:srgbClr val="000000"/>
                </a:solidFill>
              </a:rPr>
              <a:t>10</a:t>
            </a:r>
            <a:r>
              <a:rPr lang="en-US" baseline="30000" dirty="0">
                <a:solidFill>
                  <a:srgbClr val="000000"/>
                </a:solidFill>
              </a:rPr>
              <a:t>9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pulse)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Beam availability &gt; 95%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User are scheduled in 2 shifts 9am to 9pm and 9pm to 9am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User beam is typically Thursday 9am to Tuesday 9am following week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Machine development and maintenance Tuesday and Wednesday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Typically beam energy changes at shift change (~1h)</a:t>
            </a:r>
          </a:p>
          <a:p>
            <a:pPr lvl="1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ESTB beam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Kick the LCLS beam towards ESA @ 5Hz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Potential for higher rates when LCLS doesn’t need full rate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Primary beam 2.2 -10.0 GeV (need more kickers for 16.6GeV)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Beam energy determined by LCLS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ypically </a:t>
            </a:r>
            <a:r>
              <a:rPr lang="en-US" dirty="0">
                <a:solidFill>
                  <a:srgbClr val="000000"/>
                </a:solidFill>
              </a:rPr>
              <a:t>150pC ~ 10</a:t>
            </a:r>
            <a:r>
              <a:rPr lang="en-US" baseline="30000" dirty="0">
                <a:solidFill>
                  <a:srgbClr val="000000"/>
                </a:solidFill>
              </a:rPr>
              <a:t>9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pulse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Clean secondary electrons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GeV to 15 GeV (always lower than primary beam)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1, or a few, up to 100 e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/pulse (Poisson distributed)</a:t>
            </a:r>
            <a:endParaRPr lang="en-US" dirty="0" smtClean="0"/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b="1" dirty="0" smtClean="0">
              <a:solidFill>
                <a:srgbClr val="0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492875"/>
            <a:ext cx="318932" cy="365126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457200" y="6492875"/>
            <a:ext cx="6324600" cy="365125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mtClean="0"/>
              <a:t>Carsten Hast, SLAC, SLAC Electron Beam Test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65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1676</Words>
  <Application>Microsoft Office PowerPoint</Application>
  <PresentationFormat>On-screen Show (4:3)</PresentationFormat>
  <Paragraphs>291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SLAC Electron Beam Test Facilities 5 MeV to 20 GeV </vt:lpstr>
      <vt:lpstr>PowerPoint Presentation</vt:lpstr>
      <vt:lpstr>SLAC Beam Test Facilities Overview</vt:lpstr>
      <vt:lpstr>SLAC Accelerator Layout</vt:lpstr>
      <vt:lpstr>PowerPoint Presentation</vt:lpstr>
      <vt:lpstr>FACET</vt:lpstr>
      <vt:lpstr>Ultrafast Electron Diffraction (UED at ASTA)</vt:lpstr>
      <vt:lpstr>End Station Test Beam (ESTB)</vt:lpstr>
      <vt:lpstr>LCLS and ESTB Electron Beams</vt:lpstr>
      <vt:lpstr>Building 61: ESA</vt:lpstr>
      <vt:lpstr>ESA</vt:lpstr>
      <vt:lpstr>Different Beam Configurations for 1 to 100 Electrons</vt:lpstr>
      <vt:lpstr>Primary Beam for Irradiation, Beam Physics and Fun</vt:lpstr>
      <vt:lpstr>ESTB User Experiments FY2013 and FY2014</vt:lpstr>
      <vt:lpstr>Problems: No Experiments since October 2014</vt:lpstr>
      <vt:lpstr>Good News</vt:lpstr>
      <vt:lpstr>Summary</vt:lpstr>
      <vt:lpstr>T-507: Test of a RICH-Prototype Based on CsI-GEMs for an Electron-Ion Collider</vt:lpstr>
      <vt:lpstr>T-517: PHENIX MPX-EX Calorimeter Upgrade (at RHIC) </vt:lpstr>
      <vt:lpstr>T-512: Test of FNAL g-2 Calorimeter</vt:lpstr>
      <vt:lpstr>T-516 Atlas Si Tracker Upgrade work at ESTB  Andrew Blue, Glasgow</vt:lpstr>
      <vt:lpstr>T-506: Electromagnetic Shower Damage to Silicon Diode Sensors </vt:lpstr>
      <vt:lpstr>T-513: Channeling and Volume-Refection in Crystals Uli Wienands, SLAC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2015-01-17T00:52:02Z</dcterms:modified>
</cp:coreProperties>
</file>