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3" r:id="rId2"/>
    <p:sldId id="300" r:id="rId3"/>
    <p:sldId id="287" r:id="rId4"/>
    <p:sldId id="278" r:id="rId5"/>
    <p:sldId id="286" r:id="rId6"/>
    <p:sldId id="279" r:id="rId7"/>
    <p:sldId id="285" r:id="rId8"/>
    <p:sldId id="281" r:id="rId9"/>
    <p:sldId id="283" r:id="rId10"/>
    <p:sldId id="299" r:id="rId11"/>
    <p:sldId id="297" r:id="rId12"/>
    <p:sldId id="298" r:id="rId13"/>
    <p:sldId id="282" r:id="rId14"/>
    <p:sldId id="277" r:id="rId15"/>
    <p:sldId id="303" r:id="rId16"/>
    <p:sldId id="266" r:id="rId17"/>
    <p:sldId id="290" r:id="rId18"/>
    <p:sldId id="271" r:id="rId19"/>
    <p:sldId id="294" r:id="rId20"/>
    <p:sldId id="295" r:id="rId21"/>
    <p:sldId id="296" r:id="rId22"/>
    <p:sldId id="291" r:id="rId23"/>
    <p:sldId id="293" r:id="rId24"/>
    <p:sldId id="292" r:id="rId25"/>
    <p:sldId id="289" r:id="rId26"/>
    <p:sldId id="270" r:id="rId27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>
          <p15:clr>
            <a:srgbClr val="A4A3A4"/>
          </p15:clr>
        </p15:guide>
        <p15:guide id="2" orient="horz" pos="167">
          <p15:clr>
            <a:srgbClr val="A4A3A4"/>
          </p15:clr>
        </p15:guide>
        <p15:guide id="3" orient="horz" pos="616">
          <p15:clr>
            <a:srgbClr val="A4A3A4"/>
          </p15:clr>
        </p15:guide>
        <p15:guide id="4" orient="horz" pos="2672">
          <p15:clr>
            <a:srgbClr val="A4A3A4"/>
          </p15:clr>
        </p15:guide>
        <p15:guide id="5" orient="horz" pos="1165">
          <p15:clr>
            <a:srgbClr val="A4A3A4"/>
          </p15:clr>
        </p15:guide>
        <p15:guide id="6" pos="5551">
          <p15:clr>
            <a:srgbClr val="A4A3A4"/>
          </p15:clr>
        </p15:guide>
        <p15:guide id="7" pos="1551">
          <p15:clr>
            <a:srgbClr val="A4A3A4"/>
          </p15:clr>
        </p15:guide>
        <p15:guide id="8" pos="4178">
          <p15:clr>
            <a:srgbClr val="A4A3A4"/>
          </p15:clr>
        </p15:guide>
        <p15:guide id="9" pos="2927">
          <p15:clr>
            <a:srgbClr val="A4A3A4"/>
          </p15:clr>
        </p15:guide>
        <p15:guide id="10" pos="2809">
          <p15:clr>
            <a:srgbClr val="A4A3A4"/>
          </p15:clr>
        </p15:guide>
        <p15:guide id="11" pos="178">
          <p15:clr>
            <a:srgbClr val="A4A3A4"/>
          </p15:clr>
        </p15:guide>
        <p15:guide id="12" pos="4299">
          <p15:clr>
            <a:srgbClr val="A4A3A4"/>
          </p15:clr>
        </p15:guide>
        <p15:guide id="13" pos="14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00"/>
    <a:srgbClr val="CC0000"/>
    <a:srgbClr val="CC3399"/>
    <a:srgbClr val="FFFFFF"/>
    <a:srgbClr val="990000"/>
    <a:srgbClr val="FFFF00"/>
    <a:srgbClr val="9C9E9F"/>
    <a:srgbClr val="DDDDDD"/>
    <a:srgbClr val="00A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86015" autoAdjust="0"/>
  </p:normalViewPr>
  <p:slideViewPr>
    <p:cSldViewPr snapToGrid="0">
      <p:cViewPr varScale="1">
        <p:scale>
          <a:sx n="92" d="100"/>
          <a:sy n="92" d="100"/>
        </p:scale>
        <p:origin x="222" y="90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tlhsio\SkyDrive\Dokumente\aida%20Final\aidaFinalEudaq2_plots.pptx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tlhsio\SkyDrive\Dokumente\aida%20Final\aidaFinalEudaq2_plots.pptx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62298248914732"/>
          <c:y val="5.5611751157118521E-2"/>
          <c:w val="0.74519174107585762"/>
          <c:h val="0.72087080757259281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Sheet1!$I$14</c:f>
              <c:strCache>
                <c:ptCount val="1"/>
                <c:pt idx="0">
                  <c:v>Mimosa Telescope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Sheet1!$J$14</c:f>
              <c:numCache>
                <c:formatCode>General</c:formatCode>
                <c:ptCount val="1"/>
                <c:pt idx="0">
                  <c:v>115</c:v>
                </c:pt>
              </c:numCache>
            </c:numRef>
          </c:xVal>
          <c:yVal>
            <c:numRef>
              <c:f>Sheet1!$K$14</c:f>
              <c:numCache>
                <c:formatCode>General</c:formatCode>
                <c:ptCount val="1"/>
                <c:pt idx="0">
                  <c:v>1.8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Sheet1!$I$15</c:f>
              <c:strCache>
                <c:ptCount val="1"/>
                <c:pt idx="0">
                  <c:v>FEI4</c:v>
                </c:pt>
              </c:strCache>
            </c:strRef>
          </c:tx>
          <c:spPr>
            <a:ln w="508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Sheet1!$J$15:$J$16</c:f>
              <c:numCache>
                <c:formatCode>General</c:formatCode>
                <c:ptCount val="2"/>
                <c:pt idx="0">
                  <c:v>2.5000000000000001E-2</c:v>
                </c:pt>
                <c:pt idx="1">
                  <c:v>2.5000000000000001E-2</c:v>
                </c:pt>
              </c:numCache>
            </c:numRef>
          </c:xVal>
          <c:yVal>
            <c:numRef>
              <c:f>Sheet1!$K$15:$K$16</c:f>
              <c:numCache>
                <c:formatCode>General</c:formatCode>
                <c:ptCount val="2"/>
                <c:pt idx="0">
                  <c:v>70</c:v>
                </c:pt>
                <c:pt idx="1">
                  <c:v>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0844656"/>
        <c:axId val="1300856080"/>
      </c:scatterChart>
      <c:valAx>
        <c:axId val="1300844656"/>
        <c:scaling>
          <c:logBase val="10"/>
          <c:orientation val="minMax"/>
          <c:max val="200"/>
          <c:min val="1.0000000000000002E-2"/>
        </c:scaling>
        <c:delete val="0"/>
        <c:axPos val="b"/>
        <c:title>
          <c:tx>
            <c:strRef>
              <c:f>Sheet1!$J$13</c:f>
              <c:strCache>
                <c:ptCount val="1"/>
                <c:pt idx="0">
                  <c:v>Integration Time [µs]</c:v>
                </c:pt>
              </c:strCache>
            </c:strRef>
          </c:tx>
          <c:layout/>
          <c:overlay val="0"/>
        </c:title>
        <c:numFmt formatCode="#,##0.00" sourceLinked="0"/>
        <c:majorTickMark val="out"/>
        <c:minorTickMark val="none"/>
        <c:tickLblPos val="nextTo"/>
        <c:crossAx val="1300856080"/>
        <c:crosses val="autoZero"/>
        <c:crossBetween val="midCat"/>
      </c:valAx>
      <c:valAx>
        <c:axId val="1300856080"/>
        <c:scaling>
          <c:logBase val="10"/>
          <c:orientation val="minMax"/>
        </c:scaling>
        <c:delete val="0"/>
        <c:axPos val="l"/>
        <c:title>
          <c:tx>
            <c:strRef>
              <c:f>Sheet1!$K$13</c:f>
              <c:strCache>
                <c:ptCount val="1"/>
                <c:pt idx="0">
                  <c:v>Spacial resolution [µm]</c:v>
                </c:pt>
              </c:strCache>
            </c:strRef>
          </c:tx>
          <c:layout/>
          <c:overlay val="0"/>
          <c:txPr>
            <a:bodyPr rot="-5400000" vert="horz"/>
            <a:lstStyle/>
            <a:p>
              <a:pPr>
                <a:defRPr/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1300844656"/>
        <c:crossesAt val="1.0000000000000002E-2"/>
        <c:crossBetween val="midCat"/>
      </c:valAx>
      <c:spPr>
        <a:ln w="15875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7254911054411561"/>
          <c:y val="5.4786133605938397E-2"/>
          <c:w val="0.34244141195100336"/>
          <c:h val="0.17253018340731646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Sheet3!$P$3</c:f>
              <c:strCache>
                <c:ptCount val="1"/>
                <c:pt idx="0">
                  <c:v>Main TLU rate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Sheet3!$C$4:$C$13</c:f>
              <c:numCache>
                <c:formatCode>0.00E+00</c:formatCode>
                <c:ptCount val="10"/>
                <c:pt idx="0">
                  <c:v>20000</c:v>
                </c:pt>
                <c:pt idx="1">
                  <c:v>20000</c:v>
                </c:pt>
                <c:pt idx="2" formatCode="General">
                  <c:v>30000</c:v>
                </c:pt>
                <c:pt idx="3" formatCode="General">
                  <c:v>10000</c:v>
                </c:pt>
                <c:pt idx="4" formatCode="General">
                  <c:v>5000</c:v>
                </c:pt>
                <c:pt idx="5" formatCode="General">
                  <c:v>2000</c:v>
                </c:pt>
                <c:pt idx="6" formatCode="General">
                  <c:v>1000</c:v>
                </c:pt>
                <c:pt idx="7" formatCode="General">
                  <c:v>40000</c:v>
                </c:pt>
                <c:pt idx="8" formatCode="General">
                  <c:v>60000</c:v>
                </c:pt>
                <c:pt idx="9" formatCode="General">
                  <c:v>80000</c:v>
                </c:pt>
              </c:numCache>
            </c:numRef>
          </c:xVal>
          <c:yVal>
            <c:numRef>
              <c:f>Sheet3!$P$4:$P$13</c:f>
              <c:numCache>
                <c:formatCode>0.00E+00</c:formatCode>
                <c:ptCount val="10"/>
                <c:pt idx="0">
                  <c:v>11000</c:v>
                </c:pt>
                <c:pt idx="1">
                  <c:v>10800</c:v>
                </c:pt>
                <c:pt idx="2">
                  <c:v>16800</c:v>
                </c:pt>
                <c:pt idx="3">
                  <c:v>5440</c:v>
                </c:pt>
                <c:pt idx="4">
                  <c:v>2630</c:v>
                </c:pt>
                <c:pt idx="5">
                  <c:v>1060</c:v>
                </c:pt>
                <c:pt idx="6">
                  <c:v>522</c:v>
                </c:pt>
                <c:pt idx="7">
                  <c:v>22300</c:v>
                </c:pt>
                <c:pt idx="8">
                  <c:v>35900</c:v>
                </c:pt>
                <c:pt idx="9">
                  <c:v>51200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Sheet3!$Q$3</c:f>
              <c:strCache>
                <c:ptCount val="1"/>
                <c:pt idx="0">
                  <c:v>Telescope TLU rate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Sheet3!$C$4:$C$13</c:f>
              <c:numCache>
                <c:formatCode>0.00E+00</c:formatCode>
                <c:ptCount val="10"/>
                <c:pt idx="0">
                  <c:v>20000</c:v>
                </c:pt>
                <c:pt idx="1">
                  <c:v>20000</c:v>
                </c:pt>
                <c:pt idx="2" formatCode="General">
                  <c:v>30000</c:v>
                </c:pt>
                <c:pt idx="3" formatCode="General">
                  <c:v>10000</c:v>
                </c:pt>
                <c:pt idx="4" formatCode="General">
                  <c:v>5000</c:v>
                </c:pt>
                <c:pt idx="5" formatCode="General">
                  <c:v>2000</c:v>
                </c:pt>
                <c:pt idx="6" formatCode="General">
                  <c:v>1000</c:v>
                </c:pt>
                <c:pt idx="7" formatCode="General">
                  <c:v>40000</c:v>
                </c:pt>
                <c:pt idx="8" formatCode="General">
                  <c:v>60000</c:v>
                </c:pt>
                <c:pt idx="9" formatCode="General">
                  <c:v>80000</c:v>
                </c:pt>
              </c:numCache>
            </c:numRef>
          </c:xVal>
          <c:yVal>
            <c:numRef>
              <c:f>Sheet3!$Q$4:$Q$13</c:f>
              <c:numCache>
                <c:formatCode>0.00E+00</c:formatCode>
                <c:ptCount val="10"/>
                <c:pt idx="0">
                  <c:v>2420</c:v>
                </c:pt>
                <c:pt idx="1">
                  <c:v>2390</c:v>
                </c:pt>
                <c:pt idx="2">
                  <c:v>2470</c:v>
                </c:pt>
                <c:pt idx="3">
                  <c:v>2390</c:v>
                </c:pt>
                <c:pt idx="4">
                  <c:v>1950</c:v>
                </c:pt>
                <c:pt idx="5">
                  <c:v>1050</c:v>
                </c:pt>
                <c:pt idx="6">
                  <c:v>518</c:v>
                </c:pt>
                <c:pt idx="7">
                  <c:v>2470</c:v>
                </c:pt>
                <c:pt idx="8">
                  <c:v>2650</c:v>
                </c:pt>
                <c:pt idx="9">
                  <c:v>2830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0845744"/>
        <c:axId val="1300850640"/>
      </c:scatterChart>
      <c:valAx>
        <c:axId val="1300845744"/>
        <c:scaling>
          <c:logBase val="10"/>
          <c:orientation val="minMax"/>
          <c:min val="100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Input Rate [Hz]</a:t>
                </a:r>
              </a:p>
            </c:rich>
          </c:tx>
          <c:layout/>
          <c:overlay val="0"/>
        </c:title>
        <c:numFmt formatCode="0.E+00" sourceLinked="0"/>
        <c:majorTickMark val="none"/>
        <c:minorTickMark val="none"/>
        <c:tickLblPos val="nextTo"/>
        <c:crossAx val="1300850640"/>
        <c:crosses val="autoZero"/>
        <c:crossBetween val="midCat"/>
      </c:valAx>
      <c:valAx>
        <c:axId val="1300850640"/>
        <c:scaling>
          <c:logBase val="10"/>
          <c:orientation val="minMax"/>
          <c:min val="10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Output Rate [Hz]</a:t>
                </a:r>
              </a:p>
            </c:rich>
          </c:tx>
          <c:layout/>
          <c:overlay val="0"/>
        </c:title>
        <c:numFmt formatCode="0.E+00" sourceLinked="0"/>
        <c:majorTickMark val="none"/>
        <c:minorTickMark val="none"/>
        <c:tickLblPos val="nextTo"/>
        <c:crossAx val="1300845744"/>
        <c:crosses val="autoZero"/>
        <c:crossBetween val="midCat"/>
      </c:valAx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2"/>
          <c:order val="0"/>
          <c:tx>
            <c:strRef>
              <c:f>Sheet2!$E$11</c:f>
              <c:strCache>
                <c:ptCount val="1"/>
                <c:pt idx="0">
                  <c:v>Readout 1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Sheet2!$F$11:$F$12</c:f>
              <c:numCache>
                <c:formatCode>General</c:formatCode>
                <c:ptCount val="2"/>
                <c:pt idx="0">
                  <c:v>0</c:v>
                </c:pt>
                <c:pt idx="1">
                  <c:v>576</c:v>
                </c:pt>
              </c:numCache>
            </c:numRef>
          </c:xVal>
          <c:yVal>
            <c:numRef>
              <c:f>Sheet2!$G$11:$G$12</c:f>
              <c:numCache>
                <c:formatCode>General</c:formatCode>
                <c:ptCount val="2"/>
                <c:pt idx="0">
                  <c:v>0</c:v>
                </c:pt>
                <c:pt idx="1">
                  <c:v>115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Sheet2!$E$13</c:f>
              <c:strCache>
                <c:ptCount val="1"/>
                <c:pt idx="0">
                  <c:v>Readout 2</c:v>
                </c:pt>
              </c:strCache>
            </c:strRef>
          </c:tx>
          <c:marker>
            <c:symbol val="none"/>
          </c:marker>
          <c:xVal>
            <c:numRef>
              <c:f>Sheet2!$F$13:$F$14</c:f>
              <c:numCache>
                <c:formatCode>General</c:formatCode>
                <c:ptCount val="2"/>
                <c:pt idx="0">
                  <c:v>0</c:v>
                </c:pt>
                <c:pt idx="1">
                  <c:v>576</c:v>
                </c:pt>
              </c:numCache>
            </c:numRef>
          </c:xVal>
          <c:yVal>
            <c:numRef>
              <c:f>Sheet2!$G$13:$G$14</c:f>
              <c:numCache>
                <c:formatCode>General</c:formatCode>
                <c:ptCount val="2"/>
                <c:pt idx="0">
                  <c:v>115</c:v>
                </c:pt>
                <c:pt idx="1">
                  <c:v>230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Sheet2!$E$15</c:f>
              <c:strCache>
                <c:ptCount val="1"/>
                <c:pt idx="0">
                  <c:v>Readout 3</c:v>
                </c:pt>
              </c:strCache>
            </c:strRef>
          </c:tx>
          <c:marker>
            <c:symbol val="none"/>
          </c:marker>
          <c:xVal>
            <c:numRef>
              <c:f>Sheet2!$F$15:$F$16</c:f>
              <c:numCache>
                <c:formatCode>General</c:formatCode>
                <c:ptCount val="2"/>
                <c:pt idx="0">
                  <c:v>0</c:v>
                </c:pt>
                <c:pt idx="1">
                  <c:v>576</c:v>
                </c:pt>
              </c:numCache>
            </c:numRef>
          </c:xVal>
          <c:yVal>
            <c:numRef>
              <c:f>Sheet2!$G$15:$G$16</c:f>
              <c:numCache>
                <c:formatCode>General</c:formatCode>
                <c:ptCount val="2"/>
                <c:pt idx="0">
                  <c:v>230</c:v>
                </c:pt>
                <c:pt idx="1">
                  <c:v>345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Sheet2!$E$21</c:f>
              <c:strCache>
                <c:ptCount val="1"/>
                <c:pt idx="0">
                  <c:v>Particle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8"/>
          </c:marker>
          <c:xVal>
            <c:numRef>
              <c:f>Sheet2!$F$21:$F$22</c:f>
              <c:numCache>
                <c:formatCode>General</c:formatCode>
                <c:ptCount val="2"/>
                <c:pt idx="0">
                  <c:v>100</c:v>
                </c:pt>
                <c:pt idx="1">
                  <c:v>300</c:v>
                </c:pt>
              </c:numCache>
            </c:numRef>
          </c:xVal>
          <c:yVal>
            <c:numRef>
              <c:f>Sheet2!$G$21:$G$22</c:f>
              <c:numCache>
                <c:formatCode>General</c:formatCode>
                <c:ptCount val="2"/>
                <c:pt idx="0">
                  <c:v>150</c:v>
                </c:pt>
                <c:pt idx="1">
                  <c:v>150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0846288"/>
        <c:axId val="1300849552"/>
      </c:scatterChart>
      <c:valAx>
        <c:axId val="1300846288"/>
        <c:scaling>
          <c:orientation val="minMax"/>
          <c:max val="600"/>
        </c:scaling>
        <c:delete val="0"/>
        <c:axPos val="t"/>
        <c:title>
          <c:tx>
            <c:strRef>
              <c:f>Sheet2!$F$10</c:f>
              <c:strCache>
                <c:ptCount val="1"/>
                <c:pt idx="0">
                  <c:v>Rows</c:v>
                </c:pt>
              </c:strCache>
            </c:strRef>
          </c:tx>
          <c:overlay val="0"/>
        </c:title>
        <c:numFmt formatCode="General" sourceLinked="1"/>
        <c:majorTickMark val="out"/>
        <c:minorTickMark val="none"/>
        <c:tickLblPos val="nextTo"/>
        <c:crossAx val="1300849552"/>
        <c:crosses val="autoZero"/>
        <c:crossBetween val="midCat"/>
      </c:valAx>
      <c:valAx>
        <c:axId val="1300849552"/>
        <c:scaling>
          <c:orientation val="maxMin"/>
          <c:max val="350"/>
          <c:min val="0"/>
        </c:scaling>
        <c:delete val="0"/>
        <c:axPos val="l"/>
        <c:majorGridlines/>
        <c:title>
          <c:tx>
            <c:strRef>
              <c:f>Sheet2!$G$10</c:f>
              <c:strCache>
                <c:ptCount val="1"/>
                <c:pt idx="0">
                  <c:v>Time [µs]</c:v>
                </c:pt>
              </c:strCache>
            </c:strRef>
          </c:tx>
          <c:overlay val="0"/>
          <c:txPr>
            <a:bodyPr rot="-5400000" vert="horz"/>
            <a:lstStyle/>
            <a:p>
              <a:pPr>
                <a:defRPr/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1300846288"/>
        <c:crosses val="autoZero"/>
        <c:crossBetween val="midCat"/>
        <c:majorUnit val="115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0.42391</cdr:x>
      <cdr:y>0.49827</cdr:y>
    </cdr:from>
    <cdr:to>
      <cdr:x>0.42391</cdr:x>
      <cdr:y>0.54226</cdr:y>
    </cdr:to>
    <cdr:cxnSp macro="">
      <cdr:nvCxnSpPr>
        <cdr:cNvPr id="3" name="Straight Arrow Connector 2"/>
        <cdr:cNvCxnSpPr/>
      </cdr:nvCxnSpPr>
      <cdr:spPr bwMode="auto">
        <a:xfrm xmlns:a="http://schemas.openxmlformats.org/drawingml/2006/main">
          <a:off x="1773237" y="2244090"/>
          <a:ext cx="0" cy="198120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rgbClr val="FF0000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0.24539</cdr:x>
      <cdr:y>0.49151</cdr:y>
    </cdr:from>
    <cdr:to>
      <cdr:x>0.24539</cdr:x>
      <cdr:y>0.71992</cdr:y>
    </cdr:to>
    <cdr:cxnSp macro="">
      <cdr:nvCxnSpPr>
        <cdr:cNvPr id="5" name="Straight Arrow Connector 4"/>
        <cdr:cNvCxnSpPr/>
      </cdr:nvCxnSpPr>
      <cdr:spPr bwMode="auto">
        <a:xfrm xmlns:a="http://schemas.openxmlformats.org/drawingml/2006/main">
          <a:off x="1026477" y="2213610"/>
          <a:ext cx="0" cy="1028700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rgbClr val="FF0000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0.38201</cdr:x>
      <cdr:y>0.62009</cdr:y>
    </cdr:from>
    <cdr:to>
      <cdr:x>0.65526</cdr:x>
      <cdr:y>0.71653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97977" y="2792730"/>
          <a:ext cx="1143000" cy="434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0.26907</cdr:x>
      <cdr:y>0.56933</cdr:y>
    </cdr:from>
    <cdr:to>
      <cdr:x>0.47491</cdr:x>
      <cdr:y>0.65393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125537" y="2564130"/>
          <a:ext cx="86106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dirty="0" smtClean="0"/>
            <a:t>Readout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 dirty="0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736858A-39C2-4BA9-B2EA-2EBB3C5D7C0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034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56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dirty="0"/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409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792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434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328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762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1600" y="104400"/>
            <a:ext cx="8521200" cy="5436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4400" y="979200"/>
            <a:ext cx="4183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4400" y="1620000"/>
            <a:ext cx="4183200" cy="45031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18799" y="979200"/>
            <a:ext cx="4183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799" y="1620000"/>
            <a:ext cx="4183200" cy="4487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3389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059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8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3276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60596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 b="1" dirty="0" smtClean="0">
                <a:solidFill>
                  <a:schemeClr val="bg2"/>
                </a:solidFill>
              </a:rPr>
              <a:t>Richard Peschke | EUDAQ</a:t>
            </a:r>
            <a:r>
              <a:rPr lang="en-GB" sz="900" b="1" baseline="0" dirty="0" smtClean="0">
                <a:solidFill>
                  <a:schemeClr val="bg2"/>
                </a:solidFill>
              </a:rPr>
              <a:t> 2.0 </a:t>
            </a:r>
            <a:r>
              <a:rPr lang="en-GB" sz="900" dirty="0" smtClean="0">
                <a:solidFill>
                  <a:schemeClr val="bg2"/>
                </a:solidFill>
              </a:rPr>
              <a:t>| 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b="1" dirty="0">
                <a:solidFill>
                  <a:schemeClr val="bg2"/>
                </a:solidFill>
              </a:rPr>
              <a:t>Page </a:t>
            </a:r>
            <a:fld id="{ABA098E9-E6EE-44BF-9612-6777A6DF1330}" type="slidenum">
              <a:rPr lang="en-GB" sz="900" b="1">
                <a:solidFill>
                  <a:schemeClr val="bg2"/>
                </a:solidFill>
              </a:rPr>
              <a:pPr algn="r" eaLnBrk="1" hangingPunct="1"/>
              <a:t>‹#›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fontAlgn="base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fontAlgn="base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fontAlgn="base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 smtClean="0"/>
              <a:t>EUDAQ 2.0</a:t>
            </a:r>
            <a:endParaRPr lang="en-US" dirty="0"/>
          </a:p>
        </p:txBody>
      </p:sp>
      <p:sp>
        <p:nvSpPr>
          <p:cNvPr id="185374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282574" y="1481650"/>
            <a:ext cx="8444577" cy="485775"/>
          </a:xfrm>
        </p:spPr>
        <p:txBody>
          <a:bodyPr/>
          <a:lstStyle/>
          <a:p>
            <a:r>
              <a:rPr lang="en-US" dirty="0"/>
              <a:t>3rd Beam Telescopes and </a:t>
            </a:r>
            <a:r>
              <a:rPr lang="en-US" dirty="0" err="1"/>
              <a:t>Testbeam</a:t>
            </a:r>
            <a:r>
              <a:rPr lang="en-US" dirty="0"/>
              <a:t> Workshop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102" y="3412340"/>
            <a:ext cx="7523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Ulf Behrens, Alan Campbell, Francesco </a:t>
            </a:r>
            <a:r>
              <a:rPr lang="de-DE" dirty="0" err="1"/>
              <a:t>Crescioli</a:t>
            </a:r>
            <a:r>
              <a:rPr lang="de-DE" dirty="0"/>
              <a:t>, David </a:t>
            </a:r>
            <a:r>
              <a:rPr lang="de-DE" dirty="0" err="1"/>
              <a:t>Cussans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Hendrik Jansen, Moritz </a:t>
            </a:r>
            <a:r>
              <a:rPr lang="de-DE" dirty="0" err="1"/>
              <a:t>Kiehn</a:t>
            </a:r>
            <a:r>
              <a:rPr lang="de-DE" dirty="0"/>
              <a:t>, Hanno </a:t>
            </a:r>
            <a:r>
              <a:rPr lang="de-DE" dirty="0" err="1"/>
              <a:t>Perrey</a:t>
            </a:r>
            <a:r>
              <a:rPr lang="de-DE" dirty="0"/>
              <a:t>, </a:t>
            </a:r>
            <a:r>
              <a:rPr lang="de-DE" u="sng" dirty="0"/>
              <a:t>Richard Peschke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Igor </a:t>
            </a:r>
            <a:r>
              <a:rPr lang="de-DE" dirty="0" err="1"/>
              <a:t>Rubinskiy</a:t>
            </a:r>
            <a:r>
              <a:rPr lang="de-DE" dirty="0"/>
              <a:t>, Simon Spannagel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Layout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9213" y="977900"/>
            <a:ext cx="8463475" cy="2414229"/>
          </a:xfrm>
        </p:spPr>
        <p:txBody>
          <a:bodyPr numCol="2"/>
          <a:lstStyle/>
          <a:p>
            <a:pPr algn="just"/>
            <a:r>
              <a:rPr lang="en-US" sz="1100" b="1" dirty="0">
                <a:solidFill>
                  <a:srgbClr val="F28E00"/>
                </a:solidFill>
                <a:cs typeface="Times New Roman" pitchFamily="18" charset="0"/>
              </a:rPr>
              <a:t>Classical Trigger Handshake:</a:t>
            </a:r>
            <a:endParaRPr lang="en-US" sz="1100" dirty="0">
              <a:solidFill>
                <a:srgbClr val="F28E00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Device receives trigger and clocks out event number from TLU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Device replies with a “busy” signal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Slowest device limits trigger rate for all </a:t>
            </a:r>
            <a:r>
              <a:rPr lang="en-US" sz="1100" dirty="0" smtClean="0">
                <a:solidFill>
                  <a:srgbClr val="000000"/>
                </a:solidFill>
              </a:rPr>
              <a:t>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00"/>
              </a:solidFill>
            </a:endParaRPr>
          </a:p>
          <a:p>
            <a:pPr algn="just"/>
            <a:r>
              <a:rPr lang="en-US" sz="1100" b="1" dirty="0" smtClean="0">
                <a:solidFill>
                  <a:srgbClr val="F28E00"/>
                </a:solidFill>
                <a:cs typeface="Times New Roman" pitchFamily="18" charset="0"/>
              </a:rPr>
              <a:t>Synchronous </a:t>
            </a:r>
            <a:r>
              <a:rPr lang="en-US" sz="1100" b="1" dirty="0">
                <a:solidFill>
                  <a:srgbClr val="F28E00"/>
                </a:solidFill>
                <a:cs typeface="Times New Roman" pitchFamily="18" charset="0"/>
              </a:rPr>
              <a:t>Trigger interface: </a:t>
            </a:r>
            <a:endParaRPr lang="en-US" sz="1100" dirty="0">
              <a:solidFill>
                <a:srgbClr val="F28E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TLU shares internal clock with DUT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Device counts clock cycles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On Trigger clock count is stored as timestamp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No clock cycles used for transmitting timestamps </a:t>
            </a:r>
          </a:p>
          <a:p>
            <a:pPr marL="342900" indent="-342900">
              <a:buFont typeface="Wingdings"/>
              <a:buChar char="à"/>
            </a:pPr>
            <a:r>
              <a:rPr lang="en-US" sz="1100" dirty="0">
                <a:solidFill>
                  <a:srgbClr val="000000"/>
                </a:solidFill>
                <a:sym typeface="Wingdings" panose="05000000000000000000" pitchFamily="2" charset="2"/>
              </a:rPr>
              <a:t>Trigger rate can be in the same order of magnitude as internal clock</a:t>
            </a:r>
            <a:endParaRPr lang="en-US" sz="11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Device </a:t>
            </a:r>
            <a:r>
              <a:rPr lang="en-US" sz="1100" dirty="0" smtClean="0">
                <a:solidFill>
                  <a:srgbClr val="000000"/>
                </a:solidFill>
              </a:rPr>
              <a:t>can rises </a:t>
            </a:r>
            <a:r>
              <a:rPr lang="en-US" sz="1100" dirty="0">
                <a:solidFill>
                  <a:srgbClr val="000000"/>
                </a:solidFill>
              </a:rPr>
              <a:t>busy signal to veto issuing of new trigger</a:t>
            </a:r>
          </a:p>
          <a:p>
            <a:endParaRPr lang="en-US" sz="11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8" y="3392384"/>
            <a:ext cx="8457178" cy="258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3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itle 10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Layout with Multiple Data Collector</a:t>
            </a:r>
            <a:endParaRPr lang="en-US" dirty="0"/>
          </a:p>
        </p:txBody>
      </p:sp>
      <p:sp>
        <p:nvSpPr>
          <p:cNvPr id="1027" name="Content Placeholder 102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sz="1400" b="1" dirty="0">
                <a:solidFill>
                  <a:srgbClr val="F28E00"/>
                </a:solidFill>
                <a:cs typeface="Times New Roman" pitchFamily="18" charset="0"/>
              </a:rPr>
              <a:t>Run Control: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Central authority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Starts, stops and configures runs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Assigns Data Collectors to Producers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Main user interface </a:t>
            </a:r>
          </a:p>
          <a:p>
            <a:pPr eaLnBrk="1" hangingPunct="1"/>
            <a:r>
              <a:rPr lang="en-US" sz="1400" b="1" dirty="0">
                <a:solidFill>
                  <a:srgbClr val="F28E00"/>
                </a:solidFill>
                <a:cs typeface="Times New Roman" pitchFamily="18" charset="0"/>
              </a:rPr>
              <a:t>Producer:</a:t>
            </a:r>
            <a:endParaRPr lang="en-US" sz="1400" dirty="0">
              <a:solidFill>
                <a:srgbClr val="F28E00"/>
              </a:solidFill>
              <a:cs typeface="Arial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Interface with user’s readout system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Receives command from Run Control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Sends its data to the Data Collector </a:t>
            </a:r>
          </a:p>
          <a:p>
            <a:pPr eaLnBrk="1" hangingPunct="1"/>
            <a:r>
              <a:rPr lang="en-US" sz="1400" b="1" dirty="0">
                <a:solidFill>
                  <a:srgbClr val="F28E00"/>
                </a:solidFill>
                <a:cs typeface="Times New Roman" pitchFamily="18" charset="0"/>
              </a:rPr>
              <a:t>Data Collector:</a:t>
            </a:r>
            <a:endParaRPr lang="en-US" sz="1400" dirty="0">
              <a:solidFill>
                <a:srgbClr val="F28E00"/>
              </a:solidFill>
              <a:cs typeface="Arial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Receives data from multiple producers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Producer can have their own Data Collector on local </a:t>
            </a:r>
            <a:r>
              <a:rPr lang="en-US" sz="1400" dirty="0" smtClean="0">
                <a:solidFill>
                  <a:srgbClr val="000000"/>
                </a:solidFill>
                <a:cs typeface="Arial"/>
              </a:rPr>
              <a:t>machine</a:t>
            </a:r>
            <a:endParaRPr lang="en-US" sz="1400" dirty="0">
              <a:solidFill>
                <a:srgbClr val="000000"/>
              </a:solidFill>
              <a:cs typeface="Arial"/>
            </a:endParaRPr>
          </a:p>
          <a:p>
            <a:pPr eaLnBrk="1" hangingPunct="1"/>
            <a:r>
              <a:rPr lang="en-US" sz="1400" b="1" dirty="0">
                <a:solidFill>
                  <a:srgbClr val="F28E00"/>
                </a:solidFill>
                <a:cs typeface="Times New Roman" pitchFamily="18" charset="0"/>
              </a:rPr>
              <a:t>Log Collector:</a:t>
            </a:r>
            <a:endParaRPr lang="en-US" sz="1400" dirty="0">
              <a:solidFill>
                <a:srgbClr val="F28E00"/>
              </a:solidFill>
              <a:cs typeface="Arial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Stores and displays log information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Start time, stop time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Errors and warnings</a:t>
            </a:r>
            <a:endParaRPr lang="de-DE" sz="1400" dirty="0">
              <a:solidFill>
                <a:srgbClr val="000000"/>
              </a:solidFill>
              <a:cs typeface="Arial"/>
            </a:endParaRPr>
          </a:p>
          <a:p>
            <a:endParaRPr lang="en-US" sz="1400" dirty="0"/>
          </a:p>
        </p:txBody>
      </p:sp>
      <p:pic>
        <p:nvPicPr>
          <p:cNvPr id="102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714562"/>
            <a:ext cx="4183063" cy="3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Monitor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In the new layout the data gets stored at different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Data rate too high to process all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Receives all meta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Meta information contains timestamps and/or trigger number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Uses meta information to synchronize events from different Producers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Request a small subset of the data from </a:t>
            </a:r>
            <a:br>
              <a:rPr lang="en-US" sz="1800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the Data Collectors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Correlates the data from different device</a:t>
            </a:r>
            <a:endParaRPr lang="en-US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797779"/>
            <a:ext cx="4183063" cy="315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9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" y="977900"/>
            <a:ext cx="8063548" cy="4792663"/>
          </a:xfrm>
        </p:spPr>
        <p:txBody>
          <a:bodyPr/>
          <a:lstStyle/>
          <a:p>
            <a:r>
              <a:rPr lang="en-US" sz="2000" dirty="0" smtClean="0"/>
              <a:t>Every Data Stream is stored separately</a:t>
            </a:r>
          </a:p>
          <a:p>
            <a:r>
              <a:rPr lang="en-US" sz="2000" dirty="0" smtClean="0"/>
              <a:t>The TLU is the central authority for merging</a:t>
            </a:r>
          </a:p>
          <a:p>
            <a:r>
              <a:rPr lang="en-US" sz="2000" dirty="0" smtClean="0"/>
              <a:t>Every event gets compared to the TLU events to find the corresponding TLU event</a:t>
            </a:r>
          </a:p>
          <a:p>
            <a:r>
              <a:rPr lang="en-US" sz="2000" dirty="0" smtClean="0"/>
              <a:t>The Compare algorithm can easily be modified by the users. </a:t>
            </a:r>
            <a:br>
              <a:rPr lang="en-US" sz="2000" dirty="0" smtClean="0"/>
            </a:br>
            <a:r>
              <a:rPr lang="en-US" sz="2000" dirty="0" smtClean="0"/>
              <a:t>It is part of the converter plugin</a:t>
            </a:r>
          </a:p>
          <a:p>
            <a:r>
              <a:rPr lang="en-US" sz="2000" dirty="0" smtClean="0"/>
              <a:t>Adding the TLU timestamp to the Event</a:t>
            </a:r>
          </a:p>
          <a:p>
            <a:r>
              <a:rPr lang="en-US" sz="2000" dirty="0" smtClean="0"/>
              <a:t>Processing events from different producers Individually until the tracks are extracted</a:t>
            </a:r>
          </a:p>
          <a:p>
            <a:r>
              <a:rPr lang="en-US" sz="2000" dirty="0" smtClean="0"/>
              <a:t>Merging happens on the level of tracks and not events</a:t>
            </a:r>
          </a:p>
        </p:txBody>
      </p:sp>
    </p:spTree>
    <p:extLst>
      <p:ext uri="{BB962C8B-B14F-4D97-AF65-F5344CB8AC3E}">
        <p14:creationId xmlns:p14="http://schemas.microsoft.com/office/powerpoint/2010/main" val="266437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032" y="917728"/>
            <a:ext cx="4183200" cy="639762"/>
          </a:xfrm>
        </p:spPr>
        <p:txBody>
          <a:bodyPr/>
          <a:lstStyle/>
          <a:p>
            <a:r>
              <a:rPr lang="en-US" dirty="0" smtClean="0"/>
              <a:t>Current workflow</a:t>
            </a:r>
            <a:endParaRPr lang="en-US" dirty="0"/>
          </a:p>
        </p:txBody>
      </p:sp>
      <p:pic>
        <p:nvPicPr>
          <p:cNvPr id="1028" name="Picture 4" descr="EUTelescope Strategy Flow Ch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0" y="1655502"/>
            <a:ext cx="4405146" cy="35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4910202" y="4258849"/>
            <a:ext cx="576197" cy="350725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DUT hits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 flipV="1">
            <a:off x="4456176" y="4434211"/>
            <a:ext cx="454026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Elbow Connector 15"/>
          <p:cNvCxnSpPr>
            <a:stCxn id="4" idx="2"/>
            <a:endCxn id="8" idx="0"/>
          </p:cNvCxnSpPr>
          <p:nvPr/>
        </p:nvCxnSpPr>
        <p:spPr bwMode="auto">
          <a:xfrm rot="16200000" flipH="1">
            <a:off x="2961049" y="2021597"/>
            <a:ext cx="1638594" cy="2835909"/>
          </a:xfrm>
          <a:prstGeom prst="bentConnector3">
            <a:avLst>
              <a:gd name="adj1" fmla="val 967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Content Placeholder 3"/>
          <p:cNvSpPr>
            <a:spLocks noGrp="1"/>
          </p:cNvSpPr>
          <p:nvPr>
            <p:ph sz="half" idx="2"/>
          </p:nvPr>
        </p:nvSpPr>
        <p:spPr>
          <a:xfrm>
            <a:off x="5671594" y="1030147"/>
            <a:ext cx="3131093" cy="4740416"/>
          </a:xfrm>
        </p:spPr>
        <p:txBody>
          <a:bodyPr/>
          <a:lstStyle/>
          <a:p>
            <a:r>
              <a:rPr lang="en-US" dirty="0" smtClean="0"/>
              <a:t>The merging of the tracks with the DUT hits goes at the end.</a:t>
            </a:r>
          </a:p>
          <a:p>
            <a:r>
              <a:rPr lang="en-US" dirty="0" smtClean="0"/>
              <a:t>Reprocessing of alignment step after merging </a:t>
            </a:r>
          </a:p>
        </p:txBody>
      </p:sp>
      <p:sp>
        <p:nvSpPr>
          <p:cNvPr id="1031" name="Rectangle 1030"/>
          <p:cNvSpPr/>
          <p:nvPr/>
        </p:nvSpPr>
        <p:spPr bwMode="auto">
          <a:xfrm>
            <a:off x="3490380" y="4609574"/>
            <a:ext cx="1306711" cy="972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043953" y="2243738"/>
            <a:ext cx="636878" cy="37651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0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032" y="917728"/>
            <a:ext cx="4183200" cy="639762"/>
          </a:xfrm>
        </p:spPr>
        <p:txBody>
          <a:bodyPr/>
          <a:lstStyle/>
          <a:p>
            <a:r>
              <a:rPr lang="en-US" dirty="0" smtClean="0"/>
              <a:t>EUDAQ 2.0 </a:t>
            </a:r>
            <a:r>
              <a:rPr lang="en-US" dirty="0"/>
              <a:t>workflow</a:t>
            </a:r>
          </a:p>
        </p:txBody>
      </p:sp>
      <p:pic>
        <p:nvPicPr>
          <p:cNvPr id="1028" name="Picture 4" descr="EUTelescope Strategy Flow Ch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0" y="1655502"/>
            <a:ext cx="4405146" cy="35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4910202" y="4258849"/>
            <a:ext cx="576197" cy="350725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DUT hits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 flipV="1">
            <a:off x="4456176" y="4434211"/>
            <a:ext cx="454026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Elbow Connector 15"/>
          <p:cNvCxnSpPr>
            <a:stCxn id="4" idx="2"/>
            <a:endCxn id="8" idx="0"/>
          </p:cNvCxnSpPr>
          <p:nvPr/>
        </p:nvCxnSpPr>
        <p:spPr bwMode="auto">
          <a:xfrm rot="16200000" flipH="1">
            <a:off x="2961049" y="2021597"/>
            <a:ext cx="1638594" cy="2835909"/>
          </a:xfrm>
          <a:prstGeom prst="bentConnector3">
            <a:avLst>
              <a:gd name="adj1" fmla="val 967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Content Placeholder 3"/>
          <p:cNvSpPr>
            <a:spLocks noGrp="1"/>
          </p:cNvSpPr>
          <p:nvPr>
            <p:ph sz="half" idx="2"/>
          </p:nvPr>
        </p:nvSpPr>
        <p:spPr>
          <a:xfrm>
            <a:off x="5671594" y="1030147"/>
            <a:ext cx="3131093" cy="4740416"/>
          </a:xfrm>
        </p:spPr>
        <p:txBody>
          <a:bodyPr/>
          <a:lstStyle/>
          <a:p>
            <a:r>
              <a:rPr lang="en-US" dirty="0" smtClean="0"/>
              <a:t>The merging of the tracks with the DUT hits goes at the end.</a:t>
            </a:r>
          </a:p>
          <a:p>
            <a:r>
              <a:rPr lang="en-US" dirty="0" smtClean="0"/>
              <a:t>Reprocessing of alignment step after merging </a:t>
            </a:r>
          </a:p>
        </p:txBody>
      </p:sp>
      <p:sp>
        <p:nvSpPr>
          <p:cNvPr id="1031" name="Rectangle 1030"/>
          <p:cNvSpPr/>
          <p:nvPr/>
        </p:nvSpPr>
        <p:spPr bwMode="auto">
          <a:xfrm>
            <a:off x="3490380" y="4609574"/>
            <a:ext cx="1306711" cy="972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Curved Connector 28"/>
          <p:cNvCxnSpPr>
            <a:endCxn id="1028" idx="3"/>
          </p:cNvCxnSpPr>
          <p:nvPr/>
        </p:nvCxnSpPr>
        <p:spPr bwMode="auto">
          <a:xfrm rot="5400000" flipH="1" flipV="1">
            <a:off x="3728074" y="3856626"/>
            <a:ext cx="1269934" cy="438609"/>
          </a:xfrm>
          <a:prstGeom prst="curvedConnector4">
            <a:avLst>
              <a:gd name="adj1" fmla="val -71346"/>
              <a:gd name="adj2" fmla="val 400181"/>
            </a:avLst>
          </a:prstGeom>
          <a:solidFill>
            <a:schemeClr val="accent1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3"/>
          <p:cNvSpPr/>
          <p:nvPr/>
        </p:nvSpPr>
        <p:spPr bwMode="auto">
          <a:xfrm>
            <a:off x="2043953" y="2243738"/>
            <a:ext cx="636878" cy="37651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Definition: Read Out Frame (ROF)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Out Frame is the finest granularity one gets from a device</a:t>
            </a:r>
          </a:p>
          <a:p>
            <a:r>
              <a:rPr lang="en-US" dirty="0" smtClean="0"/>
              <a:t>It does not mean the granularity with which one reads out the Device. </a:t>
            </a:r>
          </a:p>
          <a:p>
            <a:pPr lvl="1"/>
            <a:r>
              <a:rPr lang="en-US" dirty="0" smtClean="0"/>
              <a:t>As an Example: With every read out from the TLU one gets the information from multiple triggers. Since one can disentangle the information from the individual trigger the </a:t>
            </a:r>
            <a:r>
              <a:rPr lang="en-US" u="sng" dirty="0" smtClean="0"/>
              <a:t>Read Out Frame is the individual Trigger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For the FE-I4 one ROF is one LHC bunch crossing which covers a time of 25 ns</a:t>
            </a:r>
          </a:p>
          <a:p>
            <a:pPr lvl="1"/>
            <a:r>
              <a:rPr lang="en-US" dirty="0" smtClean="0"/>
              <a:t>For the Mimosa one ROF is one frame which covers a time of 115 µs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2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EUDAQ 1.x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Every Producer sends one Event per readout frame</a:t>
            </a:r>
          </a:p>
          <a:p>
            <a:r>
              <a:rPr lang="en-US" sz="2000" dirty="0" smtClean="0"/>
              <a:t>For some devices this leads to a lot of overhead</a:t>
            </a:r>
          </a:p>
          <a:p>
            <a:r>
              <a:rPr lang="en-US" sz="2000" dirty="0" smtClean="0"/>
              <a:t>With low rate (~4 kHz) the overhead is not limiting the data rate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EUDAQ 2.0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 smtClean="0"/>
              <a:t>Desired rates:</a:t>
            </a:r>
            <a:br>
              <a:rPr lang="en-US" sz="2000" dirty="0" smtClean="0"/>
            </a:br>
            <a:r>
              <a:rPr lang="en-US" sz="2000" dirty="0" smtClean="0"/>
              <a:t>100 kHz -1 MHz</a:t>
            </a:r>
          </a:p>
          <a:p>
            <a:r>
              <a:rPr lang="en-US" sz="2000" dirty="0" smtClean="0"/>
              <a:t>The overhead from packing every ROF into one Event can Limit the data rate</a:t>
            </a:r>
          </a:p>
          <a:p>
            <a:r>
              <a:rPr lang="en-US" sz="2000" dirty="0" smtClean="0"/>
              <a:t>Allowing the use of Packet</a:t>
            </a:r>
          </a:p>
          <a:p>
            <a:r>
              <a:rPr lang="en-US" sz="2000" dirty="0" smtClean="0"/>
              <a:t>Packets can contain multiple ROFs. </a:t>
            </a:r>
          </a:p>
          <a:p>
            <a:pPr>
              <a:buFont typeface="Wingdings"/>
              <a:buChar char="è"/>
            </a:pPr>
            <a:r>
              <a:rPr lang="en-US" sz="2000" dirty="0" smtClean="0">
                <a:sym typeface="Wingdings" panose="05000000000000000000" pitchFamily="2" charset="2"/>
              </a:rPr>
              <a:t>No overhead for the individual ROFs</a:t>
            </a:r>
            <a:endParaRPr lang="en-US" sz="2000" dirty="0" smtClean="0"/>
          </a:p>
          <a:p>
            <a:r>
              <a:rPr lang="en-US" sz="2000" dirty="0" smtClean="0"/>
              <a:t>ROFs are extracted Offline</a:t>
            </a:r>
          </a:p>
        </p:txBody>
      </p:sp>
    </p:spTree>
    <p:extLst>
      <p:ext uri="{BB962C8B-B14F-4D97-AF65-F5344CB8AC3E}">
        <p14:creationId xmlns:p14="http://schemas.microsoft.com/office/powerpoint/2010/main" val="21878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extract Events from Packets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Uses the well known mechanism of data converter plugins</a:t>
            </a:r>
          </a:p>
          <a:p>
            <a:r>
              <a:rPr lang="en-US" dirty="0" smtClean="0"/>
              <a:t>Complete flexibility how the users store their data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59976" y="1310153"/>
            <a:ext cx="519953" cy="25190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9976" y="1399800"/>
            <a:ext cx="519953" cy="215153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Header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59976" y="1713565"/>
            <a:ext cx="519953" cy="358588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Meta Data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59976" y="2305235"/>
            <a:ext cx="519953" cy="264459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ROF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59976" y="2699682"/>
            <a:ext cx="519953" cy="264459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ROF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59975" y="3076199"/>
            <a:ext cx="519953" cy="264459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ROF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59976" y="3421342"/>
            <a:ext cx="519953" cy="264459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ROF</a:t>
            </a:r>
          </a:p>
        </p:txBody>
      </p:sp>
      <p:cxnSp>
        <p:nvCxnSpPr>
          <p:cNvPr id="22" name="Elbow Connector 21"/>
          <p:cNvCxnSpPr>
            <a:stCxn id="10" idx="3"/>
            <a:endCxn id="27" idx="1"/>
          </p:cNvCxnSpPr>
          <p:nvPr/>
        </p:nvCxnSpPr>
        <p:spPr bwMode="auto">
          <a:xfrm>
            <a:off x="779929" y="2437465"/>
            <a:ext cx="1290026" cy="13102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2069955" y="1382567"/>
            <a:ext cx="709996" cy="1429849"/>
            <a:chOff x="1057836" y="1730189"/>
            <a:chExt cx="1855694" cy="2610286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057836" y="1730189"/>
              <a:ext cx="1855694" cy="261028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1057836" y="1999129"/>
              <a:ext cx="1855694" cy="484095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Header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057836" y="2653549"/>
              <a:ext cx="1855694" cy="833722"/>
            </a:xfrm>
            <a:prstGeom prst="rect">
              <a:avLst/>
            </a:prstGeom>
            <a:solidFill>
              <a:srgbClr val="FF3300"/>
            </a:solidFill>
            <a:ln w="9525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Meta Data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1057836" y="3653118"/>
              <a:ext cx="1855694" cy="484095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/>
                <a:t>ROF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33" name="Elbow Connector 32"/>
          <p:cNvCxnSpPr>
            <a:stCxn id="9" idx="3"/>
            <a:endCxn id="26" idx="1"/>
          </p:cNvCxnSpPr>
          <p:nvPr/>
        </p:nvCxnSpPr>
        <p:spPr bwMode="auto">
          <a:xfrm>
            <a:off x="779929" y="1892859"/>
            <a:ext cx="1290026" cy="2238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Elbow Connector 36"/>
          <p:cNvCxnSpPr>
            <a:stCxn id="8" idx="3"/>
            <a:endCxn id="25" idx="1"/>
          </p:cNvCxnSpPr>
          <p:nvPr/>
        </p:nvCxnSpPr>
        <p:spPr bwMode="auto">
          <a:xfrm>
            <a:off x="779929" y="1507377"/>
            <a:ext cx="1290026" cy="15509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Right Arrow 41"/>
          <p:cNvSpPr/>
          <p:nvPr/>
        </p:nvSpPr>
        <p:spPr bwMode="auto">
          <a:xfrm>
            <a:off x="837753" y="1460697"/>
            <a:ext cx="1174378" cy="1088169"/>
          </a:xfrm>
          <a:prstGeom prst="rightArrow">
            <a:avLst/>
          </a:prstGeom>
          <a:solidFill>
            <a:srgbClr val="FF0000">
              <a:alpha val="4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14448" y="2831911"/>
            <a:ext cx="1745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Converter plugin</a:t>
            </a:r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12057" y="839527"/>
            <a:ext cx="815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Packet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003165" y="919157"/>
            <a:ext cx="843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</a:t>
            </a:r>
            <a:endParaRPr lang="en-US" dirty="0"/>
          </a:p>
        </p:txBody>
      </p:sp>
      <p:pic>
        <p:nvPicPr>
          <p:cNvPr id="4098" name="Picture 2" descr="C:\Users\atlhsio\SkyDrive\Dokumente\aida Final\eventExtractor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67" y="4502183"/>
            <a:ext cx="3001507" cy="217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9467" y="4021335"/>
            <a:ext cx="1875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Code:</a:t>
            </a:r>
            <a:endParaRPr lang="en-US" dirty="0"/>
          </a:p>
        </p:txBody>
      </p:sp>
      <p:pic>
        <p:nvPicPr>
          <p:cNvPr id="4099" name="Picture 3" descr="C:\Users\atlhsio\SkyDrive\Dokumente\aida Final\dataconver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47" y="4502183"/>
            <a:ext cx="3652938" cy="185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25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Extra: Two TLU Setup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032388" y="1058197"/>
            <a:ext cx="538316" cy="2617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/>
              <a:t>PMT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32388" y="1393105"/>
            <a:ext cx="538316" cy="2617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/>
              <a:t>PMT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32388" y="1730477"/>
            <a:ext cx="538316" cy="2617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/>
              <a:t>PMT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2" name="Elbow Connector 11"/>
          <p:cNvCxnSpPr>
            <a:stCxn id="8" idx="3"/>
            <a:endCxn id="17" idx="1"/>
          </p:cNvCxnSpPr>
          <p:nvPr/>
        </p:nvCxnSpPr>
        <p:spPr bwMode="auto">
          <a:xfrm>
            <a:off x="1570704" y="1189089"/>
            <a:ext cx="1732935" cy="116681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Elbow Connector 13"/>
          <p:cNvCxnSpPr>
            <a:stCxn id="10" idx="3"/>
            <a:endCxn id="23" idx="1"/>
          </p:cNvCxnSpPr>
          <p:nvPr/>
        </p:nvCxnSpPr>
        <p:spPr bwMode="auto">
          <a:xfrm flipV="1">
            <a:off x="1570704" y="1634069"/>
            <a:ext cx="1732935" cy="2273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Elbow Connector 21"/>
          <p:cNvCxnSpPr>
            <a:stCxn id="9" idx="3"/>
            <a:endCxn id="20" idx="1"/>
          </p:cNvCxnSpPr>
          <p:nvPr/>
        </p:nvCxnSpPr>
        <p:spPr bwMode="auto">
          <a:xfrm flipV="1">
            <a:off x="1570704" y="1471840"/>
            <a:ext cx="1732935" cy="52157"/>
          </a:xfrm>
          <a:prstGeom prst="bentConnector3">
            <a:avLst>
              <a:gd name="adj1" fmla="val 2914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1" name="Group 40"/>
          <p:cNvGrpSpPr/>
          <p:nvPr/>
        </p:nvGrpSpPr>
        <p:grpSpPr>
          <a:xfrm>
            <a:off x="3303638" y="1180483"/>
            <a:ext cx="1644445" cy="744182"/>
            <a:chOff x="3303638" y="1180483"/>
            <a:chExt cx="1644445" cy="744182"/>
          </a:xfrm>
        </p:grpSpPr>
        <p:sp>
          <p:nvSpPr>
            <p:cNvPr id="7" name="Rectangle 6"/>
            <p:cNvSpPr/>
            <p:nvPr/>
          </p:nvSpPr>
          <p:spPr bwMode="auto">
            <a:xfrm>
              <a:off x="3303638" y="1180484"/>
              <a:ext cx="1644445" cy="74418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TLU 1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303639" y="1253613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303639" y="1419683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3303639" y="1581912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303638" y="1730477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 rot="16200000">
              <a:off x="3286436" y="1452099"/>
              <a:ext cx="744181" cy="20094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Trigger In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 rot="16200000">
              <a:off x="4205753" y="1452099"/>
              <a:ext cx="744181" cy="20094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Trigger Out</a:t>
              </a: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756354" y="1253613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756354" y="1419683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4756354" y="1581912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4756353" y="1730477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303637" y="2815095"/>
            <a:ext cx="1644445" cy="744182"/>
            <a:chOff x="3303638" y="1180483"/>
            <a:chExt cx="1644445" cy="744182"/>
          </a:xfrm>
        </p:grpSpPr>
        <p:sp>
          <p:nvSpPr>
            <p:cNvPr id="43" name="Rectangle 42"/>
            <p:cNvSpPr/>
            <p:nvPr/>
          </p:nvSpPr>
          <p:spPr bwMode="auto">
            <a:xfrm>
              <a:off x="3303638" y="1180484"/>
              <a:ext cx="1644445" cy="74418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TLU 2</a:t>
              </a: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303639" y="1253613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303639" y="1419683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3303639" y="1581912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303638" y="1730477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 rot="16200000">
              <a:off x="3286436" y="1452099"/>
              <a:ext cx="744181" cy="20094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Trigger In</a:t>
              </a:r>
            </a:p>
          </p:txBody>
        </p:sp>
        <p:sp>
          <p:nvSpPr>
            <p:cNvPr id="49" name="Rectangle 48"/>
            <p:cNvSpPr/>
            <p:nvPr/>
          </p:nvSpPr>
          <p:spPr bwMode="auto">
            <a:xfrm rot="16200000">
              <a:off x="4205753" y="1452099"/>
              <a:ext cx="744181" cy="20094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Trigger Out</a:t>
              </a: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4756354" y="1253613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4756354" y="1419683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756354" y="1581912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756353" y="1730477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56" name="Elbow Connector 55"/>
          <p:cNvCxnSpPr>
            <a:stCxn id="40" idx="3"/>
            <a:endCxn id="44" idx="1"/>
          </p:cNvCxnSpPr>
          <p:nvPr/>
        </p:nvCxnSpPr>
        <p:spPr bwMode="auto">
          <a:xfrm flipH="1">
            <a:off x="3303638" y="1782634"/>
            <a:ext cx="1644444" cy="1157748"/>
          </a:xfrm>
          <a:prstGeom prst="bentConnector5">
            <a:avLst>
              <a:gd name="adj1" fmla="val -13901"/>
              <a:gd name="adj2" fmla="val 50000"/>
              <a:gd name="adj3" fmla="val 113901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Elbow Connector 57"/>
          <p:cNvCxnSpPr>
            <a:stCxn id="50" idx="3"/>
            <a:endCxn id="24" idx="1"/>
          </p:cNvCxnSpPr>
          <p:nvPr/>
        </p:nvCxnSpPr>
        <p:spPr bwMode="auto">
          <a:xfrm flipH="1" flipV="1">
            <a:off x="3303638" y="1782634"/>
            <a:ext cx="1644444" cy="1157748"/>
          </a:xfrm>
          <a:prstGeom prst="bentConnector5">
            <a:avLst>
              <a:gd name="adj1" fmla="val -13901"/>
              <a:gd name="adj2" fmla="val 41720"/>
              <a:gd name="adj3" fmla="val 133183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7" name="Group 66"/>
          <p:cNvGrpSpPr/>
          <p:nvPr/>
        </p:nvGrpSpPr>
        <p:grpSpPr>
          <a:xfrm>
            <a:off x="6341805" y="1135735"/>
            <a:ext cx="1769808" cy="671131"/>
            <a:chOff x="6341805" y="1091491"/>
            <a:chExt cx="1769808" cy="671131"/>
          </a:xfrm>
        </p:grpSpPr>
        <p:sp>
          <p:nvSpPr>
            <p:cNvPr id="63" name="Rectangle 62"/>
            <p:cNvSpPr/>
            <p:nvPr/>
          </p:nvSpPr>
          <p:spPr bwMode="auto">
            <a:xfrm>
              <a:off x="6341805" y="1091491"/>
              <a:ext cx="1769808" cy="67113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Fast Device</a:t>
              </a:r>
              <a:b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</a:b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(FE</a:t>
              </a:r>
              <a:r>
                <a:rPr lang="en-US" dirty="0" smtClean="0"/>
                <a:t>-I4)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6341805" y="1214743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66" name="Straight Connector 65"/>
          <p:cNvCxnSpPr>
            <a:stCxn id="37" idx="3"/>
            <a:endCxn id="64" idx="1"/>
          </p:cNvCxnSpPr>
          <p:nvPr/>
        </p:nvCxnSpPr>
        <p:spPr bwMode="auto">
          <a:xfrm>
            <a:off x="4948083" y="1305770"/>
            <a:ext cx="1393722" cy="53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9" name="Group 68"/>
          <p:cNvGrpSpPr/>
          <p:nvPr/>
        </p:nvGrpSpPr>
        <p:grpSpPr>
          <a:xfrm>
            <a:off x="6341805" y="2933654"/>
            <a:ext cx="1769808" cy="671131"/>
            <a:chOff x="6341805" y="1091491"/>
            <a:chExt cx="1769808" cy="671131"/>
          </a:xfrm>
        </p:grpSpPr>
        <p:sp>
          <p:nvSpPr>
            <p:cNvPr id="70" name="Rectangle 69"/>
            <p:cNvSpPr/>
            <p:nvPr/>
          </p:nvSpPr>
          <p:spPr bwMode="auto">
            <a:xfrm>
              <a:off x="6341805" y="1091491"/>
              <a:ext cx="1769808" cy="67113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Slow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Device</a:t>
              </a:r>
              <a:b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</a:b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(Telescope)</a:t>
              </a: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6341805" y="1214743"/>
              <a:ext cx="191729" cy="10431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73" name="Straight Arrow Connector 72"/>
          <p:cNvCxnSpPr>
            <a:stCxn id="51" idx="3"/>
            <a:endCxn id="71" idx="1"/>
          </p:cNvCxnSpPr>
          <p:nvPr/>
        </p:nvCxnSpPr>
        <p:spPr bwMode="auto">
          <a:xfrm>
            <a:off x="4948082" y="3106452"/>
            <a:ext cx="1393723" cy="26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Content Placeholder 5"/>
          <p:cNvSpPr>
            <a:spLocks noGrp="1"/>
          </p:cNvSpPr>
          <p:nvPr>
            <p:ph sz="quarter" idx="4"/>
          </p:nvPr>
        </p:nvSpPr>
        <p:spPr>
          <a:xfrm>
            <a:off x="361150" y="3818965"/>
            <a:ext cx="8440849" cy="2288898"/>
          </a:xfrm>
        </p:spPr>
        <p:txBody>
          <a:bodyPr/>
          <a:lstStyle/>
          <a:p>
            <a:r>
              <a:rPr lang="en-US" dirty="0" smtClean="0"/>
              <a:t>TLU 1 is triggering TLU 2</a:t>
            </a:r>
          </a:p>
          <a:p>
            <a:r>
              <a:rPr lang="en-US" dirty="0" smtClean="0"/>
              <a:t>If the TLU 2 issues a trigger to the telescope it also triggers TLU 1 (TLU handshake)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0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eck 56"/>
          <p:cNvSpPr/>
          <p:nvPr/>
        </p:nvSpPr>
        <p:spPr bwMode="auto">
          <a:xfrm>
            <a:off x="152400" y="865637"/>
            <a:ext cx="6109837" cy="2107187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Rechteck 55"/>
          <p:cNvSpPr/>
          <p:nvPr/>
        </p:nvSpPr>
        <p:spPr bwMode="auto">
          <a:xfrm>
            <a:off x="152400" y="3406525"/>
            <a:ext cx="6103718" cy="2740276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8" name="Gruppieren 47"/>
          <p:cNvGrpSpPr/>
          <p:nvPr/>
        </p:nvGrpSpPr>
        <p:grpSpPr>
          <a:xfrm>
            <a:off x="1967694" y="3437041"/>
            <a:ext cx="4092092" cy="2263743"/>
            <a:chOff x="1967694" y="3437041"/>
            <a:chExt cx="4092092" cy="2263743"/>
          </a:xfrm>
        </p:grpSpPr>
        <p:sp>
          <p:nvSpPr>
            <p:cNvPr id="49" name="Freihandform 48"/>
            <p:cNvSpPr/>
            <p:nvPr/>
          </p:nvSpPr>
          <p:spPr>
            <a:xfrm>
              <a:off x="5365732" y="4990855"/>
              <a:ext cx="694054" cy="709929"/>
            </a:xfrm>
            <a:custGeom>
              <a:avLst/>
              <a:gdLst>
                <a:gd name="connsiteX0" fmla="*/ 0 w 694054"/>
                <a:gd name="connsiteY0" fmla="*/ 354965 h 709929"/>
                <a:gd name="connsiteX1" fmla="*/ 347027 w 694054"/>
                <a:gd name="connsiteY1" fmla="*/ 0 h 709929"/>
                <a:gd name="connsiteX2" fmla="*/ 694054 w 694054"/>
                <a:gd name="connsiteY2" fmla="*/ 354965 h 709929"/>
                <a:gd name="connsiteX3" fmla="*/ 347027 w 694054"/>
                <a:gd name="connsiteY3" fmla="*/ 709930 h 709929"/>
                <a:gd name="connsiteX4" fmla="*/ 0 w 694054"/>
                <a:gd name="connsiteY4" fmla="*/ 354965 h 70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054" h="709929">
                  <a:moveTo>
                    <a:pt x="0" y="354965"/>
                  </a:moveTo>
                  <a:cubicBezTo>
                    <a:pt x="0" y="158923"/>
                    <a:pt x="155369" y="0"/>
                    <a:pt x="347027" y="0"/>
                  </a:cubicBezTo>
                  <a:cubicBezTo>
                    <a:pt x="538685" y="0"/>
                    <a:pt x="694054" y="158923"/>
                    <a:pt x="694054" y="354965"/>
                  </a:cubicBezTo>
                  <a:cubicBezTo>
                    <a:pt x="694054" y="551007"/>
                    <a:pt x="538685" y="709930"/>
                    <a:pt x="347027" y="709930"/>
                  </a:cubicBezTo>
                  <a:cubicBezTo>
                    <a:pt x="155369" y="709930"/>
                    <a:pt x="0" y="551007"/>
                    <a:pt x="0" y="354965"/>
                  </a:cubicBezTo>
                  <a:close/>
                </a:path>
              </a:pathLst>
            </a:cu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502" tIns="126827" rIns="124502" bIns="12682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kern="1200" dirty="0"/>
            </a:p>
          </p:txBody>
        </p:sp>
        <p:sp>
          <p:nvSpPr>
            <p:cNvPr id="50" name="Freihandform 49"/>
            <p:cNvSpPr/>
            <p:nvPr/>
          </p:nvSpPr>
          <p:spPr>
            <a:xfrm rot="23098069">
              <a:off x="2912201" y="4472806"/>
              <a:ext cx="2266484" cy="224066"/>
            </a:xfrm>
            <a:custGeom>
              <a:avLst/>
              <a:gdLst>
                <a:gd name="connsiteX0" fmla="*/ 0 w 2266484"/>
                <a:gd name="connsiteY0" fmla="*/ 112033 h 224065"/>
                <a:gd name="connsiteX1" fmla="*/ 112033 w 2266484"/>
                <a:gd name="connsiteY1" fmla="*/ 0 h 224065"/>
                <a:gd name="connsiteX2" fmla="*/ 112033 w 2266484"/>
                <a:gd name="connsiteY2" fmla="*/ 56016 h 224065"/>
                <a:gd name="connsiteX3" fmla="*/ 2154452 w 2266484"/>
                <a:gd name="connsiteY3" fmla="*/ 56016 h 224065"/>
                <a:gd name="connsiteX4" fmla="*/ 2154452 w 2266484"/>
                <a:gd name="connsiteY4" fmla="*/ 0 h 224065"/>
                <a:gd name="connsiteX5" fmla="*/ 2266484 w 2266484"/>
                <a:gd name="connsiteY5" fmla="*/ 112033 h 224065"/>
                <a:gd name="connsiteX6" fmla="*/ 2154452 w 2266484"/>
                <a:gd name="connsiteY6" fmla="*/ 224065 h 224065"/>
                <a:gd name="connsiteX7" fmla="*/ 2154452 w 2266484"/>
                <a:gd name="connsiteY7" fmla="*/ 168049 h 224065"/>
                <a:gd name="connsiteX8" fmla="*/ 112033 w 2266484"/>
                <a:gd name="connsiteY8" fmla="*/ 168049 h 224065"/>
                <a:gd name="connsiteX9" fmla="*/ 112033 w 2266484"/>
                <a:gd name="connsiteY9" fmla="*/ 224065 h 224065"/>
                <a:gd name="connsiteX10" fmla="*/ 0 w 2266484"/>
                <a:gd name="connsiteY10" fmla="*/ 112033 h 22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6484" h="224065">
                  <a:moveTo>
                    <a:pt x="2266484" y="112032"/>
                  </a:moveTo>
                  <a:lnTo>
                    <a:pt x="2154451" y="224064"/>
                  </a:lnTo>
                  <a:lnTo>
                    <a:pt x="2154451" y="168049"/>
                  </a:lnTo>
                  <a:lnTo>
                    <a:pt x="112032" y="168049"/>
                  </a:lnTo>
                  <a:lnTo>
                    <a:pt x="112032" y="224064"/>
                  </a:lnTo>
                  <a:lnTo>
                    <a:pt x="0" y="112032"/>
                  </a:lnTo>
                  <a:lnTo>
                    <a:pt x="112032" y="1"/>
                  </a:lnTo>
                  <a:lnTo>
                    <a:pt x="112032" y="56016"/>
                  </a:lnTo>
                  <a:lnTo>
                    <a:pt x="2154451" y="56016"/>
                  </a:lnTo>
                  <a:lnTo>
                    <a:pt x="2154451" y="1"/>
                  </a:lnTo>
                  <a:lnTo>
                    <a:pt x="2266484" y="112032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219" tIns="44814" rIns="-1" bIns="4481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kern="1200" dirty="0" smtClean="0"/>
                <a:t>Trigger / Busy Handshake</a:t>
              </a:r>
              <a:endParaRPr lang="en-US" sz="1000" kern="1200" dirty="0"/>
            </a:p>
          </p:txBody>
        </p:sp>
        <p:sp>
          <p:nvSpPr>
            <p:cNvPr id="51" name="Freihandform 50"/>
            <p:cNvSpPr/>
            <p:nvPr/>
          </p:nvSpPr>
          <p:spPr>
            <a:xfrm>
              <a:off x="1967694" y="3437041"/>
              <a:ext cx="752458" cy="680335"/>
            </a:xfrm>
            <a:custGeom>
              <a:avLst/>
              <a:gdLst>
                <a:gd name="connsiteX0" fmla="*/ 0 w 752458"/>
                <a:gd name="connsiteY0" fmla="*/ 340168 h 680335"/>
                <a:gd name="connsiteX1" fmla="*/ 376229 w 752458"/>
                <a:gd name="connsiteY1" fmla="*/ 0 h 680335"/>
                <a:gd name="connsiteX2" fmla="*/ 752458 w 752458"/>
                <a:gd name="connsiteY2" fmla="*/ 340168 h 680335"/>
                <a:gd name="connsiteX3" fmla="*/ 376229 w 752458"/>
                <a:gd name="connsiteY3" fmla="*/ 680336 h 680335"/>
                <a:gd name="connsiteX4" fmla="*/ 0 w 752458"/>
                <a:gd name="connsiteY4" fmla="*/ 340168 h 68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58" h="680335">
                  <a:moveTo>
                    <a:pt x="0" y="340168"/>
                  </a:moveTo>
                  <a:cubicBezTo>
                    <a:pt x="0" y="152298"/>
                    <a:pt x="168443" y="0"/>
                    <a:pt x="376229" y="0"/>
                  </a:cubicBezTo>
                  <a:cubicBezTo>
                    <a:pt x="584015" y="0"/>
                    <a:pt x="752458" y="152298"/>
                    <a:pt x="752458" y="340168"/>
                  </a:cubicBezTo>
                  <a:cubicBezTo>
                    <a:pt x="752458" y="528038"/>
                    <a:pt x="584015" y="680336"/>
                    <a:pt x="376229" y="680336"/>
                  </a:cubicBezTo>
                  <a:cubicBezTo>
                    <a:pt x="168443" y="680336"/>
                    <a:pt x="0" y="528038"/>
                    <a:pt x="0" y="340168"/>
                  </a:cubicBez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435" tIns="114873" rIns="125435" bIns="114873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/>
            </a:p>
          </p:txBody>
        </p:sp>
        <p:sp>
          <p:nvSpPr>
            <p:cNvPr id="52" name="Freihandform 51"/>
            <p:cNvSpPr/>
            <p:nvPr/>
          </p:nvSpPr>
          <p:spPr>
            <a:xfrm rot="24122080">
              <a:off x="4204335" y="4469733"/>
              <a:ext cx="1355382" cy="254362"/>
            </a:xfrm>
            <a:custGeom>
              <a:avLst/>
              <a:gdLst>
                <a:gd name="connsiteX0" fmla="*/ 0 w 1355382"/>
                <a:gd name="connsiteY0" fmla="*/ 127181 h 254361"/>
                <a:gd name="connsiteX1" fmla="*/ 127181 w 1355382"/>
                <a:gd name="connsiteY1" fmla="*/ 0 h 254361"/>
                <a:gd name="connsiteX2" fmla="*/ 127181 w 1355382"/>
                <a:gd name="connsiteY2" fmla="*/ 63590 h 254361"/>
                <a:gd name="connsiteX3" fmla="*/ 1228202 w 1355382"/>
                <a:gd name="connsiteY3" fmla="*/ 63590 h 254361"/>
                <a:gd name="connsiteX4" fmla="*/ 1228202 w 1355382"/>
                <a:gd name="connsiteY4" fmla="*/ 0 h 254361"/>
                <a:gd name="connsiteX5" fmla="*/ 1355382 w 1355382"/>
                <a:gd name="connsiteY5" fmla="*/ 127181 h 254361"/>
                <a:gd name="connsiteX6" fmla="*/ 1228202 w 1355382"/>
                <a:gd name="connsiteY6" fmla="*/ 254361 h 254361"/>
                <a:gd name="connsiteX7" fmla="*/ 1228202 w 1355382"/>
                <a:gd name="connsiteY7" fmla="*/ 190771 h 254361"/>
                <a:gd name="connsiteX8" fmla="*/ 127181 w 1355382"/>
                <a:gd name="connsiteY8" fmla="*/ 190771 h 254361"/>
                <a:gd name="connsiteX9" fmla="*/ 127181 w 1355382"/>
                <a:gd name="connsiteY9" fmla="*/ 254361 h 254361"/>
                <a:gd name="connsiteX10" fmla="*/ 0 w 1355382"/>
                <a:gd name="connsiteY10" fmla="*/ 127181 h 25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5382" h="254361">
                  <a:moveTo>
                    <a:pt x="1355382" y="127180"/>
                  </a:moveTo>
                  <a:lnTo>
                    <a:pt x="1228201" y="254360"/>
                  </a:lnTo>
                  <a:lnTo>
                    <a:pt x="1228201" y="190771"/>
                  </a:lnTo>
                  <a:lnTo>
                    <a:pt x="127180" y="190771"/>
                  </a:lnTo>
                  <a:lnTo>
                    <a:pt x="127180" y="254360"/>
                  </a:lnTo>
                  <a:lnTo>
                    <a:pt x="0" y="127180"/>
                  </a:lnTo>
                  <a:lnTo>
                    <a:pt x="127180" y="1"/>
                  </a:lnTo>
                  <a:lnTo>
                    <a:pt x="127180" y="63590"/>
                  </a:lnTo>
                  <a:lnTo>
                    <a:pt x="1228201" y="63590"/>
                  </a:lnTo>
                  <a:lnTo>
                    <a:pt x="1228201" y="1"/>
                  </a:lnTo>
                  <a:lnTo>
                    <a:pt x="1355382" y="12718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307" tIns="50872" rIns="0" bIns="5087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kern="1200" dirty="0" smtClean="0"/>
                <a:t>Trigger/Busy </a:t>
              </a:r>
              <a:endParaRPr lang="en-US" sz="1000" kern="1200" dirty="0"/>
            </a:p>
          </p:txBody>
        </p:sp>
        <p:sp>
          <p:nvSpPr>
            <p:cNvPr id="53" name="Freihandform 52"/>
            <p:cNvSpPr/>
            <p:nvPr/>
          </p:nvSpPr>
          <p:spPr>
            <a:xfrm>
              <a:off x="3667807" y="3437970"/>
              <a:ext cx="732812" cy="738051"/>
            </a:xfrm>
            <a:custGeom>
              <a:avLst/>
              <a:gdLst>
                <a:gd name="connsiteX0" fmla="*/ 0 w 732812"/>
                <a:gd name="connsiteY0" fmla="*/ 369026 h 738051"/>
                <a:gd name="connsiteX1" fmla="*/ 366406 w 732812"/>
                <a:gd name="connsiteY1" fmla="*/ 0 h 738051"/>
                <a:gd name="connsiteX2" fmla="*/ 732812 w 732812"/>
                <a:gd name="connsiteY2" fmla="*/ 369026 h 738051"/>
                <a:gd name="connsiteX3" fmla="*/ 366406 w 732812"/>
                <a:gd name="connsiteY3" fmla="*/ 738052 h 738051"/>
                <a:gd name="connsiteX4" fmla="*/ 0 w 732812"/>
                <a:gd name="connsiteY4" fmla="*/ 369026 h 73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812" h="738051">
                  <a:moveTo>
                    <a:pt x="0" y="369026"/>
                  </a:moveTo>
                  <a:cubicBezTo>
                    <a:pt x="0" y="165219"/>
                    <a:pt x="164046" y="0"/>
                    <a:pt x="366406" y="0"/>
                  </a:cubicBezTo>
                  <a:cubicBezTo>
                    <a:pt x="568766" y="0"/>
                    <a:pt x="732812" y="165219"/>
                    <a:pt x="732812" y="369026"/>
                  </a:cubicBezTo>
                  <a:cubicBezTo>
                    <a:pt x="732812" y="572833"/>
                    <a:pt x="568766" y="738052"/>
                    <a:pt x="366406" y="738052"/>
                  </a:cubicBezTo>
                  <a:cubicBezTo>
                    <a:pt x="164046" y="738052"/>
                    <a:pt x="0" y="572833"/>
                    <a:pt x="0" y="369026"/>
                  </a:cubicBezTo>
                  <a:close/>
                </a:path>
              </a:pathLst>
            </a:cu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288" tIns="122055" rIns="121288" bIns="12205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EUDAQ</a:t>
            </a:r>
            <a:endParaRPr lang="en-US" dirty="0"/>
          </a:p>
        </p:txBody>
      </p:sp>
      <p:grpSp>
        <p:nvGrpSpPr>
          <p:cNvPr id="30" name="Gruppieren 29"/>
          <p:cNvGrpSpPr/>
          <p:nvPr/>
        </p:nvGrpSpPr>
        <p:grpSpPr>
          <a:xfrm>
            <a:off x="292100" y="1359804"/>
            <a:ext cx="5855290" cy="1529862"/>
            <a:chOff x="1979683" y="1441084"/>
            <a:chExt cx="5855290" cy="1529862"/>
          </a:xfrm>
        </p:grpSpPr>
        <p:sp>
          <p:nvSpPr>
            <p:cNvPr id="31" name="Freihandform 30"/>
            <p:cNvSpPr/>
            <p:nvPr/>
          </p:nvSpPr>
          <p:spPr>
            <a:xfrm>
              <a:off x="4062212" y="2053722"/>
              <a:ext cx="3278054" cy="30458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08861"/>
                  </a:lnTo>
                  <a:lnTo>
                    <a:pt x="3278054" y="208861"/>
                  </a:lnTo>
                  <a:lnTo>
                    <a:pt x="3278054" y="30458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ihandform 31"/>
            <p:cNvSpPr/>
            <p:nvPr/>
          </p:nvSpPr>
          <p:spPr>
            <a:xfrm>
              <a:off x="4062212" y="2053722"/>
              <a:ext cx="1593299" cy="30458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08861"/>
                  </a:lnTo>
                  <a:lnTo>
                    <a:pt x="1593299" y="208861"/>
                  </a:lnTo>
                  <a:lnTo>
                    <a:pt x="1593299" y="30458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ihandform 32"/>
            <p:cNvSpPr/>
            <p:nvPr/>
          </p:nvSpPr>
          <p:spPr>
            <a:xfrm>
              <a:off x="3970757" y="2053722"/>
              <a:ext cx="91455" cy="30458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91455" y="0"/>
                  </a:moveTo>
                  <a:lnTo>
                    <a:pt x="91455" y="208861"/>
                  </a:lnTo>
                  <a:lnTo>
                    <a:pt x="0" y="208861"/>
                  </a:lnTo>
                  <a:lnTo>
                    <a:pt x="0" y="30458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Freihandform 33"/>
            <p:cNvSpPr/>
            <p:nvPr/>
          </p:nvSpPr>
          <p:spPr>
            <a:xfrm>
              <a:off x="2286002" y="2053722"/>
              <a:ext cx="1776210" cy="30458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776210" y="0"/>
                  </a:moveTo>
                  <a:lnTo>
                    <a:pt x="1776210" y="208861"/>
                  </a:lnTo>
                  <a:lnTo>
                    <a:pt x="0" y="208861"/>
                  </a:lnTo>
                  <a:lnTo>
                    <a:pt x="0" y="304586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Ellipse 35"/>
            <p:cNvSpPr/>
            <p:nvPr/>
          </p:nvSpPr>
          <p:spPr>
            <a:xfrm>
              <a:off x="3755893" y="1441084"/>
              <a:ext cx="612638" cy="612638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8000" b="-18000"/>
              </a:stretch>
            </a:blip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7" name="Freihandform 36"/>
            <p:cNvSpPr/>
            <p:nvPr/>
          </p:nvSpPr>
          <p:spPr>
            <a:xfrm>
              <a:off x="2606800" y="1441084"/>
              <a:ext cx="1225346" cy="612638"/>
            </a:xfrm>
            <a:custGeom>
              <a:avLst/>
              <a:gdLst>
                <a:gd name="connsiteX0" fmla="*/ 0 w 1225346"/>
                <a:gd name="connsiteY0" fmla="*/ 0 h 612638"/>
                <a:gd name="connsiteX1" fmla="*/ 1225346 w 1225346"/>
                <a:gd name="connsiteY1" fmla="*/ 0 h 612638"/>
                <a:gd name="connsiteX2" fmla="*/ 1225346 w 1225346"/>
                <a:gd name="connsiteY2" fmla="*/ 612638 h 612638"/>
                <a:gd name="connsiteX3" fmla="*/ 0 w 1225346"/>
                <a:gd name="connsiteY3" fmla="*/ 612638 h 612638"/>
                <a:gd name="connsiteX4" fmla="*/ 0 w 1225346"/>
                <a:gd name="connsiteY4" fmla="*/ 0 h 61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346" h="612638">
                  <a:moveTo>
                    <a:pt x="0" y="0"/>
                  </a:moveTo>
                  <a:lnTo>
                    <a:pt x="1225346" y="0"/>
                  </a:lnTo>
                  <a:lnTo>
                    <a:pt x="1225346" y="612638"/>
                  </a:lnTo>
                  <a:lnTo>
                    <a:pt x="0" y="61263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600" kern="1200" dirty="0" err="1" smtClean="0"/>
                <a:t>RunControl</a:t>
              </a:r>
              <a:endParaRPr lang="en-US" sz="1600" kern="1200" dirty="0"/>
            </a:p>
          </p:txBody>
        </p:sp>
        <p:sp>
          <p:nvSpPr>
            <p:cNvPr id="40" name="Ellipse 39"/>
            <p:cNvSpPr/>
            <p:nvPr/>
          </p:nvSpPr>
          <p:spPr>
            <a:xfrm>
              <a:off x="1979683" y="2358308"/>
              <a:ext cx="612638" cy="612638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1" name="Freihandform 40"/>
            <p:cNvSpPr/>
            <p:nvPr/>
          </p:nvSpPr>
          <p:spPr>
            <a:xfrm>
              <a:off x="2592321" y="2356776"/>
              <a:ext cx="918957" cy="612638"/>
            </a:xfrm>
            <a:custGeom>
              <a:avLst/>
              <a:gdLst>
                <a:gd name="connsiteX0" fmla="*/ 0 w 918957"/>
                <a:gd name="connsiteY0" fmla="*/ 0 h 612638"/>
                <a:gd name="connsiteX1" fmla="*/ 918957 w 918957"/>
                <a:gd name="connsiteY1" fmla="*/ 0 h 612638"/>
                <a:gd name="connsiteX2" fmla="*/ 918957 w 918957"/>
                <a:gd name="connsiteY2" fmla="*/ 612638 h 612638"/>
                <a:gd name="connsiteX3" fmla="*/ 0 w 918957"/>
                <a:gd name="connsiteY3" fmla="*/ 612638 h 612638"/>
                <a:gd name="connsiteX4" fmla="*/ 0 w 918957"/>
                <a:gd name="connsiteY4" fmla="*/ 0 h 61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57" h="612638">
                  <a:moveTo>
                    <a:pt x="0" y="0"/>
                  </a:moveTo>
                  <a:lnTo>
                    <a:pt x="918957" y="0"/>
                  </a:lnTo>
                  <a:lnTo>
                    <a:pt x="918957" y="612638"/>
                  </a:lnTo>
                  <a:lnTo>
                    <a:pt x="0" y="61263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kern="1200" dirty="0" smtClean="0"/>
                <a:t>Data </a:t>
              </a:r>
              <a:r>
                <a:rPr lang="de-DE" kern="1200" dirty="0" err="1" smtClean="0"/>
                <a:t>Collector</a:t>
              </a:r>
              <a:endParaRPr lang="en-US" kern="1200" dirty="0"/>
            </a:p>
          </p:txBody>
        </p:sp>
        <p:sp>
          <p:nvSpPr>
            <p:cNvPr id="42" name="Ellipse 41"/>
            <p:cNvSpPr/>
            <p:nvPr/>
          </p:nvSpPr>
          <p:spPr>
            <a:xfrm>
              <a:off x="3664438" y="2358308"/>
              <a:ext cx="612638" cy="612638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7000" r="-27000"/>
              </a:stretch>
            </a:blip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3" name="Freihandform 42"/>
            <p:cNvSpPr/>
            <p:nvPr/>
          </p:nvSpPr>
          <p:spPr>
            <a:xfrm>
              <a:off x="4277076" y="2356776"/>
              <a:ext cx="1072116" cy="612638"/>
            </a:xfrm>
            <a:custGeom>
              <a:avLst/>
              <a:gdLst>
                <a:gd name="connsiteX0" fmla="*/ 0 w 918957"/>
                <a:gd name="connsiteY0" fmla="*/ 0 h 612638"/>
                <a:gd name="connsiteX1" fmla="*/ 918957 w 918957"/>
                <a:gd name="connsiteY1" fmla="*/ 0 h 612638"/>
                <a:gd name="connsiteX2" fmla="*/ 918957 w 918957"/>
                <a:gd name="connsiteY2" fmla="*/ 612638 h 612638"/>
                <a:gd name="connsiteX3" fmla="*/ 0 w 918957"/>
                <a:gd name="connsiteY3" fmla="*/ 612638 h 612638"/>
                <a:gd name="connsiteX4" fmla="*/ 0 w 918957"/>
                <a:gd name="connsiteY4" fmla="*/ 0 h 61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57" h="612638">
                  <a:moveTo>
                    <a:pt x="0" y="0"/>
                  </a:moveTo>
                  <a:lnTo>
                    <a:pt x="918957" y="0"/>
                  </a:lnTo>
                  <a:lnTo>
                    <a:pt x="918957" y="612638"/>
                  </a:lnTo>
                  <a:lnTo>
                    <a:pt x="0" y="61263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kern="1200" dirty="0" smtClean="0"/>
                <a:t>Producer 1</a:t>
              </a:r>
              <a:endParaRPr lang="en-US" kern="1200" dirty="0"/>
            </a:p>
          </p:txBody>
        </p:sp>
        <p:sp>
          <p:nvSpPr>
            <p:cNvPr id="44" name="Ellipse 43"/>
            <p:cNvSpPr/>
            <p:nvPr/>
          </p:nvSpPr>
          <p:spPr>
            <a:xfrm>
              <a:off x="5349193" y="2358308"/>
              <a:ext cx="612638" cy="612638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5" name="Freihandform 44"/>
            <p:cNvSpPr/>
            <p:nvPr/>
          </p:nvSpPr>
          <p:spPr>
            <a:xfrm>
              <a:off x="5961831" y="2356776"/>
              <a:ext cx="1072115" cy="612638"/>
            </a:xfrm>
            <a:custGeom>
              <a:avLst/>
              <a:gdLst>
                <a:gd name="connsiteX0" fmla="*/ 0 w 918957"/>
                <a:gd name="connsiteY0" fmla="*/ 0 h 612638"/>
                <a:gd name="connsiteX1" fmla="*/ 918957 w 918957"/>
                <a:gd name="connsiteY1" fmla="*/ 0 h 612638"/>
                <a:gd name="connsiteX2" fmla="*/ 918957 w 918957"/>
                <a:gd name="connsiteY2" fmla="*/ 612638 h 612638"/>
                <a:gd name="connsiteX3" fmla="*/ 0 w 918957"/>
                <a:gd name="connsiteY3" fmla="*/ 612638 h 612638"/>
                <a:gd name="connsiteX4" fmla="*/ 0 w 918957"/>
                <a:gd name="connsiteY4" fmla="*/ 0 h 61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57" h="612638">
                  <a:moveTo>
                    <a:pt x="0" y="0"/>
                  </a:moveTo>
                  <a:lnTo>
                    <a:pt x="918957" y="0"/>
                  </a:lnTo>
                  <a:lnTo>
                    <a:pt x="918957" y="612638"/>
                  </a:lnTo>
                  <a:lnTo>
                    <a:pt x="0" y="61263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kern="1200" dirty="0" smtClean="0"/>
                <a:t>Producer 2</a:t>
              </a:r>
              <a:endParaRPr lang="en-US" kern="1200" dirty="0"/>
            </a:p>
          </p:txBody>
        </p:sp>
        <p:sp>
          <p:nvSpPr>
            <p:cNvPr id="46" name="Ellipse 45"/>
            <p:cNvSpPr/>
            <p:nvPr/>
          </p:nvSpPr>
          <p:spPr>
            <a:xfrm>
              <a:off x="7033947" y="2358308"/>
              <a:ext cx="612638" cy="612638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7" name="Freihandform 46"/>
            <p:cNvSpPr/>
            <p:nvPr/>
          </p:nvSpPr>
          <p:spPr>
            <a:xfrm>
              <a:off x="6845559" y="1604440"/>
              <a:ext cx="989414" cy="612638"/>
            </a:xfrm>
            <a:custGeom>
              <a:avLst/>
              <a:gdLst>
                <a:gd name="connsiteX0" fmla="*/ 0 w 918957"/>
                <a:gd name="connsiteY0" fmla="*/ 0 h 612638"/>
                <a:gd name="connsiteX1" fmla="*/ 918957 w 918957"/>
                <a:gd name="connsiteY1" fmla="*/ 0 h 612638"/>
                <a:gd name="connsiteX2" fmla="*/ 918957 w 918957"/>
                <a:gd name="connsiteY2" fmla="*/ 612638 h 612638"/>
                <a:gd name="connsiteX3" fmla="*/ 0 w 918957"/>
                <a:gd name="connsiteY3" fmla="*/ 612638 h 612638"/>
                <a:gd name="connsiteX4" fmla="*/ 0 w 918957"/>
                <a:gd name="connsiteY4" fmla="*/ 0 h 61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57" h="612638">
                  <a:moveTo>
                    <a:pt x="0" y="0"/>
                  </a:moveTo>
                  <a:lnTo>
                    <a:pt x="918957" y="0"/>
                  </a:lnTo>
                  <a:lnTo>
                    <a:pt x="918957" y="612638"/>
                  </a:lnTo>
                  <a:lnTo>
                    <a:pt x="0" y="612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TLU Producer</a:t>
              </a:r>
              <a:endParaRPr lang="en-US" kern="1200" dirty="0"/>
            </a:p>
          </p:txBody>
        </p:sp>
      </p:grp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56118" y="834019"/>
            <a:ext cx="2887882" cy="5424541"/>
          </a:xfrm>
        </p:spPr>
        <p:txBody>
          <a:bodyPr/>
          <a:lstStyle/>
          <a:p>
            <a:r>
              <a:rPr lang="en-US" sz="1800" dirty="0"/>
              <a:t>Distributed DAQ system </a:t>
            </a:r>
          </a:p>
          <a:p>
            <a:pPr lvl="1"/>
            <a:r>
              <a:rPr lang="en-US" sz="1600" dirty="0" smtClean="0"/>
              <a:t>Consists </a:t>
            </a:r>
            <a:r>
              <a:rPr lang="en-US" sz="1600" dirty="0"/>
              <a:t>of completely independent parts / programs such as:</a:t>
            </a:r>
          </a:p>
          <a:p>
            <a:pPr lvl="2"/>
            <a:r>
              <a:rPr lang="en-US" sz="1400" dirty="0"/>
              <a:t>Run Control</a:t>
            </a:r>
          </a:p>
          <a:p>
            <a:pPr lvl="2"/>
            <a:r>
              <a:rPr lang="en-US" sz="1400" dirty="0"/>
              <a:t>Data </a:t>
            </a:r>
            <a:r>
              <a:rPr lang="en-US" sz="1400" dirty="0" smtClean="0"/>
              <a:t>Collector</a:t>
            </a:r>
          </a:p>
          <a:p>
            <a:pPr lvl="2"/>
            <a:r>
              <a:rPr lang="en-US" sz="1400" dirty="0" smtClean="0"/>
              <a:t>Producers</a:t>
            </a:r>
          </a:p>
          <a:p>
            <a:pPr lvl="2"/>
            <a:r>
              <a:rPr lang="en-US" sz="1400" dirty="0" smtClean="0"/>
              <a:t> </a:t>
            </a:r>
            <a:endParaRPr lang="en-US" sz="1400" dirty="0"/>
          </a:p>
          <a:p>
            <a:r>
              <a:rPr lang="en-US" sz="1800" dirty="0" smtClean="0"/>
              <a:t>Synchronous </a:t>
            </a:r>
            <a:r>
              <a:rPr lang="en-US" sz="1800" dirty="0"/>
              <a:t>read out </a:t>
            </a:r>
          </a:p>
          <a:p>
            <a:pPr lvl="1"/>
            <a:r>
              <a:rPr lang="en-US" sz="1600" dirty="0"/>
              <a:t>All </a:t>
            </a:r>
            <a:r>
              <a:rPr lang="en-US" sz="1600" dirty="0" smtClean="0"/>
              <a:t>devices get a common trigger </a:t>
            </a:r>
          </a:p>
          <a:p>
            <a:pPr lvl="1"/>
            <a:r>
              <a:rPr lang="en-US" sz="1600" dirty="0" smtClean="0"/>
              <a:t>Every device raises a busy signal </a:t>
            </a:r>
          </a:p>
          <a:p>
            <a:r>
              <a:rPr lang="en-US" sz="2000" dirty="0" smtClean="0"/>
              <a:t>DAQ for MIMOSA telescope</a:t>
            </a:r>
            <a:endParaRPr lang="en-US" sz="2000" dirty="0"/>
          </a:p>
        </p:txBody>
      </p:sp>
      <p:sp>
        <p:nvSpPr>
          <p:cNvPr id="6" name="Pfeil nach rechts 5"/>
          <p:cNvSpPr/>
          <p:nvPr/>
        </p:nvSpPr>
        <p:spPr bwMode="auto">
          <a:xfrm rot="10800000">
            <a:off x="2962359" y="2111277"/>
            <a:ext cx="472440" cy="137160"/>
          </a:xfrm>
          <a:prstGeom prst="rightArrow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Pfeil nach rechts 6"/>
          <p:cNvSpPr/>
          <p:nvPr/>
        </p:nvSpPr>
        <p:spPr bwMode="auto">
          <a:xfrm rot="10800000">
            <a:off x="4529425" y="2110740"/>
            <a:ext cx="472440" cy="137160"/>
          </a:xfrm>
          <a:prstGeom prst="rightArrow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06519" y="1772186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flow</a:t>
            </a:r>
            <a:endParaRPr lang="en-US" dirty="0"/>
          </a:p>
        </p:txBody>
      </p:sp>
      <p:sp>
        <p:nvSpPr>
          <p:cNvPr id="10" name="Pfeil nach rechts 9"/>
          <p:cNvSpPr/>
          <p:nvPr/>
        </p:nvSpPr>
        <p:spPr bwMode="auto">
          <a:xfrm rot="10800000">
            <a:off x="1182608" y="2110740"/>
            <a:ext cx="472440" cy="137160"/>
          </a:xfrm>
          <a:prstGeom prst="rightArrow">
            <a:avLst/>
          </a:prstGeom>
          <a:solidFill>
            <a:schemeClr val="accent1"/>
          </a:solidFill>
          <a:ln w="3175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49685" y="1888611"/>
            <a:ext cx="1234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TCP/IP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79813" y="887473"/>
            <a:ext cx="2313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Software Layout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9813" y="5817661"/>
            <a:ext cx="2313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Hardware Layout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1758934" y="5225794"/>
            <a:ext cx="1616120" cy="801777"/>
            <a:chOff x="2936035" y="1086321"/>
            <a:chExt cx="1006958" cy="487881"/>
          </a:xfrm>
          <a:blipFill>
            <a:blip r:embed="rId10"/>
            <a:stretch>
              <a:fillRect/>
            </a:stretch>
          </a:blipFill>
        </p:grpSpPr>
        <p:sp>
          <p:nvSpPr>
            <p:cNvPr id="23" name="Ellipse 22"/>
            <p:cNvSpPr/>
            <p:nvPr/>
          </p:nvSpPr>
          <p:spPr>
            <a:xfrm>
              <a:off x="3428714" y="1086321"/>
              <a:ext cx="514279" cy="487881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Ellipse 4"/>
            <p:cNvSpPr/>
            <p:nvPr/>
          </p:nvSpPr>
          <p:spPr>
            <a:xfrm>
              <a:off x="2936035" y="1157770"/>
              <a:ext cx="486352" cy="34498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solidFill>
                    <a:sysClr val="windowText" lastClr="000000"/>
                  </a:solidFill>
                </a:rPr>
                <a:t>Trigger</a:t>
              </a:r>
            </a:p>
          </p:txBody>
        </p:sp>
      </p:grpSp>
      <p:sp>
        <p:nvSpPr>
          <p:cNvPr id="25" name="Pfeil nach rechts 24"/>
          <p:cNvSpPr/>
          <p:nvPr/>
        </p:nvSpPr>
        <p:spPr bwMode="auto">
          <a:xfrm rot="21244025">
            <a:off x="3465734" y="5400397"/>
            <a:ext cx="1758478" cy="181423"/>
          </a:xfrm>
          <a:prstGeom prst="rightArrow">
            <a:avLst/>
          </a:prstGeom>
          <a:solidFill>
            <a:schemeClr val="accent2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983139" y="3029820"/>
            <a:ext cx="1176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 Out</a:t>
            </a:r>
            <a:endParaRPr lang="en-US" dirty="0"/>
          </a:p>
        </p:txBody>
      </p:sp>
      <p:sp>
        <p:nvSpPr>
          <p:cNvPr id="21" name="Pfeil nach rechts 20"/>
          <p:cNvSpPr/>
          <p:nvPr/>
        </p:nvSpPr>
        <p:spPr bwMode="auto">
          <a:xfrm rot="16200000">
            <a:off x="2076325" y="3101725"/>
            <a:ext cx="472440" cy="137160"/>
          </a:xfrm>
          <a:prstGeom prst="rightArrow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Pfeil nach rechts 18"/>
          <p:cNvSpPr/>
          <p:nvPr/>
        </p:nvSpPr>
        <p:spPr bwMode="auto">
          <a:xfrm rot="16200000">
            <a:off x="3767129" y="3063574"/>
            <a:ext cx="472440" cy="137160"/>
          </a:xfrm>
          <a:prstGeom prst="rightArrow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 rot="16200000">
            <a:off x="4804496" y="3772937"/>
            <a:ext cx="1788285" cy="264362"/>
          </a:xfrm>
          <a:prstGeom prst="rightArrow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4334906" y="3637243"/>
            <a:ext cx="982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Device 2</a:t>
            </a:r>
            <a:endParaRPr lang="en-US" dirty="0"/>
          </a:p>
        </p:txBody>
      </p:sp>
      <p:sp>
        <p:nvSpPr>
          <p:cNvPr id="55" name="Textfeld 54"/>
          <p:cNvSpPr txBox="1"/>
          <p:nvPr/>
        </p:nvSpPr>
        <p:spPr>
          <a:xfrm>
            <a:off x="959263" y="3607931"/>
            <a:ext cx="1009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Device 1</a:t>
            </a:r>
            <a:endParaRPr lang="en-US" dirty="0"/>
          </a:p>
        </p:txBody>
      </p:sp>
      <p:sp>
        <p:nvSpPr>
          <p:cNvPr id="58" name="Textfeld 57"/>
          <p:cNvSpPr txBox="1"/>
          <p:nvPr/>
        </p:nvSpPr>
        <p:spPr>
          <a:xfrm>
            <a:off x="5445341" y="5757780"/>
            <a:ext cx="1027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26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to events </a:t>
            </a:r>
            <a:endParaRPr lang="en-US" dirty="0"/>
          </a:p>
        </p:txBody>
      </p:sp>
      <p:sp>
        <p:nvSpPr>
          <p:cNvPr id="10" name="Textfeld 22"/>
          <p:cNvSpPr txBox="1"/>
          <p:nvPr/>
        </p:nvSpPr>
        <p:spPr>
          <a:xfrm rot="16200000">
            <a:off x="13527" y="1215987"/>
            <a:ext cx="797883" cy="38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Time</a:t>
            </a:r>
          </a:p>
        </p:txBody>
      </p:sp>
      <p:sp>
        <p:nvSpPr>
          <p:cNvPr id="11" name="Textfeld 23"/>
          <p:cNvSpPr txBox="1"/>
          <p:nvPr/>
        </p:nvSpPr>
        <p:spPr>
          <a:xfrm>
            <a:off x="541411" y="1138393"/>
            <a:ext cx="1166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Trigger</a:t>
            </a:r>
          </a:p>
        </p:txBody>
      </p:sp>
      <p:sp>
        <p:nvSpPr>
          <p:cNvPr id="13" name="Pfeil nach rechts 27"/>
          <p:cNvSpPr/>
          <p:nvPr/>
        </p:nvSpPr>
        <p:spPr bwMode="auto">
          <a:xfrm>
            <a:off x="724138" y="1910082"/>
            <a:ext cx="610333" cy="157159"/>
          </a:xfrm>
          <a:prstGeom prst="rightArrow">
            <a:avLst/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Pfeil nach rechts 52"/>
          <p:cNvSpPr/>
          <p:nvPr/>
        </p:nvSpPr>
        <p:spPr bwMode="auto">
          <a:xfrm>
            <a:off x="736129" y="2699950"/>
            <a:ext cx="610333" cy="157159"/>
          </a:xfrm>
          <a:prstGeom prst="rightArrow">
            <a:avLst/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832589" y="1092567"/>
            <a:ext cx="1555548" cy="3734846"/>
            <a:chOff x="3620389" y="1092567"/>
            <a:chExt cx="1555548" cy="3734846"/>
          </a:xfrm>
        </p:grpSpPr>
        <p:grpSp>
          <p:nvGrpSpPr>
            <p:cNvPr id="8" name="Gruppieren 70"/>
            <p:cNvGrpSpPr/>
            <p:nvPr/>
          </p:nvGrpSpPr>
          <p:grpSpPr>
            <a:xfrm>
              <a:off x="3620389" y="1246282"/>
              <a:ext cx="1555548" cy="338588"/>
              <a:chOff x="5637646" y="5142814"/>
              <a:chExt cx="1378892" cy="843425"/>
            </a:xfrm>
          </p:grpSpPr>
          <p:sp>
            <p:nvSpPr>
              <p:cNvPr id="20" name="Positionsrahmen 67"/>
              <p:cNvSpPr/>
              <p:nvPr/>
            </p:nvSpPr>
            <p:spPr bwMode="auto">
              <a:xfrm>
                <a:off x="5838811" y="5220259"/>
                <a:ext cx="989642" cy="765980"/>
              </a:xfrm>
              <a:prstGeom prst="frame">
                <a:avLst>
                  <a:gd name="adj1" fmla="val 13106"/>
                </a:avLst>
              </a:prstGeom>
              <a:solidFill>
                <a:srgbClr val="00B0F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Trapezoid 20"/>
              <p:cNvSpPr/>
              <p:nvPr/>
            </p:nvSpPr>
            <p:spPr bwMode="auto">
              <a:xfrm rot="10800000">
                <a:off x="5637646" y="5142814"/>
                <a:ext cx="1378892" cy="702195"/>
              </a:xfrm>
              <a:prstGeom prst="trapezoid">
                <a:avLst>
                  <a:gd name="adj" fmla="val 117892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" name="Textfeld 25"/>
            <p:cNvSpPr txBox="1"/>
            <p:nvPr/>
          </p:nvSpPr>
          <p:spPr>
            <a:xfrm>
              <a:off x="3847325" y="1092567"/>
              <a:ext cx="1116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Telescope</a:t>
              </a:r>
            </a:p>
          </p:txBody>
        </p:sp>
        <p:sp>
          <p:nvSpPr>
            <p:cNvPr id="14" name="Positionsrahmen 43"/>
            <p:cNvSpPr/>
            <p:nvPr/>
          </p:nvSpPr>
          <p:spPr bwMode="auto">
            <a:xfrm>
              <a:off x="3852041" y="1590705"/>
              <a:ext cx="1106822" cy="1449263"/>
            </a:xfrm>
            <a:prstGeom prst="frame">
              <a:avLst>
                <a:gd name="adj1" fmla="val 5243"/>
              </a:avLst>
            </a:prstGeom>
            <a:solidFill>
              <a:schemeClr val="accent2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6" name="Gruppieren 71"/>
            <p:cNvGrpSpPr/>
            <p:nvPr/>
          </p:nvGrpSpPr>
          <p:grpSpPr>
            <a:xfrm rot="10800000">
              <a:off x="3620389" y="4488822"/>
              <a:ext cx="1555548" cy="338591"/>
              <a:chOff x="2918254" y="5142816"/>
              <a:chExt cx="1378892" cy="843430"/>
            </a:xfrm>
          </p:grpSpPr>
          <p:sp>
            <p:nvSpPr>
              <p:cNvPr id="18" name="Positionsrahmen 72"/>
              <p:cNvSpPr/>
              <p:nvPr/>
            </p:nvSpPr>
            <p:spPr bwMode="auto">
              <a:xfrm>
                <a:off x="3110590" y="5220266"/>
                <a:ext cx="985383" cy="765980"/>
              </a:xfrm>
              <a:prstGeom prst="frame">
                <a:avLst>
                  <a:gd name="adj1" fmla="val 13106"/>
                </a:avLst>
              </a:prstGeom>
              <a:solidFill>
                <a:srgbClr val="00A5EB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Trapezoid 18"/>
              <p:cNvSpPr/>
              <p:nvPr/>
            </p:nvSpPr>
            <p:spPr bwMode="auto">
              <a:xfrm rot="10800000">
                <a:off x="2918254" y="5142816"/>
                <a:ext cx="1378892" cy="702195"/>
              </a:xfrm>
              <a:prstGeom prst="trapezoid">
                <a:avLst>
                  <a:gd name="adj" fmla="val 133210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" name="Positionsrahmen 58"/>
            <p:cNvSpPr/>
            <p:nvPr/>
          </p:nvSpPr>
          <p:spPr bwMode="auto">
            <a:xfrm>
              <a:off x="3852036" y="3038833"/>
              <a:ext cx="1106822" cy="1449263"/>
            </a:xfrm>
            <a:prstGeom prst="frame">
              <a:avLst>
                <a:gd name="adj1" fmla="val 5243"/>
              </a:avLst>
            </a:prstGeom>
            <a:solidFill>
              <a:srgbClr val="F28E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Pfeil nach rechts 52"/>
          <p:cNvSpPr/>
          <p:nvPr/>
        </p:nvSpPr>
        <p:spPr bwMode="auto">
          <a:xfrm>
            <a:off x="724137" y="3118548"/>
            <a:ext cx="610333" cy="157159"/>
          </a:xfrm>
          <a:prstGeom prst="rightArrow">
            <a:avLst/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Pfeil nach rechts 52"/>
          <p:cNvSpPr/>
          <p:nvPr/>
        </p:nvSpPr>
        <p:spPr bwMode="auto">
          <a:xfrm>
            <a:off x="724136" y="3982289"/>
            <a:ext cx="610333" cy="157159"/>
          </a:xfrm>
          <a:prstGeom prst="rightArrow">
            <a:avLst/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4665" y="1138393"/>
            <a:ext cx="1165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TLU 1</a:t>
            </a:r>
            <a:endParaRPr lang="en-US" dirty="0"/>
          </a:p>
        </p:txBody>
      </p:sp>
      <p:sp>
        <p:nvSpPr>
          <p:cNvPr id="9" name="Halber Rahmen 21"/>
          <p:cNvSpPr/>
          <p:nvPr/>
        </p:nvSpPr>
        <p:spPr bwMode="auto">
          <a:xfrm>
            <a:off x="541411" y="1406951"/>
            <a:ext cx="8477229" cy="2753112"/>
          </a:xfrm>
          <a:prstGeom prst="halfFrame">
            <a:avLst>
              <a:gd name="adj1" fmla="val 775"/>
              <a:gd name="adj2" fmla="val 517"/>
            </a:avLst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98490" y="1138393"/>
            <a:ext cx="1165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TLU 2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1965222" y="1857987"/>
            <a:ext cx="1084007" cy="2613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Parti</a:t>
            </a:r>
            <a:r>
              <a:rPr lang="en-US" sz="1000" dirty="0" smtClean="0"/>
              <a:t>cle Trigger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969159" y="1857987"/>
            <a:ext cx="1023783" cy="2613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965221" y="2184662"/>
            <a:ext cx="1084007" cy="2613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TLU 2 Trigger 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965220" y="2647855"/>
            <a:ext cx="1084007" cy="2613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965218" y="3066453"/>
            <a:ext cx="1084007" cy="2613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924665" y="3930194"/>
            <a:ext cx="1084007" cy="2613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589935" y="1533832"/>
            <a:ext cx="6894871" cy="2957052"/>
          </a:xfrm>
          <a:custGeom>
            <a:avLst/>
            <a:gdLst>
              <a:gd name="connsiteX0" fmla="*/ 0 w 6894871"/>
              <a:gd name="connsiteY0" fmla="*/ 110613 h 2957052"/>
              <a:gd name="connsiteX1" fmla="*/ 0 w 6894871"/>
              <a:gd name="connsiteY1" fmla="*/ 1423220 h 2957052"/>
              <a:gd name="connsiteX2" fmla="*/ 5265175 w 6894871"/>
              <a:gd name="connsiteY2" fmla="*/ 1415845 h 2957052"/>
              <a:gd name="connsiteX3" fmla="*/ 5279923 w 6894871"/>
              <a:gd name="connsiteY3" fmla="*/ 2942303 h 2957052"/>
              <a:gd name="connsiteX4" fmla="*/ 6894871 w 6894871"/>
              <a:gd name="connsiteY4" fmla="*/ 2957052 h 2957052"/>
              <a:gd name="connsiteX5" fmla="*/ 6894871 w 6894871"/>
              <a:gd name="connsiteY5" fmla="*/ 0 h 2957052"/>
              <a:gd name="connsiteX6" fmla="*/ 0 w 6894871"/>
              <a:gd name="connsiteY6" fmla="*/ 51620 h 2957052"/>
              <a:gd name="connsiteX7" fmla="*/ 0 w 6894871"/>
              <a:gd name="connsiteY7" fmla="*/ 162233 h 295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94871" h="2957052">
                <a:moveTo>
                  <a:pt x="0" y="110613"/>
                </a:moveTo>
                <a:lnTo>
                  <a:pt x="0" y="1423220"/>
                </a:lnTo>
                <a:lnTo>
                  <a:pt x="5265175" y="1415845"/>
                </a:lnTo>
                <a:lnTo>
                  <a:pt x="5279923" y="2942303"/>
                </a:lnTo>
                <a:lnTo>
                  <a:pt x="6894871" y="2957052"/>
                </a:lnTo>
                <a:lnTo>
                  <a:pt x="6894871" y="0"/>
                </a:lnTo>
                <a:lnTo>
                  <a:pt x="0" y="51620"/>
                </a:lnTo>
                <a:lnTo>
                  <a:pt x="0" y="162233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03433" y="3039968"/>
            <a:ext cx="2663335" cy="1602604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Discarded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Trigger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6" name="Content Placeholder 5"/>
          <p:cNvSpPr>
            <a:spLocks noGrp="1"/>
          </p:cNvSpPr>
          <p:nvPr>
            <p:ph sz="quarter" idx="4"/>
          </p:nvPr>
        </p:nvSpPr>
        <p:spPr>
          <a:xfrm>
            <a:off x="361151" y="4940835"/>
            <a:ext cx="7522668" cy="1167028"/>
          </a:xfrm>
        </p:spPr>
        <p:txBody>
          <a:bodyPr/>
          <a:lstStyle/>
          <a:p>
            <a:r>
              <a:rPr lang="en-US" sz="1600" dirty="0" smtClean="0"/>
              <a:t>TLU 1 sees all particles </a:t>
            </a:r>
          </a:p>
          <a:p>
            <a:r>
              <a:rPr lang="en-US" sz="1600" dirty="0" smtClean="0"/>
              <a:t>TLU 2 only triggers when Telescope is not busy</a:t>
            </a:r>
          </a:p>
          <a:p>
            <a:r>
              <a:rPr lang="en-US" sz="1600" dirty="0" smtClean="0"/>
              <a:t>TLU 1 has a trigger from TLU 2 for the offline reconstruction</a:t>
            </a:r>
          </a:p>
          <a:p>
            <a:r>
              <a:rPr lang="en-US" sz="1600" dirty="0" smtClean="0"/>
              <a:t>Trigger which where issued after a certain time after the primary trigger will be discarded completely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051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in </a:t>
            </a:r>
            <a:r>
              <a:rPr lang="en-US" dirty="0"/>
              <a:t>the </a:t>
            </a:r>
            <a:r>
              <a:rPr lang="en-US" dirty="0" smtClean="0"/>
              <a:t>Laboratory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 smtClean="0"/>
              <a:t>Input trigger from pulse generator</a:t>
            </a:r>
            <a:endParaRPr lang="en-US" sz="2000" dirty="0"/>
          </a:p>
          <a:p>
            <a:r>
              <a:rPr lang="en-US" sz="2000" dirty="0" smtClean="0"/>
              <a:t>The main TLU is not limited anymore by the Telescope</a:t>
            </a:r>
          </a:p>
          <a:p>
            <a:r>
              <a:rPr lang="en-US" sz="2000" dirty="0" smtClean="0"/>
              <a:t>The second TLU </a:t>
            </a:r>
            <a:r>
              <a:rPr lang="en-US" sz="2000" dirty="0"/>
              <a:t>is </a:t>
            </a:r>
            <a:r>
              <a:rPr lang="en-US" sz="2000" dirty="0" smtClean="0"/>
              <a:t>synchronous with the Telescope</a:t>
            </a:r>
          </a:p>
          <a:p>
            <a:r>
              <a:rPr lang="en-US" sz="2000" dirty="0" smtClean="0"/>
              <a:t>Resynchronization of the two data streams via timestamps </a:t>
            </a:r>
          </a:p>
          <a:p>
            <a:pPr lvl="1"/>
            <a:r>
              <a:rPr lang="en-US" sz="1800" dirty="0" smtClean="0"/>
              <a:t>Default approach for EUDAQ 2.0</a:t>
            </a:r>
          </a:p>
          <a:p>
            <a:r>
              <a:rPr lang="en-US" sz="2200" dirty="0" smtClean="0"/>
              <a:t>Not tested with beam yet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284163" y="1619250"/>
          <a:ext cx="4183062" cy="4503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51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Accomplished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New Data Format for Multiple Readout frames</a:t>
            </a:r>
          </a:p>
          <a:p>
            <a:r>
              <a:rPr lang="en-US" dirty="0" smtClean="0"/>
              <a:t>Possibility to Store Data locally to reduce the network overhead</a:t>
            </a:r>
          </a:p>
          <a:p>
            <a:r>
              <a:rPr lang="en-US" dirty="0" smtClean="0"/>
              <a:t>Merging for Online Monitor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Open Task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Track merging in </a:t>
            </a:r>
            <a:r>
              <a:rPr lang="en-US" dirty="0" err="1" smtClean="0"/>
              <a:t>EUTelescope</a:t>
            </a:r>
            <a:endParaRPr lang="en-US" dirty="0" smtClean="0"/>
          </a:p>
          <a:p>
            <a:r>
              <a:rPr lang="en-US" dirty="0" smtClean="0"/>
              <a:t>Extensive beam tests</a:t>
            </a:r>
          </a:p>
          <a:p>
            <a:r>
              <a:rPr lang="en-US" dirty="0" smtClean="0"/>
              <a:t>Users need to update their producer converter to take full advantage from EUDAQ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88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7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Mimosa Readout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Rolling shutter readout</a:t>
            </a:r>
          </a:p>
          <a:p>
            <a:r>
              <a:rPr lang="en-US" dirty="0" smtClean="0"/>
              <a:t>Readout row by row</a:t>
            </a:r>
          </a:p>
          <a:p>
            <a:pPr lvl="1"/>
            <a:r>
              <a:rPr lang="en-US" dirty="0" smtClean="0"/>
              <a:t>The readout takes 115 µs</a:t>
            </a:r>
          </a:p>
          <a:p>
            <a:r>
              <a:rPr lang="en-US" dirty="0" smtClean="0"/>
              <a:t>Hits that that appear at the exact same time can be in two different readout frames</a:t>
            </a:r>
          </a:p>
          <a:p>
            <a:pPr marL="341313">
              <a:buFont typeface="Wingdings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It is needed two associate  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 two readout frames two 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 one trigger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03285339"/>
              </p:ext>
            </p:extLst>
          </p:nvPr>
        </p:nvGraphicFramePr>
        <p:xfrm>
          <a:off x="284163" y="1619250"/>
          <a:ext cx="4183062" cy="4503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6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Type devices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 smtClean="0"/>
              <a:t>The information for one Trigger is split up on two ROF </a:t>
            </a:r>
          </a:p>
          <a:p>
            <a:r>
              <a:rPr lang="en-US" sz="2000" dirty="0" smtClean="0"/>
              <a:t>Limitation in the analyze framework prevents the use of references to previous events</a:t>
            </a:r>
          </a:p>
          <a:p>
            <a:r>
              <a:rPr lang="en-US" sz="2000" dirty="0" smtClean="0"/>
              <a:t>Instead of associating only the trigger that happened during the ROF we also Associate the one from the previous ROF to this Event </a:t>
            </a:r>
          </a:p>
          <a:p>
            <a:r>
              <a:rPr lang="en-US" sz="2000" dirty="0" smtClean="0"/>
              <a:t>Trigger get associated to multiple ROF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21504" y="1008010"/>
            <a:ext cx="4314291" cy="3819403"/>
            <a:chOff x="122823" y="695960"/>
            <a:chExt cx="3824337" cy="4814879"/>
          </a:xfrm>
        </p:grpSpPr>
        <p:grpSp>
          <p:nvGrpSpPr>
            <p:cNvPr id="8" name="Gruppieren 70"/>
            <p:cNvGrpSpPr/>
            <p:nvPr/>
          </p:nvGrpSpPr>
          <p:grpSpPr>
            <a:xfrm>
              <a:off x="1776016" y="996338"/>
              <a:ext cx="1378892" cy="426838"/>
              <a:chOff x="4277950" y="5142816"/>
              <a:chExt cx="1378892" cy="843426"/>
            </a:xfrm>
          </p:grpSpPr>
          <p:sp>
            <p:nvSpPr>
              <p:cNvPr id="35" name="Positionsrahmen 67"/>
              <p:cNvSpPr/>
              <p:nvPr/>
            </p:nvSpPr>
            <p:spPr bwMode="auto">
              <a:xfrm>
                <a:off x="4472575" y="5220261"/>
                <a:ext cx="989642" cy="765981"/>
              </a:xfrm>
              <a:prstGeom prst="frame">
                <a:avLst>
                  <a:gd name="adj1" fmla="val 13106"/>
                </a:avLst>
              </a:prstGeom>
              <a:solidFill>
                <a:schemeClr val="accent2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Trapezoid 35"/>
              <p:cNvSpPr/>
              <p:nvPr/>
            </p:nvSpPr>
            <p:spPr bwMode="auto">
              <a:xfrm rot="10800000">
                <a:off x="4277950" y="5142816"/>
                <a:ext cx="1378892" cy="702195"/>
              </a:xfrm>
              <a:prstGeom prst="trapezoid">
                <a:avLst>
                  <a:gd name="adj" fmla="val 117892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" name="Halber Rahmen 21"/>
            <p:cNvSpPr/>
            <p:nvPr/>
          </p:nvSpPr>
          <p:spPr bwMode="auto">
            <a:xfrm>
              <a:off x="406400" y="1198880"/>
              <a:ext cx="3540760" cy="3470674"/>
            </a:xfrm>
            <a:prstGeom prst="halfFrame">
              <a:avLst>
                <a:gd name="adj1" fmla="val 775"/>
                <a:gd name="adj2" fmla="val 517"/>
              </a:avLst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feld 22"/>
            <p:cNvSpPr txBox="1"/>
            <p:nvPr/>
          </p:nvSpPr>
          <p:spPr>
            <a:xfrm rot="16200000">
              <a:off x="-210820" y="1029603"/>
              <a:ext cx="1005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Time</a:t>
              </a:r>
            </a:p>
          </p:txBody>
        </p:sp>
        <p:sp>
          <p:nvSpPr>
            <p:cNvPr id="11" name="Textfeld 23"/>
            <p:cNvSpPr txBox="1"/>
            <p:nvPr/>
          </p:nvSpPr>
          <p:spPr>
            <a:xfrm>
              <a:off x="406400" y="860326"/>
              <a:ext cx="1033780" cy="426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Trigger</a:t>
              </a:r>
            </a:p>
          </p:txBody>
        </p:sp>
        <p:sp>
          <p:nvSpPr>
            <p:cNvPr id="13" name="Textfeld 25"/>
            <p:cNvSpPr txBox="1"/>
            <p:nvPr/>
          </p:nvSpPr>
          <p:spPr>
            <a:xfrm>
              <a:off x="2076609" y="851973"/>
              <a:ext cx="1078298" cy="426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Telescope</a:t>
              </a:r>
            </a:p>
          </p:txBody>
        </p:sp>
        <p:sp>
          <p:nvSpPr>
            <p:cNvPr id="15" name="Pfeil nach rechts 27"/>
            <p:cNvSpPr/>
            <p:nvPr/>
          </p:nvSpPr>
          <p:spPr bwMode="auto">
            <a:xfrm>
              <a:off x="568375" y="1833145"/>
              <a:ext cx="541020" cy="198120"/>
            </a:xfrm>
            <a:prstGeom prst="rightArrow">
              <a:avLst/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Positionsrahmen 43"/>
            <p:cNvSpPr/>
            <p:nvPr/>
          </p:nvSpPr>
          <p:spPr bwMode="auto">
            <a:xfrm>
              <a:off x="1974900" y="1430526"/>
              <a:ext cx="981125" cy="1826994"/>
            </a:xfrm>
            <a:prstGeom prst="frame">
              <a:avLst>
                <a:gd name="adj1" fmla="val 5243"/>
              </a:avLst>
            </a:prstGeom>
            <a:solidFill>
              <a:schemeClr val="accent2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Pfeil nach rechts 52"/>
            <p:cNvSpPr/>
            <p:nvPr/>
          </p:nvSpPr>
          <p:spPr bwMode="auto">
            <a:xfrm>
              <a:off x="579004" y="2828881"/>
              <a:ext cx="541020" cy="198120"/>
            </a:xfrm>
            <a:prstGeom prst="rightArrow">
              <a:avLst/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ruppieren 71"/>
            <p:cNvGrpSpPr/>
            <p:nvPr/>
          </p:nvGrpSpPr>
          <p:grpSpPr>
            <a:xfrm rot="10800000">
              <a:off x="1776016" y="5084000"/>
              <a:ext cx="1378892" cy="426839"/>
              <a:chOff x="4277950" y="5142816"/>
              <a:chExt cx="1378892" cy="843428"/>
            </a:xfrm>
          </p:grpSpPr>
          <p:sp>
            <p:nvSpPr>
              <p:cNvPr id="29" name="Positionsrahmen 72"/>
              <p:cNvSpPr/>
              <p:nvPr/>
            </p:nvSpPr>
            <p:spPr bwMode="auto">
              <a:xfrm>
                <a:off x="4476834" y="5220263"/>
                <a:ext cx="985383" cy="765981"/>
              </a:xfrm>
              <a:prstGeom prst="frame">
                <a:avLst>
                  <a:gd name="adj1" fmla="val 13106"/>
                </a:avLst>
              </a:prstGeom>
              <a:solidFill>
                <a:schemeClr val="accent2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 bwMode="auto">
              <a:xfrm rot="10800000">
                <a:off x="4277950" y="5142816"/>
                <a:ext cx="1378892" cy="702196"/>
              </a:xfrm>
              <a:prstGeom prst="trapezoid">
                <a:avLst>
                  <a:gd name="adj" fmla="val 133210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" name="Positionsrahmen 58"/>
            <p:cNvSpPr/>
            <p:nvPr/>
          </p:nvSpPr>
          <p:spPr bwMode="auto">
            <a:xfrm>
              <a:off x="1974900" y="3256091"/>
              <a:ext cx="981125" cy="1826994"/>
            </a:xfrm>
            <a:prstGeom prst="frame">
              <a:avLst>
                <a:gd name="adj1" fmla="val 5243"/>
              </a:avLst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Pfeil nach rechts 52"/>
          <p:cNvSpPr/>
          <p:nvPr/>
        </p:nvSpPr>
        <p:spPr bwMode="auto">
          <a:xfrm>
            <a:off x="724137" y="3118548"/>
            <a:ext cx="610333" cy="157159"/>
          </a:xfrm>
          <a:prstGeom prst="rightArrow">
            <a:avLst/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3" name="Pfeil nach rechts 52"/>
          <p:cNvSpPr/>
          <p:nvPr/>
        </p:nvSpPr>
        <p:spPr bwMode="auto">
          <a:xfrm>
            <a:off x="724136" y="3982289"/>
            <a:ext cx="610333" cy="157159"/>
          </a:xfrm>
          <a:prstGeom prst="rightArrow">
            <a:avLst/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2587304" y="3535928"/>
            <a:ext cx="6450" cy="856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2593754" y="3535928"/>
            <a:ext cx="64655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2829280" y="3213157"/>
            <a:ext cx="666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Row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329619" y="3206924"/>
            <a:ext cx="369332" cy="11786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/>
              <a:t>T</a:t>
            </a:r>
            <a:r>
              <a:rPr lang="en-US" sz="1200" dirty="0" smtClean="0"/>
              <a:t>ime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311289" y="3076119"/>
            <a:ext cx="1277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Read out </a:t>
            </a:r>
            <a:endParaRPr lang="en-US" sz="1100" dirty="0"/>
          </a:p>
        </p:txBody>
      </p:sp>
      <p:sp>
        <p:nvSpPr>
          <p:cNvPr id="27" name="Parallelogram 26"/>
          <p:cNvSpPr/>
          <p:nvPr/>
        </p:nvSpPr>
        <p:spPr bwMode="auto">
          <a:xfrm rot="16200000">
            <a:off x="2460395" y="3669403"/>
            <a:ext cx="681592" cy="399634"/>
          </a:xfrm>
          <a:prstGeom prst="parallelogram">
            <a:avLst>
              <a:gd name="adj" fmla="val 114618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09600" y="3032956"/>
            <a:ext cx="3675529" cy="1473797"/>
          </a:xfrm>
          <a:prstGeom prst="rect">
            <a:avLst/>
          </a:prstGeom>
          <a:noFill/>
          <a:ln w="2857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Freeform 38"/>
          <p:cNvSpPr/>
          <p:nvPr/>
        </p:nvSpPr>
        <p:spPr bwMode="auto">
          <a:xfrm>
            <a:off x="609600" y="1649506"/>
            <a:ext cx="3675529" cy="2877670"/>
          </a:xfrm>
          <a:custGeom>
            <a:avLst/>
            <a:gdLst>
              <a:gd name="connsiteX0" fmla="*/ 3657600 w 3675529"/>
              <a:gd name="connsiteY0" fmla="*/ 1362635 h 2877670"/>
              <a:gd name="connsiteX1" fmla="*/ 1030941 w 3675529"/>
              <a:gd name="connsiteY1" fmla="*/ 1380565 h 2877670"/>
              <a:gd name="connsiteX2" fmla="*/ 1039906 w 3675529"/>
              <a:gd name="connsiteY2" fmla="*/ 0 h 2877670"/>
              <a:gd name="connsiteX3" fmla="*/ 17929 w 3675529"/>
              <a:gd name="connsiteY3" fmla="*/ 0 h 2877670"/>
              <a:gd name="connsiteX4" fmla="*/ 0 w 3675529"/>
              <a:gd name="connsiteY4" fmla="*/ 2877670 h 2877670"/>
              <a:gd name="connsiteX5" fmla="*/ 3675529 w 3675529"/>
              <a:gd name="connsiteY5" fmla="*/ 2868706 h 2877670"/>
              <a:gd name="connsiteX6" fmla="*/ 3657600 w 3675529"/>
              <a:gd name="connsiteY6" fmla="*/ 1362635 h 287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5529" h="2877670">
                <a:moveTo>
                  <a:pt x="3657600" y="1362635"/>
                </a:moveTo>
                <a:lnTo>
                  <a:pt x="1030941" y="1380565"/>
                </a:lnTo>
                <a:cubicBezTo>
                  <a:pt x="1033929" y="920377"/>
                  <a:pt x="1036918" y="460188"/>
                  <a:pt x="1039906" y="0"/>
                </a:cubicBezTo>
                <a:lnTo>
                  <a:pt x="17929" y="0"/>
                </a:lnTo>
                <a:lnTo>
                  <a:pt x="0" y="2877670"/>
                </a:lnTo>
                <a:lnTo>
                  <a:pt x="3675529" y="2868706"/>
                </a:lnTo>
                <a:lnTo>
                  <a:pt x="3657600" y="1362635"/>
                </a:lnTo>
                <a:close/>
              </a:path>
            </a:pathLst>
          </a:cu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5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flexibility in the data format</a:t>
            </a:r>
          </a:p>
          <a:p>
            <a:pPr lvl="1"/>
            <a:r>
              <a:rPr lang="en-US" dirty="0"/>
              <a:t>Possibility to store multiple readout frames in one “packet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Increasing of the track rate by more than 2 orders of magnitude</a:t>
            </a:r>
          </a:p>
          <a:p>
            <a:r>
              <a:rPr lang="en-US" dirty="0" smtClean="0"/>
              <a:t>Easier combination of different kind of devices</a:t>
            </a:r>
          </a:p>
          <a:p>
            <a:pPr lvl="1"/>
            <a:r>
              <a:rPr lang="en-US" dirty="0" smtClean="0"/>
              <a:t>FE-I4 / Mimosa / </a:t>
            </a:r>
            <a:r>
              <a:rPr lang="en-US" dirty="0" err="1" smtClean="0"/>
              <a:t>Timepix</a:t>
            </a:r>
            <a:r>
              <a:rPr lang="en-US" dirty="0" smtClean="0"/>
              <a:t>(3) / Slow Control</a:t>
            </a:r>
          </a:p>
          <a:p>
            <a:r>
              <a:rPr lang="en-US" dirty="0" smtClean="0"/>
              <a:t>Resolved scalability issues</a:t>
            </a:r>
          </a:p>
          <a:p>
            <a:pPr lvl="1"/>
            <a:r>
              <a:rPr lang="en-US" dirty="0" smtClean="0"/>
              <a:t>Decentralized data taking</a:t>
            </a:r>
          </a:p>
          <a:p>
            <a:pPr lvl="1"/>
            <a:r>
              <a:rPr lang="en-US" dirty="0" smtClean="0"/>
              <a:t>Data can be stored locally without network overhead</a:t>
            </a:r>
          </a:p>
          <a:p>
            <a:r>
              <a:rPr lang="en-US" dirty="0" smtClean="0"/>
              <a:t>Stay backward compatible to old EUDAQ 1.x Producer and analyze readout chain (</a:t>
            </a:r>
            <a:r>
              <a:rPr lang="en-US" dirty="0" err="1" smtClean="0"/>
              <a:t>EUTelescope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 smtClean="0"/>
              <a:t>Only recompiling is needed</a:t>
            </a:r>
          </a:p>
          <a:p>
            <a:pPr lvl="1"/>
            <a:r>
              <a:rPr lang="en-US" dirty="0" smtClean="0"/>
              <a:t>Changes are only need to benefit from some new features</a:t>
            </a:r>
          </a:p>
          <a:p>
            <a:r>
              <a:rPr lang="en-US" dirty="0" smtClean="0"/>
              <a:t>Cross platform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149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674961" y="2233913"/>
            <a:ext cx="358815" cy="201399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0869" y="1532676"/>
            <a:ext cx="1006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DUT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208344" y="2777924"/>
            <a:ext cx="3646023" cy="4629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3854368" y="2777924"/>
            <a:ext cx="347240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208344" y="3356658"/>
            <a:ext cx="3646024" cy="2314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854368" y="3009417"/>
            <a:ext cx="3472407" cy="3472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8344" y="2442258"/>
            <a:ext cx="3646024" cy="5671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3854368" y="3009417"/>
            <a:ext cx="3472407" cy="5787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" name="Group 8"/>
          <p:cNvGrpSpPr/>
          <p:nvPr/>
        </p:nvGrpSpPr>
        <p:grpSpPr>
          <a:xfrm>
            <a:off x="462987" y="1041722"/>
            <a:ext cx="6677723" cy="3391382"/>
            <a:chOff x="462987" y="1041722"/>
            <a:chExt cx="6677723" cy="3391382"/>
          </a:xfrm>
        </p:grpSpPr>
        <p:sp>
          <p:nvSpPr>
            <p:cNvPr id="5" name="Rectangle 4"/>
            <p:cNvSpPr/>
            <p:nvPr/>
          </p:nvSpPr>
          <p:spPr bwMode="auto">
            <a:xfrm>
              <a:off x="844952" y="2048719"/>
              <a:ext cx="45719" cy="238438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056575" y="2048719"/>
              <a:ext cx="45719" cy="238438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275725" y="2048719"/>
              <a:ext cx="45719" cy="238438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98557" y="2048718"/>
              <a:ext cx="45719" cy="238438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510180" y="2048718"/>
              <a:ext cx="45719" cy="238438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729330" y="2048718"/>
              <a:ext cx="45719" cy="238438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2987" y="1041722"/>
              <a:ext cx="12153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MIMOSA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25368" y="1194122"/>
              <a:ext cx="12153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MIMOSA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-70704" y="1532676"/>
            <a:ext cx="1067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08344" y="2048718"/>
            <a:ext cx="9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54643" y="2858947"/>
            <a:ext cx="4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048" name="TextBox 2047"/>
          <p:cNvSpPr txBox="1"/>
          <p:nvPr/>
        </p:nvSpPr>
        <p:spPr>
          <a:xfrm>
            <a:off x="208344" y="328720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 bwMode="auto">
          <a:xfrm>
            <a:off x="3674961" y="2762250"/>
            <a:ext cx="358815" cy="4805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3674961" y="2985387"/>
            <a:ext cx="358815" cy="4805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674961" y="3332628"/>
            <a:ext cx="358815" cy="4805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9" name="TextBox 2048"/>
          <p:cNvSpPr txBox="1"/>
          <p:nvPr/>
        </p:nvSpPr>
        <p:spPr>
          <a:xfrm>
            <a:off x="277792" y="5016471"/>
            <a:ext cx="7227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970213" algn="l"/>
              </a:tabLst>
            </a:pPr>
            <a:r>
              <a:rPr lang="en-US" dirty="0" smtClean="0"/>
              <a:t>Information Needed: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970213" algn="l"/>
              </a:tabLst>
            </a:pPr>
            <a:r>
              <a:rPr lang="en-US" dirty="0" smtClean="0"/>
              <a:t>Space and time information at the position of the DUT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2970213" algn="l"/>
              </a:tabLst>
            </a:pPr>
            <a:r>
              <a:rPr lang="en-US" dirty="0" smtClean="0"/>
              <a:t>Space resolution    	&lt;    3 µs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2970213" algn="l"/>
              </a:tabLst>
            </a:pPr>
            <a:r>
              <a:rPr lang="en-US" dirty="0" smtClean="0"/>
              <a:t>Separation time* 	</a:t>
            </a:r>
            <a:r>
              <a:rPr lang="en-US" dirty="0"/>
              <a:t>&lt;</a:t>
            </a:r>
            <a:r>
              <a:rPr lang="en-US" dirty="0" smtClean="0"/>
              <a:t>  30 ns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2970213" algn="l"/>
              </a:tabLst>
            </a:pPr>
            <a:r>
              <a:rPr lang="en-US" dirty="0" smtClean="0"/>
              <a:t>Time Resolution	&lt;    4 ns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2970213" algn="l"/>
              </a:tabLst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361926"/>
            <a:ext cx="4029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*Tracks can only be separated if their time difference is larger than the separation time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880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844952" y="2048719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056575" y="2048719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75725" y="2048719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298557" y="2048718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10180" y="2048718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729984" y="2048718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74961" y="2233913"/>
            <a:ext cx="358815" cy="201399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987" y="1041722"/>
            <a:ext cx="121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MIMOSA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25368" y="1194122"/>
            <a:ext cx="121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MIMOSA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0869" y="1532676"/>
            <a:ext cx="1006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DUT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208344" y="2777924"/>
            <a:ext cx="3646023" cy="4629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854368" y="2777924"/>
            <a:ext cx="347240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208344" y="3356658"/>
            <a:ext cx="3646024" cy="2314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854368" y="3009417"/>
            <a:ext cx="3472407" cy="3472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08344" y="2442258"/>
            <a:ext cx="3646024" cy="5671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854368" y="3009417"/>
            <a:ext cx="3472407" cy="5787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-70704" y="1532676"/>
            <a:ext cx="1067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44" y="2048718"/>
            <a:ext cx="9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4643" y="2858947"/>
            <a:ext cx="4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8344" y="328720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844952" y="2501265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056574" y="2546985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75725" y="2577465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844951" y="3127016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056573" y="3098441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275724" y="3066056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44950" y="3507105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56572" y="3493770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274855" y="3484245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297688" y="2745539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6510180" y="2745539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729984" y="2745539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297687" y="3080819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6511841" y="3055060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729984" y="3032200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6297686" y="3391716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6510179" y="3422630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729984" y="3456486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674961" y="2762250"/>
            <a:ext cx="358815" cy="4805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674961" y="2985387"/>
            <a:ext cx="358815" cy="4805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674961" y="3332628"/>
            <a:ext cx="358815" cy="4805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740358" y="4555099"/>
            <a:ext cx="1114712" cy="844296"/>
            <a:chOff x="740358" y="4786884"/>
            <a:chExt cx="1114712" cy="844296"/>
          </a:xfrm>
        </p:grpSpPr>
        <p:sp>
          <p:nvSpPr>
            <p:cNvPr id="50" name="Right Arrow 49"/>
            <p:cNvSpPr/>
            <p:nvPr/>
          </p:nvSpPr>
          <p:spPr bwMode="auto">
            <a:xfrm>
              <a:off x="740358" y="5137404"/>
              <a:ext cx="1114712" cy="49377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740358" y="4786884"/>
              <a:ext cx="674412" cy="46634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Isosceles Triangle 61"/>
            <p:cNvSpPr/>
            <p:nvPr/>
          </p:nvSpPr>
          <p:spPr bwMode="auto">
            <a:xfrm rot="10800000">
              <a:off x="778387" y="4794504"/>
              <a:ext cx="581086" cy="466344"/>
            </a:xfrm>
            <a:prstGeom prst="triangl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750201" y="5137403"/>
              <a:ext cx="657598" cy="2964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031354" y="4862393"/>
            <a:ext cx="4134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Intrinsic resolution of ~3.5 µm precession </a:t>
            </a:r>
          </a:p>
          <a:p>
            <a:r>
              <a:rPr lang="en-US" dirty="0" smtClean="0"/>
              <a:t> - Very poor time resolution (115.2 </a:t>
            </a:r>
            <a:r>
              <a:rPr lang="en-US" dirty="0"/>
              <a:t>µ</a:t>
            </a:r>
            <a:r>
              <a:rPr lang="en-US" dirty="0" smtClean="0"/>
              <a:t>s)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7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 bwMode="auto">
          <a:xfrm>
            <a:off x="7052310" y="2106591"/>
            <a:ext cx="342900" cy="2384386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674961" y="2233913"/>
            <a:ext cx="358815" cy="201399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987" y="1041722"/>
            <a:ext cx="121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MIMOSA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25368" y="1194122"/>
            <a:ext cx="121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MIMOSA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50869" y="1532676"/>
            <a:ext cx="1006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DUT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208344" y="2777924"/>
            <a:ext cx="3646023" cy="4629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854368" y="2777924"/>
            <a:ext cx="347240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208344" y="3356658"/>
            <a:ext cx="3646024" cy="2314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854368" y="3009417"/>
            <a:ext cx="3472407" cy="3472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08344" y="2442258"/>
            <a:ext cx="3646024" cy="5671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854368" y="3009417"/>
            <a:ext cx="3472407" cy="5787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-70704" y="1532676"/>
            <a:ext cx="1067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44" y="2048718"/>
            <a:ext cx="9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4643" y="2858947"/>
            <a:ext cx="4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8344" y="328720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 bwMode="auto">
          <a:xfrm>
            <a:off x="3674961" y="2762250"/>
            <a:ext cx="358815" cy="4805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674961" y="2985387"/>
            <a:ext cx="358815" cy="4805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674961" y="3332628"/>
            <a:ext cx="358815" cy="4805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740358" y="4555099"/>
            <a:ext cx="1114712" cy="844296"/>
            <a:chOff x="740358" y="4786884"/>
            <a:chExt cx="1114712" cy="844296"/>
          </a:xfrm>
        </p:grpSpPr>
        <p:sp>
          <p:nvSpPr>
            <p:cNvPr id="50" name="Right Arrow 49"/>
            <p:cNvSpPr/>
            <p:nvPr/>
          </p:nvSpPr>
          <p:spPr bwMode="auto">
            <a:xfrm>
              <a:off x="740358" y="5137404"/>
              <a:ext cx="1114712" cy="49377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740358" y="4786884"/>
              <a:ext cx="674412" cy="46634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Isosceles Triangle 61"/>
            <p:cNvSpPr/>
            <p:nvPr/>
          </p:nvSpPr>
          <p:spPr bwMode="auto">
            <a:xfrm rot="10800000">
              <a:off x="778387" y="4794504"/>
              <a:ext cx="581086" cy="466344"/>
            </a:xfrm>
            <a:prstGeom prst="triangl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750201" y="5137403"/>
              <a:ext cx="657598" cy="2964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031355" y="4862393"/>
            <a:ext cx="4329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Intrinsic resolution of ~3.5 µm precession </a:t>
            </a:r>
          </a:p>
          <a:p>
            <a:r>
              <a:rPr lang="en-US" dirty="0"/>
              <a:t> - Very poor time resolution (115.2 µs) </a:t>
            </a:r>
          </a:p>
          <a:p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59279" y="5423764"/>
            <a:ext cx="5751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7013" algn="l"/>
                <a:tab pos="2400300" algn="l"/>
              </a:tabLst>
            </a:pPr>
            <a:r>
              <a:rPr lang="en-US" dirty="0" smtClean="0"/>
              <a:t>Solution adding faster device for time stamping the tracks</a:t>
            </a:r>
          </a:p>
          <a:p>
            <a:pPr>
              <a:tabLst>
                <a:tab pos="227013" algn="l"/>
                <a:tab pos="2400300" algn="l"/>
              </a:tabLst>
            </a:pPr>
            <a:r>
              <a:rPr lang="en-US" dirty="0" smtClean="0"/>
              <a:t>+	time resolution 	        25 ns  </a:t>
            </a:r>
          </a:p>
          <a:p>
            <a:pPr>
              <a:tabLst>
                <a:tab pos="227013" algn="l"/>
                <a:tab pos="2400300" algn="l"/>
              </a:tabLst>
            </a:pPr>
            <a:r>
              <a:rPr lang="en-US" dirty="0" smtClean="0"/>
              <a:t>- 	Intrinsic resolution 	14 x 70 µm  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6734175" y="1701953"/>
            <a:ext cx="9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FEI4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052310" y="2750268"/>
            <a:ext cx="342900" cy="7202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7052310" y="2985387"/>
            <a:ext cx="342900" cy="7202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7052310" y="3520072"/>
            <a:ext cx="342900" cy="7202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 flipH="1">
            <a:off x="6491607" y="4631678"/>
            <a:ext cx="1114712" cy="1410981"/>
            <a:chOff x="740358" y="4786884"/>
            <a:chExt cx="1114712" cy="844296"/>
          </a:xfrm>
        </p:grpSpPr>
        <p:sp>
          <p:nvSpPr>
            <p:cNvPr id="57" name="Right Arrow 56"/>
            <p:cNvSpPr/>
            <p:nvPr/>
          </p:nvSpPr>
          <p:spPr bwMode="auto">
            <a:xfrm>
              <a:off x="740358" y="5330246"/>
              <a:ext cx="1114712" cy="300934"/>
            </a:xfrm>
            <a:prstGeom prst="rightArrow">
              <a:avLst>
                <a:gd name="adj1" fmla="val 35225"/>
                <a:gd name="adj2" fmla="val 40766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40358" y="4786884"/>
              <a:ext cx="674412" cy="63530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Isosceles Triangle 58"/>
            <p:cNvSpPr/>
            <p:nvPr/>
          </p:nvSpPr>
          <p:spPr bwMode="auto">
            <a:xfrm rot="10800000">
              <a:off x="778387" y="4794504"/>
              <a:ext cx="581086" cy="466344"/>
            </a:xfrm>
            <a:prstGeom prst="triangl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751442" y="5137403"/>
              <a:ext cx="651849" cy="34330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70440" y="6328132"/>
            <a:ext cx="517850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Asynchronous data streams </a:t>
            </a:r>
          </a:p>
        </p:txBody>
      </p:sp>
      <p:sp>
        <p:nvSpPr>
          <p:cNvPr id="34" name="Right Arrow 33"/>
          <p:cNvSpPr/>
          <p:nvPr/>
        </p:nvSpPr>
        <p:spPr bwMode="auto">
          <a:xfrm>
            <a:off x="1819943" y="6293750"/>
            <a:ext cx="798498" cy="36576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844952" y="2048719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1056575" y="2048719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1275725" y="2048719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844952" y="2501265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1056574" y="2546985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1275725" y="2577465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844951" y="3127016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1056573" y="3098441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1275724" y="3066056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844950" y="3507105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1056572" y="3493770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1274855" y="3484245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6298557" y="2048718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6510180" y="2048718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6729984" y="2048718"/>
            <a:ext cx="45719" cy="23843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6297688" y="2745539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6510180" y="2745539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6729984" y="2745539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6297687" y="3080819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Rectangle 88"/>
          <p:cNvSpPr/>
          <p:nvPr/>
        </p:nvSpPr>
        <p:spPr bwMode="auto">
          <a:xfrm>
            <a:off x="6511841" y="3055060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6729984" y="3032200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Rectangle 90"/>
          <p:cNvSpPr/>
          <p:nvPr/>
        </p:nvSpPr>
        <p:spPr bwMode="auto">
          <a:xfrm>
            <a:off x="6297686" y="3391716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6510179" y="3422630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6729984" y="3456486"/>
            <a:ext cx="45719" cy="647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of two types of sensors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21075938"/>
              </p:ext>
            </p:extLst>
          </p:nvPr>
        </p:nvGraphicFramePr>
        <p:xfrm>
          <a:off x="282575" y="977900"/>
          <a:ext cx="4183063" cy="2512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By adding the FE-I4 Detector the time resolution is increased by more than 3 orders of magnitude</a:t>
            </a:r>
          </a:p>
          <a:p>
            <a:r>
              <a:rPr lang="en-US" sz="2400" dirty="0" smtClean="0"/>
              <a:t>Gives the possibility to timestamp the individual Tracks</a:t>
            </a:r>
          </a:p>
        </p:txBody>
      </p:sp>
      <p:sp>
        <p:nvSpPr>
          <p:cNvPr id="7" name="Multiply 6"/>
          <p:cNvSpPr/>
          <p:nvPr/>
        </p:nvSpPr>
        <p:spPr bwMode="auto">
          <a:xfrm>
            <a:off x="1112948" y="2440833"/>
            <a:ext cx="411480" cy="40957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3680460"/>
            <a:ext cx="14833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Combined Resolution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 bwMode="auto">
          <a:xfrm flipV="1">
            <a:off x="894080" y="2750819"/>
            <a:ext cx="421640" cy="9296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42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Trigger to Timestamps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6766" y="977900"/>
            <a:ext cx="2895922" cy="4792663"/>
          </a:xfrm>
        </p:spPr>
        <p:txBody>
          <a:bodyPr/>
          <a:lstStyle/>
          <a:p>
            <a:r>
              <a:rPr lang="en-US" sz="2000" dirty="0" smtClean="0"/>
              <a:t>One trigger per read out frame</a:t>
            </a:r>
          </a:p>
          <a:p>
            <a:r>
              <a:rPr lang="en-US" sz="2000" dirty="0" smtClean="0"/>
              <a:t>Prevents the issuing of triggers for the whole time of the read out</a:t>
            </a:r>
          </a:p>
          <a:p>
            <a:r>
              <a:rPr lang="en-US" sz="2000" dirty="0" smtClean="0"/>
              <a:t>All but the first particle are ignored</a:t>
            </a:r>
          </a:p>
          <a:p>
            <a:r>
              <a:rPr lang="en-US" sz="2000" dirty="0" smtClean="0"/>
              <a:t>Online event building</a:t>
            </a:r>
          </a:p>
          <a:p>
            <a:r>
              <a:rPr lang="en-US" sz="2000" dirty="0" smtClean="0"/>
              <a:t>Slowest device limits the Event rate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58726" y="814609"/>
            <a:ext cx="5648040" cy="5607720"/>
            <a:chOff x="122823" y="695960"/>
            <a:chExt cx="3824337" cy="5300049"/>
          </a:xfrm>
        </p:grpSpPr>
        <p:grpSp>
          <p:nvGrpSpPr>
            <p:cNvPr id="6" name="Gruppieren 70"/>
            <p:cNvGrpSpPr/>
            <p:nvPr/>
          </p:nvGrpSpPr>
          <p:grpSpPr>
            <a:xfrm>
              <a:off x="1776016" y="996338"/>
              <a:ext cx="1378892" cy="426838"/>
              <a:chOff x="4277950" y="5142816"/>
              <a:chExt cx="1378892" cy="843426"/>
            </a:xfrm>
          </p:grpSpPr>
          <p:sp>
            <p:nvSpPr>
              <p:cNvPr id="33" name="Positionsrahmen 67"/>
              <p:cNvSpPr/>
              <p:nvPr/>
            </p:nvSpPr>
            <p:spPr bwMode="auto">
              <a:xfrm>
                <a:off x="4472575" y="5220261"/>
                <a:ext cx="989642" cy="765981"/>
              </a:xfrm>
              <a:prstGeom prst="frame">
                <a:avLst>
                  <a:gd name="adj1" fmla="val 13106"/>
                </a:avLst>
              </a:prstGeom>
              <a:solidFill>
                <a:srgbClr val="F28E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Trapezoid 33"/>
              <p:cNvSpPr/>
              <p:nvPr/>
            </p:nvSpPr>
            <p:spPr bwMode="auto">
              <a:xfrm rot="10800000">
                <a:off x="4277950" y="5142816"/>
                <a:ext cx="1378892" cy="702195"/>
              </a:xfrm>
              <a:prstGeom prst="trapezoid">
                <a:avLst>
                  <a:gd name="adj" fmla="val 117892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" name="Halber Rahmen 21"/>
            <p:cNvSpPr/>
            <p:nvPr/>
          </p:nvSpPr>
          <p:spPr bwMode="auto">
            <a:xfrm>
              <a:off x="406400" y="1198880"/>
              <a:ext cx="3540760" cy="3470674"/>
            </a:xfrm>
            <a:prstGeom prst="halfFrame">
              <a:avLst>
                <a:gd name="adj1" fmla="val 775"/>
                <a:gd name="adj2" fmla="val 517"/>
              </a:avLst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Textfeld 22"/>
            <p:cNvSpPr txBox="1"/>
            <p:nvPr/>
          </p:nvSpPr>
          <p:spPr>
            <a:xfrm rot="16200000">
              <a:off x="-210820" y="1029603"/>
              <a:ext cx="1005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Time</a:t>
              </a:r>
            </a:p>
          </p:txBody>
        </p:sp>
        <p:sp>
          <p:nvSpPr>
            <p:cNvPr id="9" name="Textfeld 23"/>
            <p:cNvSpPr txBox="1"/>
            <p:nvPr/>
          </p:nvSpPr>
          <p:spPr>
            <a:xfrm>
              <a:off x="406400" y="860326"/>
              <a:ext cx="1033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Particles</a:t>
              </a:r>
            </a:p>
          </p:txBody>
        </p:sp>
        <p:sp>
          <p:nvSpPr>
            <p:cNvPr id="10" name="Textfeld 24"/>
            <p:cNvSpPr txBox="1"/>
            <p:nvPr/>
          </p:nvSpPr>
          <p:spPr>
            <a:xfrm>
              <a:off x="1440180" y="851972"/>
              <a:ext cx="952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TLU</a:t>
              </a:r>
            </a:p>
          </p:txBody>
        </p:sp>
        <p:sp>
          <p:nvSpPr>
            <p:cNvPr id="11" name="Textfeld 25"/>
            <p:cNvSpPr txBox="1"/>
            <p:nvPr/>
          </p:nvSpPr>
          <p:spPr>
            <a:xfrm>
              <a:off x="2076609" y="851972"/>
              <a:ext cx="952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DAQ 1</a:t>
              </a:r>
            </a:p>
          </p:txBody>
        </p:sp>
        <p:sp>
          <p:nvSpPr>
            <p:cNvPr id="12" name="Textfeld 26"/>
            <p:cNvSpPr txBox="1"/>
            <p:nvPr/>
          </p:nvSpPr>
          <p:spPr>
            <a:xfrm>
              <a:off x="3044067" y="860326"/>
              <a:ext cx="779506" cy="302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DAQ 2</a:t>
              </a:r>
            </a:p>
          </p:txBody>
        </p:sp>
        <p:sp>
          <p:nvSpPr>
            <p:cNvPr id="13" name="Pfeil nach rechts 27"/>
            <p:cNvSpPr/>
            <p:nvPr/>
          </p:nvSpPr>
          <p:spPr bwMode="auto">
            <a:xfrm>
              <a:off x="568375" y="1833145"/>
              <a:ext cx="541020" cy="198120"/>
            </a:xfrm>
            <a:prstGeom prst="rightArrow">
              <a:avLst/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" name="Gruppieren 33"/>
            <p:cNvGrpSpPr/>
            <p:nvPr/>
          </p:nvGrpSpPr>
          <p:grpSpPr>
            <a:xfrm rot="5400000">
              <a:off x="1373173" y="1950686"/>
              <a:ext cx="616080" cy="198120"/>
              <a:chOff x="1310640" y="1391920"/>
              <a:chExt cx="616080" cy="198120"/>
            </a:xfrm>
          </p:grpSpPr>
          <p:cxnSp>
            <p:nvCxnSpPr>
              <p:cNvPr id="31" name="Gewinkelte Verbindung 29"/>
              <p:cNvCxnSpPr/>
              <p:nvPr/>
            </p:nvCxnSpPr>
            <p:spPr bwMode="auto">
              <a:xfrm flipV="1">
                <a:off x="1310640" y="1391920"/>
                <a:ext cx="381000" cy="198120"/>
              </a:xfrm>
              <a:prstGeom prst="bentConnector3">
                <a:avLst/>
              </a:prstGeom>
              <a:solidFill>
                <a:srgbClr val="00A5EB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Gewinkelte Verbindung 31"/>
              <p:cNvCxnSpPr/>
              <p:nvPr/>
            </p:nvCxnSpPr>
            <p:spPr bwMode="auto">
              <a:xfrm>
                <a:off x="1678329" y="1391920"/>
                <a:ext cx="248391" cy="198120"/>
              </a:xfrm>
              <a:prstGeom prst="bentConnector3">
                <a:avLst>
                  <a:gd name="adj1" fmla="val 10120"/>
                </a:avLst>
              </a:prstGeom>
              <a:solidFill>
                <a:srgbClr val="00A5EB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5" name="Positionsrahmen 43"/>
            <p:cNvSpPr/>
            <p:nvPr/>
          </p:nvSpPr>
          <p:spPr bwMode="auto">
            <a:xfrm>
              <a:off x="1974900" y="1430526"/>
              <a:ext cx="981125" cy="1826994"/>
            </a:xfrm>
            <a:prstGeom prst="frame">
              <a:avLst>
                <a:gd name="adj1" fmla="val 5243"/>
              </a:avLst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Readout Frame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Contains: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Trigger No.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>
                  <a:solidFill>
                    <a:srgbClr val="000000"/>
                  </a:solidFill>
                </a:rPr>
                <a:t>H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its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…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Positionsrahmen 44"/>
            <p:cNvSpPr/>
            <p:nvPr/>
          </p:nvSpPr>
          <p:spPr bwMode="auto">
            <a:xfrm>
              <a:off x="3044067" y="1537433"/>
              <a:ext cx="770538" cy="422543"/>
            </a:xfrm>
            <a:prstGeom prst="frame">
              <a:avLst>
                <a:gd name="adj1" fmla="val 5243"/>
              </a:avLst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Trigger</a:t>
              </a:r>
              <a:r>
                <a:rPr kumimoji="0" lang="en-US" sz="1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No.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baseline="0" dirty="0" smtClean="0">
                  <a:solidFill>
                    <a:srgbClr val="000000"/>
                  </a:solidFill>
                </a:rPr>
                <a:t>Hits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Pfeil nach rechts 52"/>
            <p:cNvSpPr/>
            <p:nvPr/>
          </p:nvSpPr>
          <p:spPr bwMode="auto">
            <a:xfrm>
              <a:off x="579004" y="2828881"/>
              <a:ext cx="541020" cy="198120"/>
            </a:xfrm>
            <a:prstGeom prst="rightArrow">
              <a:avLst/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9" name="Gruppieren 71"/>
            <p:cNvGrpSpPr/>
            <p:nvPr/>
          </p:nvGrpSpPr>
          <p:grpSpPr>
            <a:xfrm rot="10800000">
              <a:off x="1776016" y="5084000"/>
              <a:ext cx="1378892" cy="426839"/>
              <a:chOff x="4277950" y="5142816"/>
              <a:chExt cx="1378892" cy="843428"/>
            </a:xfrm>
          </p:grpSpPr>
          <p:sp>
            <p:nvSpPr>
              <p:cNvPr id="27" name="Positionsrahmen 72"/>
              <p:cNvSpPr/>
              <p:nvPr/>
            </p:nvSpPr>
            <p:spPr bwMode="auto">
              <a:xfrm>
                <a:off x="4476834" y="5220263"/>
                <a:ext cx="985383" cy="765981"/>
              </a:xfrm>
              <a:prstGeom prst="frame">
                <a:avLst>
                  <a:gd name="adj1" fmla="val 13106"/>
                </a:avLst>
              </a:prstGeom>
              <a:solidFill>
                <a:srgbClr val="00A5EB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Trapezoid 27"/>
              <p:cNvSpPr/>
              <p:nvPr/>
            </p:nvSpPr>
            <p:spPr bwMode="auto">
              <a:xfrm rot="10800000">
                <a:off x="4277950" y="5142816"/>
                <a:ext cx="1378892" cy="702196"/>
              </a:xfrm>
              <a:prstGeom prst="trapezoid">
                <a:avLst>
                  <a:gd name="adj" fmla="val 133210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" name="Positionsrahmen 58"/>
            <p:cNvSpPr/>
            <p:nvPr/>
          </p:nvSpPr>
          <p:spPr bwMode="auto">
            <a:xfrm>
              <a:off x="1974900" y="3256091"/>
              <a:ext cx="981125" cy="1826994"/>
            </a:xfrm>
            <a:prstGeom prst="frame">
              <a:avLst>
                <a:gd name="adj1" fmla="val 5243"/>
              </a:avLst>
            </a:prstGeom>
            <a:solidFill>
              <a:srgbClr val="F28E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Readout Frame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Contains: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…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2" name="Gerader Verbinder 60"/>
            <p:cNvCxnSpPr/>
            <p:nvPr/>
          </p:nvCxnSpPr>
          <p:spPr bwMode="auto">
            <a:xfrm>
              <a:off x="1582153" y="3256091"/>
              <a:ext cx="0" cy="1727389"/>
            </a:xfrm>
            <a:prstGeom prst="line">
              <a:avLst/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62"/>
            <p:cNvCxnSpPr/>
            <p:nvPr/>
          </p:nvCxnSpPr>
          <p:spPr bwMode="auto">
            <a:xfrm flipV="1">
              <a:off x="1582153" y="2233593"/>
              <a:ext cx="0" cy="1649275"/>
            </a:xfrm>
            <a:prstGeom prst="line">
              <a:avLst/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r Verbinder 64"/>
            <p:cNvCxnSpPr>
              <a:stCxn id="13" idx="1"/>
            </p:cNvCxnSpPr>
            <p:nvPr/>
          </p:nvCxnSpPr>
          <p:spPr bwMode="auto">
            <a:xfrm>
              <a:off x="568375" y="1932205"/>
              <a:ext cx="3255198" cy="0"/>
            </a:xfrm>
            <a:prstGeom prst="line">
              <a:avLst/>
            </a:prstGeom>
            <a:solidFill>
              <a:srgbClr val="00A5EB"/>
            </a:solidFill>
            <a:ln w="222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66"/>
            <p:cNvSpPr txBox="1"/>
            <p:nvPr/>
          </p:nvSpPr>
          <p:spPr>
            <a:xfrm>
              <a:off x="217329" y="5411234"/>
              <a:ext cx="2710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A5EB"/>
                  </a:solidFill>
                  <a:effectLst/>
                  <a:uLnTx/>
                  <a:uFillTx/>
                </a:rPr>
                <a:t>Marked for write to Disk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28E00"/>
                  </a:solidFill>
                  <a:effectLst/>
                  <a:uLnTx/>
                  <a:uFillTx/>
                </a:rPr>
                <a:t>Not Marked</a:t>
              </a: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50" y="2122620"/>
            <a:ext cx="4016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5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Trigger to Timestamps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6766" y="977900"/>
            <a:ext cx="2895922" cy="4792663"/>
          </a:xfrm>
        </p:spPr>
        <p:txBody>
          <a:bodyPr/>
          <a:lstStyle/>
          <a:p>
            <a:r>
              <a:rPr lang="en-US" sz="2400" dirty="0" smtClean="0"/>
              <a:t>Using all particles</a:t>
            </a:r>
          </a:p>
          <a:p>
            <a:pPr lvl="1"/>
            <a:r>
              <a:rPr lang="en-US" sz="2000" dirty="0" smtClean="0"/>
              <a:t>Possible rate increase of two orders </a:t>
            </a:r>
            <a:r>
              <a:rPr lang="en-US" sz="2000" smtClean="0"/>
              <a:t>of magnitude </a:t>
            </a:r>
            <a:endParaRPr lang="en-US" sz="2000" dirty="0" smtClean="0"/>
          </a:p>
          <a:p>
            <a:r>
              <a:rPr lang="en-US" sz="2400" dirty="0" smtClean="0"/>
              <a:t>No online event building</a:t>
            </a:r>
          </a:p>
          <a:p>
            <a:r>
              <a:rPr lang="en-US" sz="2400" dirty="0" smtClean="0"/>
              <a:t>Offline merging</a:t>
            </a:r>
          </a:p>
          <a:p>
            <a:endParaRPr lang="en-US" sz="2400" dirty="0"/>
          </a:p>
        </p:txBody>
      </p:sp>
      <p:grpSp>
        <p:nvGrpSpPr>
          <p:cNvPr id="6" name="Gruppieren 70"/>
          <p:cNvGrpSpPr/>
          <p:nvPr/>
        </p:nvGrpSpPr>
        <p:grpSpPr>
          <a:xfrm>
            <a:off x="2700273" y="1132424"/>
            <a:ext cx="2036441" cy="451616"/>
            <a:chOff x="4277950" y="5142816"/>
            <a:chExt cx="1378892" cy="843426"/>
          </a:xfrm>
        </p:grpSpPr>
        <p:sp>
          <p:nvSpPr>
            <p:cNvPr id="33" name="Positionsrahmen 67"/>
            <p:cNvSpPr/>
            <p:nvPr/>
          </p:nvSpPr>
          <p:spPr bwMode="auto">
            <a:xfrm>
              <a:off x="4472575" y="5220261"/>
              <a:ext cx="989642" cy="765981"/>
            </a:xfrm>
            <a:prstGeom prst="frame">
              <a:avLst>
                <a:gd name="adj1" fmla="val 13106"/>
              </a:avLst>
            </a:prstGeom>
            <a:solidFill>
              <a:srgbClr val="F28E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rapezoid 33"/>
            <p:cNvSpPr/>
            <p:nvPr/>
          </p:nvSpPr>
          <p:spPr bwMode="auto">
            <a:xfrm rot="10800000">
              <a:off x="4277950" y="5142816"/>
              <a:ext cx="1378892" cy="702195"/>
            </a:xfrm>
            <a:prstGeom prst="trapezoid">
              <a:avLst>
                <a:gd name="adj" fmla="val 117892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Halber Rahmen 21"/>
          <p:cNvSpPr/>
          <p:nvPr/>
        </p:nvSpPr>
        <p:spPr bwMode="auto">
          <a:xfrm>
            <a:off x="677532" y="1346724"/>
            <a:ext cx="5229234" cy="3672149"/>
          </a:xfrm>
          <a:prstGeom prst="halfFrame">
            <a:avLst>
              <a:gd name="adj1" fmla="val 775"/>
              <a:gd name="adj2" fmla="val 517"/>
            </a:avLst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Textfeld 22"/>
          <p:cNvSpPr txBox="1"/>
          <p:nvPr/>
        </p:nvSpPr>
        <p:spPr>
          <a:xfrm rot="16200000">
            <a:off x="-23389" y="1096724"/>
            <a:ext cx="1064230" cy="499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Time</a:t>
            </a:r>
          </a:p>
        </p:txBody>
      </p:sp>
      <p:sp>
        <p:nvSpPr>
          <p:cNvPr id="9" name="Textfeld 23"/>
          <p:cNvSpPr txBox="1"/>
          <p:nvPr/>
        </p:nvSpPr>
        <p:spPr>
          <a:xfrm>
            <a:off x="677532" y="988517"/>
            <a:ext cx="1526756" cy="35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Particles</a:t>
            </a:r>
          </a:p>
        </p:txBody>
      </p:sp>
      <p:sp>
        <p:nvSpPr>
          <p:cNvPr id="10" name="Textfeld 24"/>
          <p:cNvSpPr txBox="1"/>
          <p:nvPr/>
        </p:nvSpPr>
        <p:spPr>
          <a:xfrm>
            <a:off x="2204288" y="979678"/>
            <a:ext cx="1406717" cy="35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TLU</a:t>
            </a:r>
          </a:p>
        </p:txBody>
      </p:sp>
      <p:sp>
        <p:nvSpPr>
          <p:cNvPr id="11" name="Textfeld 25"/>
          <p:cNvSpPr txBox="1"/>
          <p:nvPr/>
        </p:nvSpPr>
        <p:spPr>
          <a:xfrm>
            <a:off x="3144210" y="979678"/>
            <a:ext cx="1406717" cy="35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DAQ 1</a:t>
            </a:r>
          </a:p>
        </p:txBody>
      </p:sp>
      <p:sp>
        <p:nvSpPr>
          <p:cNvPr id="12" name="Textfeld 26"/>
          <p:cNvSpPr txBox="1"/>
          <p:nvPr/>
        </p:nvSpPr>
        <p:spPr>
          <a:xfrm>
            <a:off x="4573017" y="988517"/>
            <a:ext cx="1151227" cy="319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DAQ 2</a:t>
            </a:r>
          </a:p>
        </p:txBody>
      </p:sp>
      <p:sp>
        <p:nvSpPr>
          <p:cNvPr id="13" name="Pfeil nach rechts 27"/>
          <p:cNvSpPr/>
          <p:nvPr/>
        </p:nvSpPr>
        <p:spPr bwMode="auto">
          <a:xfrm>
            <a:off x="916747" y="2017808"/>
            <a:ext cx="799015" cy="209621"/>
          </a:xfrm>
          <a:prstGeom prst="rightArrow">
            <a:avLst/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14" name="Gruppieren 33"/>
          <p:cNvGrpSpPr/>
          <p:nvPr/>
        </p:nvGrpSpPr>
        <p:grpSpPr>
          <a:xfrm rot="5400000">
            <a:off x="2234340" y="2100685"/>
            <a:ext cx="651844" cy="292597"/>
            <a:chOff x="1310640" y="1391920"/>
            <a:chExt cx="616080" cy="198120"/>
          </a:xfrm>
        </p:grpSpPr>
        <p:cxnSp>
          <p:nvCxnSpPr>
            <p:cNvPr id="31" name="Gewinkelte Verbindung 29"/>
            <p:cNvCxnSpPr/>
            <p:nvPr/>
          </p:nvCxnSpPr>
          <p:spPr bwMode="auto">
            <a:xfrm flipV="1">
              <a:off x="1310640" y="1391920"/>
              <a:ext cx="381000" cy="198120"/>
            </a:xfrm>
            <a:prstGeom prst="bentConnector3">
              <a:avLst/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winkelte Verbindung 31"/>
            <p:cNvCxnSpPr/>
            <p:nvPr/>
          </p:nvCxnSpPr>
          <p:spPr bwMode="auto">
            <a:xfrm>
              <a:off x="1678329" y="1391920"/>
              <a:ext cx="248391" cy="198120"/>
            </a:xfrm>
            <a:prstGeom prst="bentConnector3">
              <a:avLst>
                <a:gd name="adj1" fmla="val 10120"/>
              </a:avLst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" name="Positionsrahmen 43"/>
          <p:cNvSpPr/>
          <p:nvPr/>
        </p:nvSpPr>
        <p:spPr bwMode="auto">
          <a:xfrm>
            <a:off x="2993999" y="1591817"/>
            <a:ext cx="1448992" cy="1933052"/>
          </a:xfrm>
          <a:prstGeom prst="frame">
            <a:avLst>
              <a:gd name="adj1" fmla="val 5243"/>
            </a:avLst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Readout Frame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Contains: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Timestamp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0000"/>
                </a:solidFill>
              </a:rPr>
              <a:t>Timestamp 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</a:rPr>
              <a:t>H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Positionsrahmen 44"/>
          <p:cNvSpPr/>
          <p:nvPr/>
        </p:nvSpPr>
        <p:spPr bwMode="auto">
          <a:xfrm>
            <a:off x="4573017" y="1704930"/>
            <a:ext cx="1137983" cy="447072"/>
          </a:xfrm>
          <a:prstGeom prst="frame">
            <a:avLst>
              <a:gd name="adj1" fmla="val 5243"/>
            </a:avLst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Timestamp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baseline="0" dirty="0" smtClean="0">
                <a:solidFill>
                  <a:srgbClr val="000000"/>
                </a:solidFill>
              </a:rPr>
              <a:t>Hits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19" name="Gruppieren 71"/>
          <p:cNvGrpSpPr/>
          <p:nvPr/>
        </p:nvGrpSpPr>
        <p:grpSpPr>
          <a:xfrm rot="10800000">
            <a:off x="2700273" y="5457377"/>
            <a:ext cx="2036441" cy="451617"/>
            <a:chOff x="4277950" y="5142816"/>
            <a:chExt cx="1378892" cy="843428"/>
          </a:xfrm>
        </p:grpSpPr>
        <p:sp>
          <p:nvSpPr>
            <p:cNvPr id="27" name="Positionsrahmen 72"/>
            <p:cNvSpPr/>
            <p:nvPr/>
          </p:nvSpPr>
          <p:spPr bwMode="auto">
            <a:xfrm>
              <a:off x="4476834" y="5220263"/>
              <a:ext cx="985383" cy="765981"/>
            </a:xfrm>
            <a:prstGeom prst="frame">
              <a:avLst>
                <a:gd name="adj1" fmla="val 13106"/>
              </a:avLst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rapezoid 27"/>
            <p:cNvSpPr/>
            <p:nvPr/>
          </p:nvSpPr>
          <p:spPr bwMode="auto">
            <a:xfrm rot="10800000">
              <a:off x="4277950" y="5142816"/>
              <a:ext cx="1378892" cy="702196"/>
            </a:xfrm>
            <a:prstGeom prst="trapezoid">
              <a:avLst>
                <a:gd name="adj" fmla="val 133210"/>
              </a:avLst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Positionsrahmen 54"/>
          <p:cNvSpPr/>
          <p:nvPr/>
        </p:nvSpPr>
        <p:spPr bwMode="auto">
          <a:xfrm>
            <a:off x="4566132" y="2688775"/>
            <a:ext cx="1144866" cy="528413"/>
          </a:xfrm>
          <a:prstGeom prst="frame">
            <a:avLst>
              <a:gd name="adj1" fmla="val 5243"/>
            </a:avLst>
          </a:prstGeom>
          <a:solidFill>
            <a:srgbClr val="00A5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Timestamp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baseline="0" dirty="0" smtClean="0">
                <a:solidFill>
                  <a:srgbClr val="000000"/>
                </a:solidFill>
              </a:rPr>
              <a:t>Hits</a:t>
            </a:r>
            <a:r>
              <a:rPr lang="en-US" sz="1200" kern="0" dirty="0" smtClean="0">
                <a:solidFill>
                  <a:srgbClr val="000000"/>
                </a:solidFill>
              </a:rPr>
              <a:t>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Positionsrahmen 58"/>
          <p:cNvSpPr/>
          <p:nvPr/>
        </p:nvSpPr>
        <p:spPr bwMode="auto">
          <a:xfrm>
            <a:off x="2993999" y="3523357"/>
            <a:ext cx="1448992" cy="1933052"/>
          </a:xfrm>
          <a:prstGeom prst="frame">
            <a:avLst>
              <a:gd name="adj1" fmla="val 5243"/>
            </a:avLst>
          </a:prstGeom>
          <a:solidFill>
            <a:srgbClr val="F28E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Readout Frame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Contains: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413963" y="2441500"/>
            <a:ext cx="292597" cy="2909522"/>
            <a:chOff x="2413963" y="2441500"/>
            <a:chExt cx="292597" cy="2909522"/>
          </a:xfrm>
        </p:grpSpPr>
        <p:grpSp>
          <p:nvGrpSpPr>
            <p:cNvPr id="17" name="Gruppieren 48"/>
            <p:cNvGrpSpPr/>
            <p:nvPr/>
          </p:nvGrpSpPr>
          <p:grpSpPr>
            <a:xfrm rot="5400000">
              <a:off x="2234340" y="3154223"/>
              <a:ext cx="651844" cy="292597"/>
              <a:chOff x="1310640" y="1391920"/>
              <a:chExt cx="616080" cy="198120"/>
            </a:xfrm>
          </p:grpSpPr>
          <p:cxnSp>
            <p:nvCxnSpPr>
              <p:cNvPr id="29" name="Gewinkelte Verbindung 49"/>
              <p:cNvCxnSpPr/>
              <p:nvPr/>
            </p:nvCxnSpPr>
            <p:spPr bwMode="auto">
              <a:xfrm flipV="1">
                <a:off x="1310640" y="1391920"/>
                <a:ext cx="381000" cy="198120"/>
              </a:xfrm>
              <a:prstGeom prst="bentConnector3">
                <a:avLst/>
              </a:prstGeom>
              <a:solidFill>
                <a:srgbClr val="00A5EB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Gewinkelte Verbindung 50"/>
              <p:cNvCxnSpPr/>
              <p:nvPr/>
            </p:nvCxnSpPr>
            <p:spPr bwMode="auto">
              <a:xfrm>
                <a:off x="1678329" y="1391920"/>
                <a:ext cx="248391" cy="198120"/>
              </a:xfrm>
              <a:prstGeom prst="bentConnector3">
                <a:avLst>
                  <a:gd name="adj1" fmla="val 10120"/>
                </a:avLst>
              </a:prstGeom>
              <a:solidFill>
                <a:srgbClr val="00A5EB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" name="Gerader Verbinder 60"/>
            <p:cNvCxnSpPr/>
            <p:nvPr/>
          </p:nvCxnSpPr>
          <p:spPr bwMode="auto">
            <a:xfrm>
              <a:off x="2413963" y="3523357"/>
              <a:ext cx="0" cy="1827665"/>
            </a:xfrm>
            <a:prstGeom prst="line">
              <a:avLst/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62"/>
            <p:cNvCxnSpPr/>
            <p:nvPr/>
          </p:nvCxnSpPr>
          <p:spPr bwMode="auto">
            <a:xfrm flipV="1">
              <a:off x="2413963" y="2441500"/>
              <a:ext cx="0" cy="629847"/>
            </a:xfrm>
            <a:prstGeom prst="line">
              <a:avLst/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4" name="Gerader Verbinder 64"/>
          <p:cNvCxnSpPr>
            <a:stCxn id="13" idx="1"/>
          </p:cNvCxnSpPr>
          <p:nvPr/>
        </p:nvCxnSpPr>
        <p:spPr bwMode="auto">
          <a:xfrm>
            <a:off x="916747" y="2122619"/>
            <a:ext cx="4807497" cy="0"/>
          </a:xfrm>
          <a:prstGeom prst="line">
            <a:avLst/>
          </a:prstGeom>
          <a:solidFill>
            <a:srgbClr val="00A5EB"/>
          </a:solidFill>
          <a:ln w="222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932445" y="3071347"/>
            <a:ext cx="4807497" cy="209621"/>
            <a:chOff x="932445" y="3071347"/>
            <a:chExt cx="4807497" cy="209621"/>
          </a:xfrm>
        </p:grpSpPr>
        <p:sp>
          <p:nvSpPr>
            <p:cNvPr id="18" name="Pfeil nach rechts 52"/>
            <p:cNvSpPr/>
            <p:nvPr/>
          </p:nvSpPr>
          <p:spPr bwMode="auto">
            <a:xfrm>
              <a:off x="932445" y="3071347"/>
              <a:ext cx="799015" cy="209621"/>
            </a:xfrm>
            <a:prstGeom prst="rightArrow">
              <a:avLst/>
            </a:prstGeom>
            <a:solidFill>
              <a:srgbClr val="00A5E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5" name="Gerader Verbinder 65"/>
            <p:cNvCxnSpPr/>
            <p:nvPr/>
          </p:nvCxnSpPr>
          <p:spPr bwMode="auto">
            <a:xfrm>
              <a:off x="932445" y="3176158"/>
              <a:ext cx="4807497" cy="0"/>
            </a:xfrm>
            <a:prstGeom prst="line">
              <a:avLst/>
            </a:prstGeom>
            <a:solidFill>
              <a:srgbClr val="00A5EB"/>
            </a:solidFill>
            <a:ln w="222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Textfeld 66"/>
          <p:cNvSpPr txBox="1"/>
          <p:nvPr/>
        </p:nvSpPr>
        <p:spPr>
          <a:xfrm>
            <a:off x="398299" y="5803607"/>
            <a:ext cx="4002577" cy="61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A5EB"/>
                </a:solidFill>
                <a:effectLst/>
                <a:uLnTx/>
                <a:uFillTx/>
              </a:rPr>
              <a:t>Marked for write to Disk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</a:rPr>
              <a:t>Not Marked</a:t>
            </a:r>
          </a:p>
        </p:txBody>
      </p:sp>
    </p:spTree>
    <p:extLst>
      <p:ext uri="{BB962C8B-B14F-4D97-AF65-F5344CB8AC3E}">
        <p14:creationId xmlns:p14="http://schemas.microsoft.com/office/powerpoint/2010/main" val="42895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1242</Words>
  <Application>Microsoft Office PowerPoint</Application>
  <PresentationFormat>On-screen Show (4:3)</PresentationFormat>
  <Paragraphs>296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Times New Roman</vt:lpstr>
      <vt:lpstr>Wingdings</vt:lpstr>
      <vt:lpstr>2_DESY_Vortrag_3-1</vt:lpstr>
      <vt:lpstr>  EUDAQ 2.0</vt:lpstr>
      <vt:lpstr>EUDAQ</vt:lpstr>
      <vt:lpstr>Goals</vt:lpstr>
      <vt:lpstr>Motivation</vt:lpstr>
      <vt:lpstr>Motivation</vt:lpstr>
      <vt:lpstr>Motivation</vt:lpstr>
      <vt:lpstr>Combining of two types of sensors</vt:lpstr>
      <vt:lpstr>From Trigger to Timestamps</vt:lpstr>
      <vt:lpstr>From Trigger to Timestamps</vt:lpstr>
      <vt:lpstr>Hardware Layout</vt:lpstr>
      <vt:lpstr>Software Layout with Multiple Data Collector</vt:lpstr>
      <vt:lpstr>Online Monitor</vt:lpstr>
      <vt:lpstr>Merging</vt:lpstr>
      <vt:lpstr>Merging</vt:lpstr>
      <vt:lpstr>Merging</vt:lpstr>
      <vt:lpstr>Definition: Read Out Frame (ROF)</vt:lpstr>
      <vt:lpstr>Packets</vt:lpstr>
      <vt:lpstr>How to extract Events from Packets</vt:lpstr>
      <vt:lpstr>Extra: Two TLU Setup</vt:lpstr>
      <vt:lpstr>Combination to events </vt:lpstr>
      <vt:lpstr>Test in the Laboratory </vt:lpstr>
      <vt:lpstr>Summary</vt:lpstr>
      <vt:lpstr>PowerPoint Presentation</vt:lpstr>
      <vt:lpstr>Backup</vt:lpstr>
      <vt:lpstr>Mimosa Readout</vt:lpstr>
      <vt:lpstr>Telescope Type devices</vt:lpstr>
    </vt:vector>
  </TitlesOfParts>
  <Company>DESY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Richard Peschke</cp:lastModifiedBy>
  <cp:revision>719</cp:revision>
  <dcterms:created xsi:type="dcterms:W3CDTF">2008-04-14T12:45:38Z</dcterms:created>
  <dcterms:modified xsi:type="dcterms:W3CDTF">2015-01-20T10:35:34Z</dcterms:modified>
</cp:coreProperties>
</file>