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9" r:id="rId4"/>
    <p:sldId id="275" r:id="rId5"/>
    <p:sldId id="276" r:id="rId6"/>
    <p:sldId id="277" r:id="rId7"/>
    <p:sldId id="279" r:id="rId8"/>
    <p:sldId id="270" r:id="rId9"/>
    <p:sldId id="272" r:id="rId10"/>
    <p:sldId id="280" r:id="rId11"/>
    <p:sldId id="282" r:id="rId12"/>
    <p:sldId id="263" r:id="rId13"/>
    <p:sldId id="274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555"/>
    <a:srgbClr val="E0E0E0"/>
    <a:srgbClr val="FD930A"/>
    <a:srgbClr val="261748"/>
    <a:srgbClr val="626262"/>
    <a:srgbClr val="100F2E"/>
    <a:srgbClr val="2314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6" autoAdjust="0"/>
    <p:restoredTop sz="88277" autoAdjust="0"/>
  </p:normalViewPr>
  <p:slideViewPr>
    <p:cSldViewPr snapToGrid="0">
      <p:cViewPr varScale="1">
        <p:scale>
          <a:sx n="93" d="100"/>
          <a:sy n="93" d="100"/>
        </p:scale>
        <p:origin x="-810" y="-9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58" y="468"/>
      </p:cViewPr>
      <p:guideLst>
        <p:guide orient="horz" pos="2880"/>
        <p:guide pos="2154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0174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EFDDC25-8BC0-4ED9-B237-ADADBD1865D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646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9FA2-F720-48CB-A5A3-FFFCC35AE882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5275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All systems phase synchronized to the </a:t>
            </a:r>
            <a:r>
              <a:rPr lang="pl-PL" dirty="0" err="1" smtClean="0">
                <a:solidFill>
                  <a:srgbClr val="000066"/>
                </a:solidFill>
              </a:rPr>
              <a:t>the</a:t>
            </a:r>
            <a:r>
              <a:rPr lang="pl-PL" dirty="0" smtClean="0">
                <a:solidFill>
                  <a:srgbClr val="000066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</a:rPr>
              <a:t>RF Master Oscillator</a:t>
            </a:r>
          </a:p>
          <a:p>
            <a:pPr marL="295275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RF signal phase adjusted to the </a:t>
            </a:r>
            <a:r>
              <a:rPr lang="pl-PL" dirty="0" smtClean="0">
                <a:solidFill>
                  <a:srgbClr val="002060"/>
                </a:solidFill>
              </a:rPr>
              <a:t>MO</a:t>
            </a:r>
            <a:r>
              <a:rPr lang="en-US" dirty="0" smtClean="0">
                <a:solidFill>
                  <a:srgbClr val="002060"/>
                </a:solidFill>
              </a:rPr>
              <a:t> with 10 </a:t>
            </a:r>
            <a:r>
              <a:rPr lang="en-US" dirty="0" err="1" smtClean="0">
                <a:solidFill>
                  <a:srgbClr val="002060"/>
                </a:solidFill>
              </a:rPr>
              <a:t>fs</a:t>
            </a:r>
            <a:r>
              <a:rPr lang="en-US" dirty="0" smtClean="0">
                <a:solidFill>
                  <a:srgbClr val="002060"/>
                </a:solidFill>
              </a:rPr>
              <a:t> accuracy at each of 10 optical system outputs</a:t>
            </a:r>
            <a:endParaRPr lang="pl-PL" dirty="0" smtClean="0">
              <a:solidFill>
                <a:srgbClr val="002060"/>
              </a:solidFill>
            </a:endParaRPr>
          </a:p>
          <a:p>
            <a:pPr marL="295275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In case of optical system failure, the coax distribution should still deliver signals but with limited performance</a:t>
            </a:r>
            <a:endParaRPr lang="en-US" dirty="0" smtClean="0">
              <a:solidFill>
                <a:srgbClr val="000066"/>
              </a:solidFill>
            </a:endParaRPr>
          </a:p>
          <a:p>
            <a:pPr marL="295275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Main drive line as a cascade of </a:t>
            </a:r>
            <a:r>
              <a:rPr lang="en-US" dirty="0" err="1" smtClean="0">
                <a:solidFill>
                  <a:srgbClr val="002060"/>
                </a:solidFill>
              </a:rPr>
              <a:t>IMx</a:t>
            </a:r>
            <a:r>
              <a:rPr lang="en-US" dirty="0" smtClean="0">
                <a:solidFill>
                  <a:srgbClr val="002060"/>
                </a:solidFill>
              </a:rPr>
              <a:t> interferometers</a:t>
            </a:r>
          </a:p>
          <a:p>
            <a:pPr marL="295275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dirty="0" err="1" smtClean="0">
                <a:solidFill>
                  <a:srgbClr val="002060"/>
                </a:solidFill>
              </a:rPr>
              <a:t>IMx</a:t>
            </a:r>
            <a:r>
              <a:rPr lang="en-US" dirty="0" smtClean="0">
                <a:solidFill>
                  <a:srgbClr val="002060"/>
                </a:solidFill>
              </a:rPr>
              <a:t> interferometers are redundant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DC25-8BC0-4ED9-B237-ADADBD1865D9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=""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26th 2014, DESY Krzysztof Czuba, ISE, WUT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178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26th 2014, DESY Krzysztof Czuba, ISE, WUT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52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Krzysztof Czuba</a:t>
            </a:r>
            <a:r>
              <a:rPr lang="en-GB" dirty="0" smtClean="0"/>
              <a:t>, </a:t>
            </a:r>
            <a:r>
              <a:rPr lang="pl-PL" dirty="0" smtClean="0"/>
              <a:t>ISE</a:t>
            </a:r>
            <a:r>
              <a:rPr lang="en-GB" dirty="0" smtClean="0"/>
              <a:t>, </a:t>
            </a:r>
            <a:r>
              <a:rPr lang="pl-PL" dirty="0" smtClean="0"/>
              <a:t>WUT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8630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Krzysztof Czuba</a:t>
            </a:r>
            <a:r>
              <a:rPr lang="en-GB" dirty="0" smtClean="0"/>
              <a:t>, </a:t>
            </a:r>
            <a:r>
              <a:rPr lang="pl-PL" dirty="0" smtClean="0"/>
              <a:t>ISE</a:t>
            </a:r>
            <a:r>
              <a:rPr lang="en-GB" dirty="0" smtClean="0"/>
              <a:t>, </a:t>
            </a:r>
            <a:r>
              <a:rPr lang="pl-PL" dirty="0" smtClean="0"/>
              <a:t>WUT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9637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Krzysztof Czuba</a:t>
            </a:r>
            <a:r>
              <a:rPr lang="en-GB" dirty="0" smtClean="0"/>
              <a:t>, </a:t>
            </a:r>
            <a:r>
              <a:rPr lang="pl-PL" dirty="0" smtClean="0"/>
              <a:t>ISE</a:t>
            </a:r>
            <a:r>
              <a:rPr lang="en-GB" dirty="0" smtClean="0"/>
              <a:t>, </a:t>
            </a:r>
            <a:r>
              <a:rPr lang="pl-PL" dirty="0" smtClean="0"/>
              <a:t>WUT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611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Krzysztof Czuba</a:t>
            </a:r>
            <a:r>
              <a:rPr lang="en-GB" dirty="0" smtClean="0"/>
              <a:t>, </a:t>
            </a:r>
            <a:r>
              <a:rPr lang="pl-PL" dirty="0" smtClean="0"/>
              <a:t>ISE</a:t>
            </a:r>
            <a:r>
              <a:rPr lang="en-GB" dirty="0" smtClean="0"/>
              <a:t>, </a:t>
            </a:r>
            <a:r>
              <a:rPr lang="pl-PL" dirty="0" smtClean="0"/>
              <a:t>WUT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9115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Krzysztof Czuba</a:t>
            </a:r>
            <a:r>
              <a:rPr lang="en-GB" dirty="0" smtClean="0"/>
              <a:t>, </a:t>
            </a:r>
            <a:r>
              <a:rPr lang="pl-PL" dirty="0" smtClean="0"/>
              <a:t>ISE</a:t>
            </a:r>
            <a:r>
              <a:rPr lang="en-GB" dirty="0" smtClean="0"/>
              <a:t>, </a:t>
            </a:r>
            <a:r>
              <a:rPr lang="pl-PL" dirty="0" smtClean="0"/>
              <a:t>WUT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578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Krzysztof Czuba</a:t>
            </a:r>
            <a:r>
              <a:rPr lang="en-GB" dirty="0" smtClean="0"/>
              <a:t>, </a:t>
            </a:r>
            <a:r>
              <a:rPr lang="pl-PL" dirty="0" smtClean="0"/>
              <a:t>ISE</a:t>
            </a:r>
            <a:r>
              <a:rPr lang="en-GB" dirty="0" smtClean="0"/>
              <a:t>, </a:t>
            </a:r>
            <a:r>
              <a:rPr lang="pl-PL" dirty="0" smtClean="0"/>
              <a:t>WUT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886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26th 2014, DESY Krzysztof Czuba, ISE, WUT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8558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26th 2014, DESY Krzysztof Czuba, ISE, WUT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524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pl-PL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</a:t>
            </a:r>
            <a:r>
              <a:rPr lang="pl-PL" dirty="0" smtClean="0"/>
              <a:t>4</a:t>
            </a:r>
            <a:r>
              <a:rPr lang="en-GB" dirty="0" smtClean="0"/>
              <a:t>, DESY</a:t>
            </a:r>
          </a:p>
          <a:p>
            <a:r>
              <a:rPr lang="pl-PL" dirty="0" smtClean="0"/>
              <a:t>Krzysztof Czuba</a:t>
            </a:r>
            <a:r>
              <a:rPr lang="en-GB" dirty="0" smtClean="0"/>
              <a:t>, </a:t>
            </a:r>
            <a:r>
              <a:rPr lang="pl-PL" dirty="0" smtClean="0"/>
              <a:t>ISE</a:t>
            </a:r>
            <a:r>
              <a:rPr lang="en-GB" dirty="0" smtClean="0"/>
              <a:t>, </a:t>
            </a:r>
            <a:r>
              <a:rPr lang="pl-PL" dirty="0" smtClean="0"/>
              <a:t>WUT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PRR WP02 : 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821987"/>
            <a:ext cx="7283450" cy="150710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Distribution Layout</a:t>
            </a:r>
            <a:endParaRPr lang="en-US" dirty="0" smtClean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54419" y="1319213"/>
            <a:ext cx="8484781" cy="1844675"/>
          </a:xfrm>
          <a:ln/>
        </p:spPr>
        <p:txBody>
          <a:bodyPr/>
          <a:lstStyle/>
          <a:p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WP02 PRR:</a:t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Master Oscillator and </a:t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Reference Distribution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Power </a:t>
            </a:r>
            <a:r>
              <a:rPr lang="en-US" dirty="0" smtClean="0"/>
              <a:t>Budge</a:t>
            </a:r>
            <a:r>
              <a:rPr lang="pl-PL" dirty="0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Calculation Example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August</a:t>
            </a:r>
            <a:r>
              <a:rPr lang="en-GB" smtClean="0"/>
              <a:t> 26</a:t>
            </a:r>
            <a:r>
              <a:rPr lang="en-GB" baseline="30000" smtClean="0"/>
              <a:t>th</a:t>
            </a:r>
            <a:r>
              <a:rPr lang="en-GB" smtClean="0"/>
              <a:t> 201</a:t>
            </a:r>
            <a:r>
              <a:rPr lang="pl-PL" smtClean="0"/>
              <a:t>4</a:t>
            </a:r>
            <a:r>
              <a:rPr lang="en-GB" smtClean="0"/>
              <a:t>, DESY</a:t>
            </a:r>
          </a:p>
          <a:p>
            <a:r>
              <a:rPr lang="pl-PL" smtClean="0"/>
              <a:t>Krzysztof Czuba</a:t>
            </a:r>
            <a:r>
              <a:rPr lang="en-GB" smtClean="0"/>
              <a:t>, </a:t>
            </a:r>
            <a:r>
              <a:rPr lang="pl-PL" smtClean="0"/>
              <a:t>ISE</a:t>
            </a:r>
            <a:r>
              <a:rPr lang="en-GB" smtClean="0"/>
              <a:t>, </a:t>
            </a:r>
            <a:r>
              <a:rPr lang="pl-PL" smtClean="0"/>
              <a:t>WUT</a:t>
            </a:r>
            <a:endParaRPr lang="en-GB" dirty="0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67811" y="1798074"/>
          <a:ext cx="8723865" cy="3462284"/>
        </p:xfrm>
        <a:graphic>
          <a:graphicData uri="http://schemas.openxmlformats.org/presentationml/2006/ole">
            <p:oleObj spid="_x0000_s31745" name="Arkusz" r:id="rId3" imgW="12696750" imgH="5038635" progId="Excel.Sheet.12">
              <p:embed/>
            </p:oleObj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8086" y="5209927"/>
          <a:ext cx="6096000" cy="1184807"/>
        </p:xfrm>
        <a:graphic>
          <a:graphicData uri="http://schemas.openxmlformats.org/drawingml/2006/table">
            <a:tbl>
              <a:tblPr/>
              <a:tblGrid>
                <a:gridCol w="2027060"/>
                <a:gridCol w="94834"/>
                <a:gridCol w="133360"/>
                <a:gridCol w="628270"/>
                <a:gridCol w="133360"/>
                <a:gridCol w="94834"/>
                <a:gridCol w="877207"/>
                <a:gridCol w="871280"/>
                <a:gridCol w="1235795"/>
              </a:tblGrid>
              <a:tr h="169004">
                <a:tc>
                  <a:txBody>
                    <a:bodyPr/>
                    <a:lstStyle/>
                    <a:p>
                      <a:pPr algn="r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FFC000"/>
                          </a:solidFill>
                          <a:latin typeface="Czcionka tekstu podstawowego"/>
                        </a:rPr>
                        <a:t>xx dBm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- loss/coupling value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004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LCF38-50J: 13.1 dB/100m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B050"/>
                          </a:solidFill>
                          <a:latin typeface="Czcionka tekstu podstawowego"/>
                        </a:rPr>
                        <a:t>←  xx dBm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- power of forward wave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004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LCF12-50J:   8.3 dB/100m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953735"/>
                          </a:solidFill>
                          <a:latin typeface="Czcionka tekstu podstawowego"/>
                        </a:rPr>
                        <a:t>xx dBm  →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- power of reverse wave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99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LCF78-50JA:   4.6 dB/100m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xx dBm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- output power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99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LCF158-50JA:   2.6 dB/100m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xx dBm</a:t>
                      </a:r>
                    </a:p>
                  </a:txBody>
                  <a:tcPr marL="8895" marR="8895" marT="889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- value to set</a:t>
                      </a:r>
                    </a:p>
                  </a:txBody>
                  <a:tcPr marL="8895" marR="8895" marT="889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997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Phase Master 190: 30.0 dB/100m</a:t>
                      </a: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B050"/>
                          </a:solidFill>
                          <a:latin typeface="Czcionka tekstu podstawowego"/>
                        </a:rPr>
                        <a:t>←  xx dBm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- value calculated based on value above</a:t>
                      </a:r>
                    </a:p>
                  </a:txBody>
                  <a:tcPr marL="8895" marR="8895" marT="8895" marB="0" anchor="b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168844" y="1142306"/>
            <a:ext cx="8749124" cy="552931"/>
          </a:xfrm>
        </p:spPr>
        <p:txBody>
          <a:bodyPr/>
          <a:lstStyle/>
          <a:p>
            <a:r>
              <a:rPr lang="en-US" sz="1800" dirty="0" smtClean="0"/>
              <a:t>Similar spreadsheets are done for all links in the machine</a:t>
            </a:r>
          </a:p>
          <a:p>
            <a:r>
              <a:rPr lang="en-US" sz="1800" dirty="0" smtClean="0"/>
              <a:t>Design prepared to have the same power level values at all outputs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Diagnostics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August</a:t>
            </a:r>
            <a:r>
              <a:rPr lang="en-GB" smtClean="0"/>
              <a:t> 26</a:t>
            </a:r>
            <a:r>
              <a:rPr lang="en-GB" baseline="30000" smtClean="0"/>
              <a:t>th</a:t>
            </a:r>
            <a:r>
              <a:rPr lang="en-GB" smtClean="0"/>
              <a:t> 201</a:t>
            </a:r>
            <a:r>
              <a:rPr lang="pl-PL" smtClean="0"/>
              <a:t>4</a:t>
            </a:r>
            <a:r>
              <a:rPr lang="en-GB" smtClean="0"/>
              <a:t>, DESY</a:t>
            </a:r>
          </a:p>
          <a:p>
            <a:r>
              <a:rPr lang="pl-PL" smtClean="0"/>
              <a:t>Krzysztof Czuba</a:t>
            </a:r>
            <a:r>
              <a:rPr lang="en-GB" smtClean="0"/>
              <a:t>, </a:t>
            </a:r>
            <a:r>
              <a:rPr lang="pl-PL" smtClean="0"/>
              <a:t>ISE</a:t>
            </a:r>
            <a:r>
              <a:rPr lang="en-GB" smtClean="0"/>
              <a:t>, </a:t>
            </a:r>
            <a:r>
              <a:rPr lang="pl-PL" smtClean="0"/>
              <a:t>WUT</a:t>
            </a:r>
            <a:endParaRPr lang="en-GB" dirty="0"/>
          </a:p>
        </p:txBody>
      </p:sp>
      <p:pic>
        <p:nvPicPr>
          <p:cNvPr id="6" name="Obraz 5" descr="diagnostic system concep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0810" y="1017140"/>
            <a:ext cx="5971542" cy="5671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475" y="1828800"/>
            <a:ext cx="7886094" cy="3978275"/>
          </a:xfrm>
        </p:spPr>
        <p:txBody>
          <a:bodyPr/>
          <a:lstStyle/>
          <a:p>
            <a:r>
              <a:rPr lang="en-US" dirty="0" smtClean="0"/>
              <a:t>General system layout is frozen</a:t>
            </a:r>
          </a:p>
          <a:p>
            <a:r>
              <a:rPr lang="en-US" dirty="0" smtClean="0"/>
              <a:t>Modular design: unified links and link components reused in many places</a:t>
            </a:r>
          </a:p>
          <a:p>
            <a:r>
              <a:rPr lang="en-US" dirty="0" smtClean="0"/>
              <a:t>More details on subsystems (REFM, Links) will be given in following talks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3200" dirty="0" smtClean="0"/>
              <a:t>Thank you for attention!</a:t>
            </a:r>
            <a:endParaRPr lang="en-US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August 26th 2014, DESY Krzysztof Czuba, ISE, WUT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Splitters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1423649" cy="266700"/>
          </a:xfrm>
        </p:spPr>
        <p:txBody>
          <a:bodyPr/>
          <a:lstStyle/>
          <a:p>
            <a:r>
              <a:rPr lang="en-US" smtClean="0"/>
              <a:t>August 26th 2014, DESY Krzysztof Czuba, ISE, WUT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978" y="4151437"/>
            <a:ext cx="2306298" cy="17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KCZU\Desktop\PhaseTempCoeffVsTe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2202"/>
            <a:ext cx="6256962" cy="5319968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 bwMode="auto">
          <a:xfrm>
            <a:off x="3092522" y="2095927"/>
            <a:ext cx="873304" cy="11609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1062" y="1962360"/>
            <a:ext cx="3174714" cy="2034284"/>
          </a:xfrm>
        </p:spPr>
        <p:txBody>
          <a:bodyPr/>
          <a:lstStyle/>
          <a:p>
            <a:r>
              <a:rPr lang="en-US" sz="1600" dirty="0" smtClean="0"/>
              <a:t>One of the most critical distribution system components</a:t>
            </a:r>
          </a:p>
          <a:p>
            <a:r>
              <a:rPr lang="en-US" sz="1600" dirty="0" err="1" smtClean="0"/>
              <a:t>Meca</a:t>
            </a:r>
            <a:r>
              <a:rPr lang="en-US" sz="1600" dirty="0" smtClean="0"/>
              <a:t> developed a special low-drift (Teflon-free) </a:t>
            </a:r>
            <a:r>
              <a:rPr lang="en-US" sz="1600" dirty="0" err="1" smtClean="0"/>
              <a:t>spliiters</a:t>
            </a:r>
            <a:r>
              <a:rPr lang="en-US" sz="1600" dirty="0" smtClean="0"/>
              <a:t> for us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Requirements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1053034"/>
            <a:ext cx="871378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 smtClean="0">
                <a:solidFill>
                  <a:srgbClr val="008000"/>
                </a:solidFill>
              </a:rPr>
              <a:t>LO, precise clocks and other locally generated and distributed signals not included here but also of concern for the RF distribution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400" y="5445644"/>
            <a:ext cx="8676032" cy="108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70000" tIns="0"/>
          <a:lstStyle/>
          <a:p>
            <a:pPr marL="295275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sz="1600" dirty="0" smtClean="0">
                <a:solidFill>
                  <a:srgbClr val="000066"/>
                </a:solidFill>
              </a:rPr>
              <a:t>Together more than 220 tap points</a:t>
            </a:r>
          </a:p>
          <a:p>
            <a:pPr marL="295275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sz="1600" dirty="0" smtClean="0">
                <a:solidFill>
                  <a:srgbClr val="000066"/>
                </a:solidFill>
              </a:rPr>
              <a:t>Main reference signal frequency is 1300 MHz</a:t>
            </a:r>
          </a:p>
          <a:p>
            <a:pPr marL="295275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Required high availability (best would be no breaks in operation over the </a:t>
            </a:r>
            <a:r>
              <a:rPr lang="pl-PL" sz="1600" dirty="0" smtClean="0">
                <a:solidFill>
                  <a:srgbClr val="C00000"/>
                </a:solidFill>
              </a:rPr>
              <a:t>XFEL </a:t>
            </a:r>
            <a:r>
              <a:rPr lang="en-US" sz="1600" dirty="0" smtClean="0">
                <a:solidFill>
                  <a:srgbClr val="C00000"/>
                </a:solidFill>
              </a:rPr>
              <a:t>life time)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9390" y="1917154"/>
            <a:ext cx="8796770" cy="3324860"/>
          </a:xfrm>
          <a:prstGeom prst="rect">
            <a:avLst/>
          </a:prstGeom>
        </p:spPr>
      </p:pic>
      <p:sp>
        <p:nvSpPr>
          <p:cNvPr id="9" name="Symbol zastępczy stopki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August</a:t>
            </a:r>
            <a:r>
              <a:rPr lang="en-GB" smtClean="0"/>
              <a:t> 26</a:t>
            </a:r>
            <a:r>
              <a:rPr lang="en-GB" baseline="30000" smtClean="0"/>
              <a:t>th</a:t>
            </a:r>
            <a:r>
              <a:rPr lang="en-GB" smtClean="0"/>
              <a:t> 201</a:t>
            </a:r>
            <a:r>
              <a:rPr lang="pl-PL" smtClean="0"/>
              <a:t>4</a:t>
            </a:r>
            <a:r>
              <a:rPr lang="en-GB" smtClean="0"/>
              <a:t>, DESY</a:t>
            </a:r>
          </a:p>
          <a:p>
            <a:r>
              <a:rPr lang="pl-PL" smtClean="0"/>
              <a:t>Krzysztof Czuba</a:t>
            </a:r>
            <a:r>
              <a:rPr lang="en-GB" smtClean="0"/>
              <a:t>, </a:t>
            </a:r>
            <a:r>
              <a:rPr lang="pl-PL" smtClean="0"/>
              <a:t>ISE</a:t>
            </a:r>
            <a:r>
              <a:rPr lang="en-GB" smtClean="0"/>
              <a:t>, </a:t>
            </a:r>
            <a:r>
              <a:rPr lang="pl-PL" smtClean="0"/>
              <a:t>WUT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483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Synchronization System Layout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1433923" cy="266700"/>
          </a:xfrm>
        </p:spPr>
        <p:txBody>
          <a:bodyPr/>
          <a:lstStyle/>
          <a:p>
            <a:r>
              <a:rPr lang="en-US" smtClean="0"/>
              <a:t>August 26th 2014, DESY Krzysztof Czuba, ISE, WUT</a:t>
            </a:r>
            <a:endParaRPr lang="en-GB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90" y="4541178"/>
            <a:ext cx="8569190" cy="18801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70000" tIns="0"/>
          <a:lstStyle/>
          <a:p>
            <a:pPr marL="295275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sz="1800" dirty="0" smtClean="0">
                <a:solidFill>
                  <a:srgbClr val="000066"/>
                </a:solidFill>
              </a:rPr>
              <a:t>Three complementary systems (performance and cost</a:t>
            </a:r>
            <a:r>
              <a:rPr lang="pl-PL" sz="1800" dirty="0" smtClean="0">
                <a:solidFill>
                  <a:srgbClr val="000066"/>
                </a:solidFill>
              </a:rPr>
              <a:t> </a:t>
            </a:r>
            <a:r>
              <a:rPr lang="en-US" sz="1800" dirty="0" smtClean="0">
                <a:solidFill>
                  <a:srgbClr val="000066"/>
                </a:solidFill>
              </a:rPr>
              <a:t>compromise)</a:t>
            </a:r>
          </a:p>
          <a:p>
            <a:pPr marL="752475" lvl="1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sz="1800" dirty="0" smtClean="0">
                <a:solidFill>
                  <a:srgbClr val="000066"/>
                </a:solidFill>
              </a:rPr>
              <a:t>Optical synchronization: sub-10fs performance, 10 links</a:t>
            </a:r>
          </a:p>
          <a:p>
            <a:pPr marL="752475" lvl="1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sz="1800" dirty="0" smtClean="0">
                <a:solidFill>
                  <a:srgbClr val="000066"/>
                </a:solidFill>
              </a:rPr>
              <a:t>RF Coaxial distribution: sub-100fs performance, interferometers, local distribution</a:t>
            </a:r>
          </a:p>
          <a:p>
            <a:pPr marL="752475" lvl="1" indent="-295275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tabLst>
                <a:tab pos="295275" algn="l"/>
                <a:tab pos="742950" algn="l"/>
                <a:tab pos="1192213" algn="l"/>
                <a:tab pos="1641475" algn="l"/>
                <a:tab pos="2090738" algn="l"/>
                <a:tab pos="2540000" algn="l"/>
                <a:tab pos="2989263" algn="l"/>
                <a:tab pos="3438525" algn="l"/>
                <a:tab pos="3887788" algn="l"/>
                <a:tab pos="4337050" algn="l"/>
                <a:tab pos="4786313" algn="l"/>
                <a:tab pos="5235575" algn="l"/>
                <a:tab pos="5684838" algn="l"/>
                <a:tab pos="6134100" algn="l"/>
                <a:tab pos="6583363" algn="l"/>
                <a:tab pos="7032625" algn="l"/>
                <a:tab pos="7481888" algn="l"/>
                <a:tab pos="7931150" algn="l"/>
                <a:tab pos="8380413" algn="l"/>
                <a:tab pos="8829675" algn="l"/>
                <a:tab pos="9278938" algn="l"/>
              </a:tabLst>
            </a:pPr>
            <a:r>
              <a:rPr lang="en-US" sz="1800" dirty="0" smtClean="0">
                <a:solidFill>
                  <a:srgbClr val="000066"/>
                </a:solidFill>
              </a:rPr>
              <a:t>Timing system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3012"/>
            <a:ext cx="9144000" cy="2958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(Conceptual): Injector, L1, BC1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1290085" cy="266700"/>
          </a:xfrm>
        </p:spPr>
        <p:txBody>
          <a:bodyPr/>
          <a:lstStyle/>
          <a:p>
            <a:r>
              <a:rPr lang="en-US" dirty="0" smtClean="0"/>
              <a:t>August 26th 2014, DESY Krzysztof </a:t>
            </a:r>
            <a:r>
              <a:rPr lang="en-US" dirty="0" err="1" smtClean="0"/>
              <a:t>Czuba</a:t>
            </a:r>
            <a:r>
              <a:rPr lang="en-US" dirty="0" smtClean="0"/>
              <a:t>, ISE, WUT</a:t>
            </a:r>
            <a:endParaRPr lang="en-GB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9652" y="2297414"/>
          <a:ext cx="8875249" cy="3671871"/>
        </p:xfrm>
        <a:graphic>
          <a:graphicData uri="http://schemas.openxmlformats.org/presentationml/2006/ole">
            <p:oleObj spid="_x0000_s27651" name="Visio" r:id="rId3" imgW="6016680" imgH="2488721" progId="Visio.Drawing.11">
              <p:embed/>
            </p:oleObj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227137" y="1120830"/>
          <a:ext cx="7694238" cy="819071"/>
        </p:xfrm>
        <a:graphic>
          <a:graphicData uri="http://schemas.openxmlformats.org/presentationml/2006/ole">
            <p:oleObj spid="_x0000_s27658" name="Visio" r:id="rId4" imgW="5338980" imgH="56826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(Conceptual): L2, BC2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1300359" cy="266700"/>
          </a:xfrm>
        </p:spPr>
        <p:txBody>
          <a:bodyPr/>
          <a:lstStyle/>
          <a:p>
            <a:r>
              <a:rPr lang="en-US" dirty="0" smtClean="0"/>
              <a:t>August 26th 2014, DESY Krzysztof </a:t>
            </a:r>
            <a:r>
              <a:rPr lang="en-US" dirty="0" err="1" smtClean="0"/>
              <a:t>Czuba</a:t>
            </a:r>
            <a:r>
              <a:rPr lang="en-US" dirty="0" smtClean="0"/>
              <a:t>, ISE, WUT</a:t>
            </a:r>
            <a:endParaRPr lang="en-GB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17118" y="2726075"/>
          <a:ext cx="8969417" cy="2452099"/>
        </p:xfrm>
        <a:graphic>
          <a:graphicData uri="http://schemas.openxmlformats.org/presentationml/2006/ole">
            <p:oleObj spid="_x0000_s28675" name="Visio" r:id="rId3" imgW="7246800" imgH="1981380" progId="Visio.Drawing.11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27013" y="1120776"/>
          <a:ext cx="7817652" cy="831476"/>
        </p:xfrm>
        <a:graphic>
          <a:graphicData uri="http://schemas.openxmlformats.org/presentationml/2006/ole">
            <p:oleObj spid="_x0000_s28676" name="Visio" r:id="rId4" imgW="5338980" imgH="56826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(Conceptual): L3 </a:t>
            </a:r>
            <a:r>
              <a:rPr lang="en-US" dirty="0" smtClean="0"/>
              <a:t>(</a:t>
            </a:r>
            <a:r>
              <a:rPr lang="pl-PL" dirty="0" smtClean="0"/>
              <a:t>O</a:t>
            </a:r>
            <a:r>
              <a:rPr lang="en-US" dirty="0" smtClean="0"/>
              <a:t>ne </a:t>
            </a:r>
            <a:r>
              <a:rPr lang="pl-PL" dirty="0" smtClean="0"/>
              <a:t>S</a:t>
            </a:r>
            <a:r>
              <a:rPr lang="en-US" dirty="0" err="1" smtClean="0"/>
              <a:t>ection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1341455" cy="266700"/>
          </a:xfrm>
        </p:spPr>
        <p:txBody>
          <a:bodyPr/>
          <a:lstStyle/>
          <a:p>
            <a:r>
              <a:rPr lang="en-US" dirty="0" smtClean="0"/>
              <a:t>August 26th 2014, DESY Krzysztof </a:t>
            </a:r>
            <a:r>
              <a:rPr lang="en-US" dirty="0" err="1" smtClean="0"/>
              <a:t>Czuba</a:t>
            </a:r>
            <a:r>
              <a:rPr lang="en-US" dirty="0" smtClean="0"/>
              <a:t>, ISE, WUT</a:t>
            </a:r>
            <a:endParaRPr lang="en-GB" dirty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27013" y="1120776"/>
          <a:ext cx="7848475" cy="834754"/>
        </p:xfrm>
        <a:graphic>
          <a:graphicData uri="http://schemas.openxmlformats.org/presentationml/2006/ole">
            <p:oleObj spid="_x0000_s29700" name="Visio" r:id="rId3" imgW="5338980" imgH="568265" progId="Visio.Drawing.11">
              <p:embed/>
            </p:oleObj>
          </a:graphicData>
        </a:graphic>
      </p:graphicFrame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236307" y="5280911"/>
            <a:ext cx="8476178" cy="1109613"/>
          </a:xfrm>
        </p:spPr>
        <p:txBody>
          <a:bodyPr/>
          <a:lstStyle/>
          <a:p>
            <a:r>
              <a:rPr lang="en-US" sz="1600" dirty="0" smtClean="0"/>
              <a:t>REFM descriptions (e.g. TP REFM-L3.3) are REFM types, not physical box numbers.</a:t>
            </a:r>
          </a:p>
          <a:p>
            <a:r>
              <a:rPr lang="en-US" sz="1600" dirty="0" smtClean="0"/>
              <a:t>There are 4 sections</a:t>
            </a:r>
          </a:p>
          <a:p>
            <a:r>
              <a:rPr lang="en-US" sz="1600" dirty="0" smtClean="0"/>
              <a:t>Last section right local interferometer was foreseen for future upgrade (A27 to A29)</a:t>
            </a:r>
            <a:endParaRPr lang="en-US" sz="1600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0547" y="2261883"/>
          <a:ext cx="9090195" cy="2618340"/>
        </p:xfrm>
        <a:graphic>
          <a:graphicData uri="http://schemas.openxmlformats.org/presentationml/2006/ole">
            <p:oleObj spid="_x0000_s29701" name="Visio" r:id="rId4" imgW="7314300" imgH="210619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(Physical) Example: Injector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August</a:t>
            </a:r>
            <a:r>
              <a:rPr lang="en-GB" smtClean="0"/>
              <a:t> 26</a:t>
            </a:r>
            <a:r>
              <a:rPr lang="en-GB" baseline="30000" smtClean="0"/>
              <a:t>th</a:t>
            </a:r>
            <a:r>
              <a:rPr lang="en-GB" smtClean="0"/>
              <a:t> 201</a:t>
            </a:r>
            <a:r>
              <a:rPr lang="pl-PL" smtClean="0"/>
              <a:t>4</a:t>
            </a:r>
            <a:r>
              <a:rPr lang="en-GB" smtClean="0"/>
              <a:t>, DESY</a:t>
            </a:r>
          </a:p>
          <a:p>
            <a:r>
              <a:rPr lang="pl-PL" smtClean="0"/>
              <a:t>Krzysztof Czuba</a:t>
            </a:r>
            <a:r>
              <a:rPr lang="en-GB" smtClean="0"/>
              <a:t>, </a:t>
            </a:r>
            <a:r>
              <a:rPr lang="pl-PL" smtClean="0"/>
              <a:t>ISE</a:t>
            </a:r>
            <a:r>
              <a:rPr lang="en-GB" smtClean="0"/>
              <a:t>, </a:t>
            </a:r>
            <a:r>
              <a:rPr lang="pl-PL" smtClean="0"/>
              <a:t>WUT</a:t>
            </a:r>
            <a:endParaRPr lang="en-GB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45166" y="1047376"/>
          <a:ext cx="8346771" cy="5389184"/>
        </p:xfrm>
        <a:graphic>
          <a:graphicData uri="http://schemas.openxmlformats.org/presentationml/2006/ole">
            <p:oleObj spid="_x0000_s30722" name="Visio" r:id="rId3" imgW="5944860" imgH="383902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1351729" cy="266700"/>
          </a:xfrm>
        </p:spPr>
        <p:txBody>
          <a:bodyPr/>
          <a:lstStyle/>
          <a:p>
            <a:r>
              <a:rPr lang="en-US" dirty="0" smtClean="0"/>
              <a:t>August 26th 2014, DESY Krzysztof </a:t>
            </a:r>
            <a:r>
              <a:rPr lang="en-US" dirty="0" err="1" smtClean="0"/>
              <a:t>Czuba</a:t>
            </a:r>
            <a:r>
              <a:rPr lang="en-US" dirty="0" smtClean="0"/>
              <a:t>, ISE, WUT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6644"/>
            <a:ext cx="9144000" cy="2958594"/>
          </a:xfrm>
          <a:prstGeom prst="rect">
            <a:avLst/>
          </a:prstGeom>
        </p:spPr>
      </p:pic>
      <p:sp>
        <p:nvSpPr>
          <p:cNvPr id="7" name="Prostokąt zaokrąglony 6"/>
          <p:cNvSpPr/>
          <p:nvPr/>
        </p:nvSpPr>
        <p:spPr bwMode="auto">
          <a:xfrm>
            <a:off x="372979" y="1371600"/>
            <a:ext cx="2069432" cy="541421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pl-PL" sz="1200" dirty="0" smtClean="0">
                <a:solidFill>
                  <a:srgbClr val="251555"/>
                </a:solidFill>
              </a:rPr>
              <a:t>MO: </a:t>
            </a:r>
            <a:r>
              <a:rPr lang="pl-PL" sz="1200" dirty="0" err="1" smtClean="0">
                <a:solidFill>
                  <a:srgbClr val="251555"/>
                </a:solidFill>
              </a:rPr>
              <a:t>Talks</a:t>
            </a:r>
            <a:r>
              <a:rPr lang="pl-PL" sz="1200" dirty="0" smtClean="0">
                <a:solidFill>
                  <a:srgbClr val="251555"/>
                </a:solidFill>
              </a:rPr>
              <a:t> by Ł. Zembala and B. Gąsowski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251555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8" name="Łącznik prosty ze strzałką 7"/>
          <p:cNvCxnSpPr/>
          <p:nvPr/>
        </p:nvCxnSpPr>
        <p:spPr bwMode="auto">
          <a:xfrm flipH="1">
            <a:off x="601579" y="1888958"/>
            <a:ext cx="372979" cy="1888958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Prostokąt zaokrąglony 8"/>
          <p:cNvSpPr/>
          <p:nvPr/>
        </p:nvSpPr>
        <p:spPr bwMode="auto">
          <a:xfrm>
            <a:off x="2871537" y="1427747"/>
            <a:ext cx="2290010" cy="352927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pl-PL" sz="1200" dirty="0" err="1" smtClean="0">
                <a:solidFill>
                  <a:srgbClr val="251555"/>
                </a:solidFill>
              </a:rPr>
              <a:t>REFM-OPT</a:t>
            </a:r>
            <a:r>
              <a:rPr lang="pl-PL" sz="1200" dirty="0" smtClean="0">
                <a:solidFill>
                  <a:srgbClr val="251555"/>
                </a:solidFill>
              </a:rPr>
              <a:t>: Talk by E. Janas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251555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0" name="Łącznik prosty ze strzałką 9"/>
          <p:cNvCxnSpPr>
            <a:stCxn id="9" idx="2"/>
          </p:cNvCxnSpPr>
          <p:nvPr/>
        </p:nvCxnSpPr>
        <p:spPr bwMode="auto">
          <a:xfrm flipH="1">
            <a:off x="3140242" y="1780674"/>
            <a:ext cx="876300" cy="208146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Elipsa 10"/>
          <p:cNvSpPr/>
          <p:nvPr/>
        </p:nvSpPr>
        <p:spPr bwMode="auto">
          <a:xfrm>
            <a:off x="2911642" y="3838075"/>
            <a:ext cx="288757" cy="336884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413085" y="5706978"/>
            <a:ext cx="2823410" cy="669759"/>
          </a:xfrm>
          <a:prstGeom prst="roundRect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pl-PL" sz="1200" dirty="0" err="1" smtClean="0">
                <a:solidFill>
                  <a:srgbClr val="251555"/>
                </a:solidFill>
              </a:rPr>
              <a:t>Interferometer</a:t>
            </a:r>
            <a:r>
              <a:rPr lang="pl-PL" sz="1200" dirty="0" smtClean="0">
                <a:solidFill>
                  <a:srgbClr val="251555"/>
                </a:solidFill>
              </a:rPr>
              <a:t> </a:t>
            </a:r>
            <a:r>
              <a:rPr lang="pl-PL" sz="1200" dirty="0" err="1" smtClean="0">
                <a:solidFill>
                  <a:srgbClr val="251555"/>
                </a:solidFill>
              </a:rPr>
              <a:t>Links</a:t>
            </a:r>
            <a:r>
              <a:rPr lang="pl-PL" sz="1200" dirty="0" smtClean="0">
                <a:solidFill>
                  <a:srgbClr val="251555"/>
                </a:solidFill>
              </a:rPr>
              <a:t> and </a:t>
            </a:r>
            <a:r>
              <a:rPr lang="pl-PL" sz="1200" dirty="0" err="1" smtClean="0">
                <a:solidFill>
                  <a:srgbClr val="251555"/>
                </a:solidFill>
              </a:rPr>
              <a:t>REFMs</a:t>
            </a:r>
            <a:r>
              <a:rPr lang="pl-PL" sz="1200" dirty="0" smtClean="0">
                <a:solidFill>
                  <a:srgbClr val="251555"/>
                </a:solidFill>
              </a:rPr>
              <a:t>: </a:t>
            </a:r>
            <a:r>
              <a:rPr lang="pl-PL" sz="1200" dirty="0" err="1" smtClean="0">
                <a:solidFill>
                  <a:srgbClr val="251555"/>
                </a:solidFill>
              </a:rPr>
              <a:t>Talks</a:t>
            </a:r>
            <a:r>
              <a:rPr lang="pl-PL" sz="1200" dirty="0" smtClean="0">
                <a:solidFill>
                  <a:srgbClr val="251555"/>
                </a:solidFill>
              </a:rPr>
              <a:t> by D. Sikora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251555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3" name="Łącznik prosty ze strzałką 12"/>
          <p:cNvCxnSpPr>
            <a:stCxn id="12" idx="0"/>
          </p:cNvCxnSpPr>
          <p:nvPr/>
        </p:nvCxnSpPr>
        <p:spPr bwMode="auto">
          <a:xfrm flipV="1">
            <a:off x="1824790" y="4367463"/>
            <a:ext cx="774031" cy="1339515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Components: Coax Cable Selection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474" y="1347788"/>
            <a:ext cx="8749124" cy="1868023"/>
          </a:xfrm>
        </p:spPr>
        <p:txBody>
          <a:bodyPr/>
          <a:lstStyle/>
          <a:p>
            <a:r>
              <a:rPr lang="en-US" sz="1800" dirty="0" smtClean="0"/>
              <a:t>Low-loss foam dielectric coaxial cables for long distance distribution</a:t>
            </a:r>
          </a:p>
          <a:p>
            <a:r>
              <a:rPr lang="en-US" sz="1800" dirty="0" smtClean="0"/>
              <a:t>Phase Master for inner rack cabling</a:t>
            </a:r>
          </a:p>
          <a:p>
            <a:r>
              <a:rPr lang="en-US" sz="1800" dirty="0" smtClean="0"/>
              <a:t>Measured phase drifts vs. temperature</a:t>
            </a:r>
            <a:r>
              <a:rPr lang="pl-PL" sz="1800" dirty="0" smtClean="0"/>
              <a:t> for </a:t>
            </a:r>
            <a:r>
              <a:rPr lang="pl-PL" sz="1800" dirty="0" err="1" smtClean="0"/>
              <a:t>all</a:t>
            </a:r>
            <a:r>
              <a:rPr lang="pl-PL" sz="1800" dirty="0" smtClean="0"/>
              <a:t> cables</a:t>
            </a:r>
            <a:endParaRPr lang="en-US" sz="1800" dirty="0" smtClean="0"/>
          </a:p>
          <a:p>
            <a:r>
              <a:rPr lang="en-US" sz="1800" dirty="0" smtClean="0"/>
              <a:t>Simulated phase drifts between MO and end of L3 in range of 70 </a:t>
            </a:r>
            <a:r>
              <a:rPr lang="en-US" sz="1800" dirty="0" err="1" smtClean="0"/>
              <a:t>ps</a:t>
            </a:r>
            <a:r>
              <a:rPr lang="en-US" sz="1800" dirty="0" smtClean="0"/>
              <a:t> without stabilization</a:t>
            </a:r>
          </a:p>
          <a:p>
            <a:endParaRPr lang="en-US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1444197" cy="266700"/>
          </a:xfrm>
        </p:spPr>
        <p:txBody>
          <a:bodyPr/>
          <a:lstStyle/>
          <a:p>
            <a:r>
              <a:rPr lang="en-US" dirty="0" smtClean="0"/>
              <a:t>August 26th 2014, DESY Krzysztof </a:t>
            </a:r>
            <a:r>
              <a:rPr lang="en-US" dirty="0" err="1" smtClean="0"/>
              <a:t>Czuba</a:t>
            </a:r>
            <a:r>
              <a:rPr lang="en-US" dirty="0" smtClean="0"/>
              <a:t>, ISE, WUT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42835" y="2515085"/>
            <a:ext cx="685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3839" y="3403743"/>
          <a:ext cx="4643921" cy="2997056"/>
        </p:xfrm>
        <a:graphic>
          <a:graphicData uri="http://schemas.openxmlformats.org/drawingml/2006/table">
            <a:tbl>
              <a:tblPr/>
              <a:tblGrid>
                <a:gridCol w="1477742"/>
                <a:gridCol w="623423"/>
                <a:gridCol w="580129"/>
                <a:gridCol w="531064"/>
                <a:gridCol w="623423"/>
                <a:gridCol w="808140"/>
              </a:tblGrid>
              <a:tr h="34849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Cable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LCF158-50JATC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LCF78-50JATC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LCF12-50JFN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LCF38-50J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Phase master 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849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Diameter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5/8"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7/8"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1/2"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3/8"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0.19" (inside rack)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849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attenuation @ 216MHz [dB/100m]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9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attenuation @ 1300MHz [dB/100m]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69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phase drift @ 20</a:t>
                      </a:r>
                      <a:r>
                        <a:rPr lang="pl-PL" sz="11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[fs/</a:t>
                      </a:r>
                      <a:r>
                        <a:rPr lang="pl-PL" sz="11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C/m]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-60÷15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69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phase</a:t>
                      </a:r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</a:t>
                      </a:r>
                      <a:r>
                        <a:rPr lang="pl-PL" sz="11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drift</a:t>
                      </a:r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@ 25</a:t>
                      </a:r>
                      <a:r>
                        <a:rPr lang="pl-PL" sz="1100" b="1" i="0" u="none" strike="noStrike" baseline="30000" dirty="0">
                          <a:solidFill>
                            <a:srgbClr val="0070C0"/>
                          </a:solidFill>
                          <a:latin typeface="Calibri"/>
                        </a:rPr>
                        <a:t>o</a:t>
                      </a:r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 [</a:t>
                      </a:r>
                      <a:r>
                        <a:rPr lang="pl-PL" sz="11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fs</a:t>
                      </a:r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/</a:t>
                      </a:r>
                      <a:r>
                        <a:rPr lang="pl-PL" sz="1100" b="1" i="0" u="none" strike="noStrike" baseline="30000" dirty="0" err="1">
                          <a:solidFill>
                            <a:srgbClr val="0070C0"/>
                          </a:solidFill>
                          <a:latin typeface="Calibri"/>
                        </a:rPr>
                        <a:t>o</a:t>
                      </a:r>
                      <a:r>
                        <a:rPr lang="pl-PL" sz="11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C</a:t>
                      </a:r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/m]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~0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69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phase</a:t>
                      </a:r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</a:t>
                      </a:r>
                      <a:r>
                        <a:rPr lang="pl-PL" sz="11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drift</a:t>
                      </a:r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@ 30</a:t>
                      </a:r>
                      <a:r>
                        <a:rPr lang="pl-PL" sz="1100" b="1" i="0" u="none" strike="noStrike" baseline="30000" dirty="0">
                          <a:solidFill>
                            <a:srgbClr val="0070C0"/>
                          </a:solidFill>
                          <a:latin typeface="Calibri"/>
                        </a:rPr>
                        <a:t>o</a:t>
                      </a:r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 [</a:t>
                      </a:r>
                      <a:r>
                        <a:rPr lang="pl-PL" sz="11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fs</a:t>
                      </a:r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/</a:t>
                      </a:r>
                      <a:r>
                        <a:rPr lang="pl-PL" sz="1100" b="1" i="0" u="none" strike="noStrike" baseline="30000" dirty="0" err="1">
                          <a:solidFill>
                            <a:srgbClr val="0070C0"/>
                          </a:solidFill>
                          <a:latin typeface="Calibri"/>
                        </a:rPr>
                        <a:t>o</a:t>
                      </a:r>
                      <a:r>
                        <a:rPr lang="pl-PL" sz="11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C</a:t>
                      </a:r>
                      <a:r>
                        <a:rPr lang="pl-PL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/m]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-10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69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phase drift @ 35</a:t>
                      </a:r>
                      <a:r>
                        <a:rPr lang="pl-PL" sz="11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[fs/</a:t>
                      </a:r>
                      <a:r>
                        <a:rPr lang="pl-PL" sz="11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C/m]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D:\Dropbox\RF_SYNC\CABLES\LCF158-50JATC cable\interen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677" y="3897687"/>
            <a:ext cx="3562850" cy="24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738</Words>
  <Application>Microsoft Office PowerPoint</Application>
  <PresentationFormat>Pokaz na ekranie (4:3)</PresentationFormat>
  <Paragraphs>146</Paragraphs>
  <Slides>13</Slides>
  <Notes>2</Notes>
  <HiddenSlides>1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DESY European XFEL</vt:lpstr>
      <vt:lpstr>Visio</vt:lpstr>
      <vt:lpstr>Arkusz</vt:lpstr>
      <vt:lpstr>WP02 PRR:  Master Oscillator and  RF Reference Distribution</vt:lpstr>
      <vt:lpstr>Synchronization Requirements Overview</vt:lpstr>
      <vt:lpstr>General Synchronization System Layout</vt:lpstr>
      <vt:lpstr>Layout (Conceptual): Injector, L1, BC1</vt:lpstr>
      <vt:lpstr>Layout (Conceptual): L2, BC2</vt:lpstr>
      <vt:lpstr>Layout (Conceptual): L3 (One Section)</vt:lpstr>
      <vt:lpstr>Layout (Physical) Example: Injector</vt:lpstr>
      <vt:lpstr>System Components</vt:lpstr>
      <vt:lpstr>System Components: Coax Cable Selection</vt:lpstr>
      <vt:lpstr>Link Power Budget Calculation Example</vt:lpstr>
      <vt:lpstr>Diagnostics</vt:lpstr>
      <vt:lpstr>Summary</vt:lpstr>
      <vt:lpstr>Power Splitters</vt:lpstr>
    </vt:vector>
  </TitlesOfParts>
  <Company>xxx 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KCZUBA</cp:lastModifiedBy>
  <cp:revision>268</cp:revision>
  <cp:lastPrinted>2008-09-01T15:04:16Z</cp:lastPrinted>
  <dcterms:created xsi:type="dcterms:W3CDTF">2008-08-31T12:56:32Z</dcterms:created>
  <dcterms:modified xsi:type="dcterms:W3CDTF">2014-08-26T09:55:40Z</dcterms:modified>
</cp:coreProperties>
</file>