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2" r:id="rId3"/>
    <p:sldId id="263" r:id="rId4"/>
    <p:sldId id="264" r:id="rId5"/>
    <p:sldId id="265" r:id="rId6"/>
    <p:sldId id="270" r:id="rId7"/>
    <p:sldId id="271" r:id="rId8"/>
    <p:sldId id="268" r:id="rId9"/>
    <p:sldId id="269" r:id="rId1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8B323"/>
      </a:buClr>
      <a:buFont typeface="Wingdings" pitchFamily="2" charset="2"/>
      <a:buChar char="n"/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930A"/>
    <a:srgbClr val="E0E0E0"/>
    <a:srgbClr val="261748"/>
    <a:srgbClr val="251555"/>
    <a:srgbClr val="626262"/>
    <a:srgbClr val="100F2E"/>
    <a:srgbClr val="231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66" autoAdjust="0"/>
    <p:restoredTop sz="88277" autoAdjust="0"/>
  </p:normalViewPr>
  <p:slideViewPr>
    <p:cSldViewPr snapToGrid="0">
      <p:cViewPr varScale="1">
        <p:scale>
          <a:sx n="89" d="100"/>
          <a:sy n="89" d="100"/>
        </p:scale>
        <p:origin x="-1502" y="-67"/>
      </p:cViewPr>
      <p:guideLst>
        <p:guide orient="horz" pos="3956"/>
        <p:guide orient="horz" pos="881"/>
        <p:guide orient="horz" pos="2446"/>
        <p:guide orient="horz" pos="4038"/>
        <p:guide pos="5277"/>
        <p:guide pos="1750"/>
        <p:guide pos="4023"/>
        <p:guide pos="5685"/>
        <p:guide pos="255"/>
        <p:guide pos="5318"/>
        <p:guide pos="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494" y="468"/>
      </p:cViewPr>
      <p:guideLst>
        <p:guide orient="horz" pos="2880"/>
        <p:guide pos="2154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747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/>
            </a:lvl1pPr>
          </a:lstStyle>
          <a:p>
            <a:fld id="{CEFDDC25-8BC0-4ED9-B237-ADADBD1865D9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6155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599FA2-F720-48CB-A5A3-FFFCC35AE882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Upper area: </a:t>
            </a:r>
            <a:r>
              <a:rPr lang="en-GB" sz="1100" b="1"/>
              <a:t>Title</a:t>
            </a:r>
            <a:r>
              <a:rPr lang="en-GB" sz="1100"/>
              <a:t> of your talk, max. 2 rows of the defined size (55 pt)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 Lower area </a:t>
            </a:r>
            <a:r>
              <a:rPr lang="en-GB" sz="1100" b="1"/>
              <a:t>(subtitle):</a:t>
            </a:r>
            <a:r>
              <a:rPr lang="en-GB" sz="1100"/>
              <a:t> Conference/meeting/workshop, location, date, </a:t>
            </a:r>
            <a:br>
              <a:rPr lang="en-GB" sz="1100"/>
            </a:br>
            <a:r>
              <a:rPr lang="en-GB" sz="1100"/>
              <a:t>  your name and affiliation, </a:t>
            </a:r>
            <a:br>
              <a:rPr lang="en-GB" sz="1100"/>
            </a:br>
            <a:r>
              <a:rPr lang="en-GB" sz="1100"/>
              <a:t>  max. 4 rows of the defined size (32 pt)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/>
              <a:t> Change the </a:t>
            </a:r>
            <a:r>
              <a:rPr lang="en-GB" sz="1100" b="1"/>
              <a:t>partner logos</a:t>
            </a:r>
            <a:r>
              <a:rPr lang="en-GB" sz="1100"/>
              <a:t> or add others in the last row.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8675" y="119063"/>
            <a:ext cx="569913" cy="903287"/>
          </a:xfrm>
          <a:prstGeom prst="rect">
            <a:avLst/>
          </a:prstGeom>
          <a:solidFill>
            <a:schemeClr val="hlink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42975" y="3411538"/>
            <a:ext cx="7258050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Subtitle format (max. 4 lines)</a:t>
            </a:r>
          </a:p>
          <a:p>
            <a:pPr lvl="0"/>
            <a:r>
              <a:rPr lang="en-GB" noProof="0" smtClean="0"/>
              <a:t>(conference, location, name of the speaker, date)</a:t>
            </a:r>
          </a:p>
          <a:p>
            <a:pPr lvl="0"/>
            <a:r>
              <a:rPr lang="en-GB" noProof="0" smtClean="0"/>
              <a:t>You are in the slide master view: Don’t edit here!</a:t>
            </a:r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939800" y="1314450"/>
            <a:ext cx="72517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bIns="45720" anchor="ctr"/>
          <a:lstStyle>
            <a:lvl1pPr algn="ctr">
              <a:defRPr sz="5500" b="0">
                <a:solidFill>
                  <a:schemeClr val="hlink"/>
                </a:solidFill>
              </a:defRPr>
            </a:lvl1pPr>
          </a:lstStyle>
          <a:p>
            <a:pPr lvl="0"/>
            <a:r>
              <a:rPr lang="en-GB" noProof="0" smtClean="0"/>
              <a:t>Title format (max. 2 lines), don’t edit here</a:t>
            </a:r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2176B0-1DEB-4668-9976-1DBDCA4B9B7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48178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13488" y="541338"/>
            <a:ext cx="2063750" cy="5265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475" y="541338"/>
            <a:ext cx="6043613" cy="5265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F8124E-9F82-4D19-A6DE-FFAC18DD46C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815201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E62500-1DB8-423D-81AE-6A0C84B7CCFF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November 26</a:t>
            </a:r>
            <a:r>
              <a:rPr lang="en-GB" baseline="30000" dirty="0" smtClean="0"/>
              <a:t>th</a:t>
            </a:r>
            <a:r>
              <a:rPr lang="en-GB" dirty="0" smtClean="0"/>
              <a:t> 2013, DESY</a:t>
            </a:r>
          </a:p>
          <a:p>
            <a:r>
              <a:rPr lang="en-GB" dirty="0" smtClean="0"/>
              <a:t>Julien Branlard, MSK, DESY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307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16AA09-D044-486D-8AD1-6D6BF2421D2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89637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47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4825" y="1347788"/>
            <a:ext cx="2774950" cy="4459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012AFD-0540-4B57-A4C8-A8E4461B8BB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3161125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0FE7FF-E2AE-4030-9253-59B6C8C1865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391153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DF79E73-AB2C-42A5-B207-4D4336AE1D2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125788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67CE73-EDC7-43E2-8513-E1E4DE841FFB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298864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1AF71D-B254-4229-9078-83AA540BB00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288558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372E6AA-DA38-4943-B8FF-6C8AE798CE2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Delete this text and put in here: Date of the Talk, location, … (max: 1 line)</a:t>
            </a:r>
          </a:p>
          <a:p>
            <a:r>
              <a:rPr lang="en-GB"/>
              <a:t>Put in here: Name of the speaker, function, affiliation, … (max. 1 line)</a:t>
            </a:r>
          </a:p>
        </p:txBody>
      </p:sp>
    </p:spTree>
    <p:extLst>
      <p:ext uri="{BB962C8B-B14F-4D97-AF65-F5344CB8AC3E}">
        <p14:creationId xmlns:p14="http://schemas.microsoft.com/office/powerpoint/2010/main" val="85244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8" name="Picture 134" descr="Undulator_final_nurh#50DE97_recht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17475"/>
            <a:ext cx="577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0" name="Rectangle 1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114300"/>
            <a:ext cx="576263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buClrTx/>
              <a:buFontTx/>
              <a:buNone/>
              <a:defRPr sz="1000" b="1">
                <a:solidFill>
                  <a:schemeClr val="bg1"/>
                </a:solidFill>
                <a:ea typeface="Geneva" pitchFamily="1" charset="-128"/>
              </a:defRPr>
            </a:lvl1pPr>
          </a:lstStyle>
          <a:p>
            <a:fld id="{3D06F444-504B-4A20-A45D-149F6F48ED9F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61" name="Picture 37" descr="Helmholtz_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6516688"/>
            <a:ext cx="584200" cy="2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7475" y="6505575"/>
            <a:ext cx="570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GB" dirty="0" smtClean="0"/>
              <a:t>date, DESY</a:t>
            </a:r>
          </a:p>
          <a:p>
            <a:r>
              <a:rPr lang="en-GB" dirty="0" smtClean="0"/>
              <a:t>Speaker, affiliation</a:t>
            </a:r>
            <a:endParaRPr lang="en-GB" dirty="0"/>
          </a:p>
        </p:txBody>
      </p:sp>
      <p:sp>
        <p:nvSpPr>
          <p:cNvPr id="1144" name="Line 120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45" name="Picture 121" descr="DESY-Logo-cyan-RGB_Hintergrund weiss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888" y="6511925"/>
            <a:ext cx="252412" cy="2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 userDrawn="1"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FontTx/>
              <a:buNone/>
            </a:pPr>
            <a:endParaRPr lang="en-GB" sz="2400" dirty="0"/>
          </a:p>
        </p:txBody>
      </p:sp>
      <p:sp>
        <p:nvSpPr>
          <p:cNvPr id="1147" name="Text Box 123"/>
          <p:cNvSpPr txBox="1">
            <a:spLocks noChangeArrowheads="1"/>
          </p:cNvSpPr>
          <p:nvPr userDrawn="1"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ClrTx/>
              <a:buFontTx/>
              <a:buNone/>
            </a:pPr>
            <a:r>
              <a:rPr lang="en-GB" sz="1000" dirty="0" smtClean="0">
                <a:solidFill>
                  <a:schemeClr val="bg1"/>
                </a:solidFill>
              </a:rPr>
              <a:t>WP02 PRR : </a:t>
            </a:r>
            <a:r>
              <a:rPr lang="pl-PL" sz="1000" dirty="0" smtClean="0">
                <a:solidFill>
                  <a:schemeClr val="bg1"/>
                </a:solidFill>
              </a:rPr>
              <a:t>M</a:t>
            </a:r>
            <a:r>
              <a:rPr lang="en-US" sz="1000" dirty="0" smtClean="0">
                <a:solidFill>
                  <a:schemeClr val="bg1"/>
                </a:solidFill>
              </a:rPr>
              <a:t>aster </a:t>
            </a:r>
            <a:r>
              <a:rPr lang="pl-PL" sz="1000" dirty="0" smtClean="0">
                <a:solidFill>
                  <a:schemeClr val="bg1"/>
                </a:solidFill>
              </a:rPr>
              <a:t>O</a:t>
            </a:r>
            <a:r>
              <a:rPr lang="en-US" sz="1000" dirty="0" err="1" smtClean="0">
                <a:solidFill>
                  <a:schemeClr val="bg1"/>
                </a:solidFill>
              </a:rPr>
              <a:t>scillator</a:t>
            </a:r>
            <a:r>
              <a:rPr lang="pl-PL" sz="1000" dirty="0" smtClean="0">
                <a:solidFill>
                  <a:schemeClr val="bg1"/>
                </a:solidFill>
              </a:rPr>
              <a:t> </a:t>
            </a:r>
            <a:r>
              <a:rPr lang="en-US" sz="1000" dirty="0" smtClean="0">
                <a:solidFill>
                  <a:schemeClr val="bg1"/>
                </a:solidFill>
              </a:rPr>
              <a:t>and</a:t>
            </a:r>
            <a:r>
              <a:rPr lang="en-US" sz="1000" baseline="0" dirty="0" smtClean="0">
                <a:solidFill>
                  <a:schemeClr val="bg1"/>
                </a:solidFill>
              </a:rPr>
              <a:t> RF Reference Distribution, Infrastructure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541338"/>
            <a:ext cx="72834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title: Don’t edit here!</a:t>
            </a:r>
          </a:p>
        </p:txBody>
      </p:sp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17475" y="1347788"/>
            <a:ext cx="5702300" cy="445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000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 format – don’t edit!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fontAlgn="base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0275" y="3298825"/>
            <a:ext cx="7283450" cy="1814513"/>
          </a:xfrm>
        </p:spPr>
        <p:txBody>
          <a:bodyPr/>
          <a:lstStyle/>
          <a:p>
            <a:endParaRPr lang="en-US" sz="4000" b="1" dirty="0"/>
          </a:p>
          <a:p>
            <a:r>
              <a:rPr lang="en-US" sz="4000" b="1" dirty="0" smtClean="0"/>
              <a:t>Infrastructure</a:t>
            </a:r>
            <a:endParaRPr lang="en-GB" sz="4000" b="1" dirty="0"/>
          </a:p>
        </p:txBody>
      </p:sp>
      <p:sp>
        <p:nvSpPr>
          <p:cNvPr id="83986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354419" y="1319213"/>
            <a:ext cx="8484781" cy="1844675"/>
          </a:xfrm>
          <a:ln/>
        </p:spPr>
        <p:txBody>
          <a:bodyPr/>
          <a:lstStyle/>
          <a:p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WP02 PRR:</a:t>
            </a:r>
            <a:b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Master Oscillator and </a:t>
            </a:r>
            <a:b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 Reference Distribution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3987" name="Picture 19" descr="DESY-Logo-cyan-RGB_Hintergrund wei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348288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8" name="Picture 20" descr="Helmholtz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50" y="5373688"/>
            <a:ext cx="2201863" cy="8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 and RF Reference Infrastructure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9" name="Symbol zastępczy zawartości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8" y="1251204"/>
            <a:ext cx="8923843" cy="3081514"/>
          </a:xfrm>
        </p:spPr>
      </p:pic>
      <p:sp>
        <p:nvSpPr>
          <p:cNvPr id="10" name="pole tekstowe 9"/>
          <p:cNvSpPr txBox="1"/>
          <p:nvPr/>
        </p:nvSpPr>
        <p:spPr>
          <a:xfrm>
            <a:off x="410198" y="4554908"/>
            <a:ext cx="4192173" cy="169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Master Oscillator racks</a:t>
            </a:r>
          </a:p>
          <a:p>
            <a:r>
              <a:rPr lang="en-US" sz="1800" dirty="0" smtClean="0"/>
              <a:t>MO grounding</a:t>
            </a:r>
          </a:p>
          <a:p>
            <a:r>
              <a:rPr lang="en-US" sz="1800" dirty="0" smtClean="0"/>
              <a:t>RF Reference Injector cabling</a:t>
            </a:r>
          </a:p>
          <a:p>
            <a:r>
              <a:rPr lang="en-US" sz="1800" dirty="0" smtClean="0"/>
              <a:t>RF Reference L1, L2 and L3 cabling</a:t>
            </a:r>
          </a:p>
          <a:p>
            <a:r>
              <a:rPr lang="en-US" sz="1800" dirty="0" smtClean="0"/>
              <a:t>Status of RF Reference Infrastructure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4830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 Racks</a:t>
            </a:r>
            <a:endParaRPr lang="en-US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" y="1163118"/>
            <a:ext cx="3439921" cy="2579940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August </a:t>
            </a:r>
            <a:r>
              <a:rPr lang="en-GB" dirty="0"/>
              <a:t>26</a:t>
            </a:r>
            <a:r>
              <a:rPr lang="en-GB" baseline="30000" dirty="0"/>
              <a:t>th</a:t>
            </a:r>
            <a:r>
              <a:rPr lang="en-GB" dirty="0"/>
              <a:t> 2014, DESY</a:t>
            </a:r>
          </a:p>
          <a:p>
            <a:r>
              <a:rPr lang="en-GB" dirty="0" err="1"/>
              <a:t>Wojciech</a:t>
            </a:r>
            <a:r>
              <a:rPr lang="en-GB" dirty="0"/>
              <a:t> </a:t>
            </a:r>
            <a:r>
              <a:rPr lang="en-GB" dirty="0" err="1"/>
              <a:t>Wierba</a:t>
            </a:r>
            <a:r>
              <a:rPr lang="en-GB" dirty="0"/>
              <a:t>, WUT ISE, </a:t>
            </a:r>
            <a:r>
              <a:rPr lang="en-GB" dirty="0" smtClean="0"/>
              <a:t>Warsaw</a:t>
            </a:r>
            <a:endParaRPr lang="en-GB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4" y="3811423"/>
            <a:ext cx="3429711" cy="257228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71020" y="4130348"/>
            <a:ext cx="2551393" cy="191354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947" y="3811423"/>
            <a:ext cx="3401857" cy="2551393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3879791" y="1401510"/>
            <a:ext cx="5111013" cy="220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/>
              <a:t>The </a:t>
            </a:r>
            <a:r>
              <a:rPr lang="en-US" sz="1400" dirty="0" err="1" smtClean="0"/>
              <a:t>Schroff</a:t>
            </a:r>
            <a:r>
              <a:rPr lang="en-US" sz="1400" dirty="0" smtClean="0"/>
              <a:t> MO racks (special vibration free) with LHX20             (20kW cooling unit) are installed on UG05/011.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/>
              <a:t>The AC power UPS is connected.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/>
              <a:t>The cooling water is connected, the cooling units are tested, still need a tests of temperature stability.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/>
              <a:t>The Ethernet switch is installed in rack #2, will be installed in all racks very soon.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/>
              <a:t>The temporary patch panels are installed, the final PP’s are ready, will </a:t>
            </a:r>
            <a:r>
              <a:rPr lang="en-US" sz="1400" smtClean="0"/>
              <a:t>be exchanged </a:t>
            </a:r>
            <a:r>
              <a:rPr lang="en-US" sz="1400" dirty="0" smtClean="0"/>
              <a:t>very soon.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790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 Racks grounding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868" y="1082867"/>
            <a:ext cx="8872701" cy="1959434"/>
          </a:xfrm>
        </p:spPr>
        <p:txBody>
          <a:bodyPr/>
          <a:lstStyle/>
          <a:p>
            <a:pPr marL="0" indent="0">
              <a:buNone/>
            </a:pPr>
            <a:r>
              <a:rPr lang="en-US" sz="1400" dirty="0"/>
              <a:t>Requirements:</a:t>
            </a:r>
          </a:p>
          <a:p>
            <a:pPr lvl="0"/>
            <a:r>
              <a:rPr lang="en-US" sz="1400" dirty="0"/>
              <a:t>Very low grounding impedance between MO cabinets top patch panels,</a:t>
            </a:r>
          </a:p>
          <a:p>
            <a:pPr lvl="0"/>
            <a:r>
              <a:rPr lang="en-US" sz="1400" dirty="0"/>
              <a:t>Adjustable fixing to the PP – MO racks are in a row and not screwed together,</a:t>
            </a:r>
          </a:p>
          <a:p>
            <a:pPr lvl="0"/>
            <a:r>
              <a:rPr lang="en-US" sz="1400" dirty="0"/>
              <a:t>Ability to disassembly  PP without dismounting grounding,</a:t>
            </a:r>
          </a:p>
          <a:p>
            <a:pPr lvl="0"/>
            <a:r>
              <a:rPr lang="en-US" sz="1400" dirty="0"/>
              <a:t>Foresee on top PP some grounding points to feed low impedance paths to the inner 19”rack and MO boxes,  </a:t>
            </a:r>
          </a:p>
          <a:p>
            <a:pPr lvl="0"/>
            <a:r>
              <a:rPr lang="en-US" sz="1400" dirty="0"/>
              <a:t>Possibility to improve grounding scheme after measurements</a:t>
            </a:r>
            <a:r>
              <a:rPr lang="en-US" sz="1400" dirty="0" smtClean="0"/>
              <a:t>.</a:t>
            </a:r>
          </a:p>
          <a:p>
            <a:pPr marL="0" lvl="0" indent="0">
              <a:buNone/>
            </a:pPr>
            <a:endParaRPr lang="en-US" sz="1600" dirty="0"/>
          </a:p>
          <a:p>
            <a:endParaRPr lang="en-US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August</a:t>
            </a:r>
            <a:r>
              <a:rPr lang="en-GB" dirty="0" smtClean="0"/>
              <a:t> 26</a:t>
            </a:r>
            <a:r>
              <a:rPr lang="en-GB" baseline="30000" dirty="0" smtClean="0"/>
              <a:t>th</a:t>
            </a:r>
            <a:r>
              <a:rPr lang="en-GB" dirty="0" smtClean="0"/>
              <a:t> 2014, DESY</a:t>
            </a:r>
          </a:p>
          <a:p>
            <a:r>
              <a:rPr lang="en-GB" dirty="0" err="1" smtClean="0"/>
              <a:t>Wojciech</a:t>
            </a:r>
            <a:r>
              <a:rPr lang="en-GB" dirty="0" smtClean="0"/>
              <a:t> </a:t>
            </a:r>
            <a:r>
              <a:rPr lang="en-GB" dirty="0" err="1" smtClean="0"/>
              <a:t>Wierba</a:t>
            </a:r>
            <a:r>
              <a:rPr lang="en-GB" dirty="0" smtClean="0"/>
              <a:t>, WUT ISE, Warsaw</a:t>
            </a:r>
            <a:endParaRPr lang="en-GB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463510" y="3097329"/>
            <a:ext cx="468049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/>
              <a:t>Designed after discussion with H. </a:t>
            </a:r>
            <a:r>
              <a:rPr lang="en-US" sz="1200" dirty="0" err="1"/>
              <a:t>Kapitza</a:t>
            </a:r>
            <a:endParaRPr lang="en-US" sz="12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 smtClean="0"/>
              <a:t>Two main copper </a:t>
            </a:r>
            <a:r>
              <a:rPr lang="en-US" sz="1200" dirty="0"/>
              <a:t>bars </a:t>
            </a:r>
            <a:r>
              <a:rPr lang="en-US" sz="1200" dirty="0" smtClean="0"/>
              <a:t>screwed </a:t>
            </a:r>
            <a:r>
              <a:rPr lang="en-US" sz="1200" dirty="0"/>
              <a:t>to cabinets frames using M12 steel screws with hammer </a:t>
            </a:r>
            <a:r>
              <a:rPr lang="en-US" sz="1200" dirty="0" smtClean="0"/>
              <a:t>head.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/>
              <a:t>T</a:t>
            </a:r>
            <a:r>
              <a:rPr lang="en-US" sz="1200" dirty="0" smtClean="0"/>
              <a:t>wo copper bars on the top of PP’s.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 smtClean="0"/>
              <a:t>The each </a:t>
            </a:r>
            <a:r>
              <a:rPr lang="en-US" sz="1200" dirty="0"/>
              <a:t>PP is connected to </a:t>
            </a:r>
            <a:r>
              <a:rPr lang="en-US" sz="1200" dirty="0" smtClean="0"/>
              <a:t>grounding </a:t>
            </a:r>
            <a:r>
              <a:rPr lang="en-US" sz="1200" dirty="0"/>
              <a:t>bars using four M8 brass screws. </a:t>
            </a:r>
            <a:endParaRPr lang="en-US" sz="12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 smtClean="0"/>
              <a:t>There </a:t>
            </a:r>
            <a:r>
              <a:rPr lang="en-US" sz="1200" dirty="0"/>
              <a:t>are cable ear under each screw from the PP bottom for flexible connection to the 19”rack </a:t>
            </a:r>
            <a:r>
              <a:rPr lang="en-US" sz="1200" dirty="0" smtClean="0"/>
              <a:t>frame.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 smtClean="0"/>
              <a:t>All </a:t>
            </a:r>
            <a:r>
              <a:rPr lang="en-US" sz="1200" dirty="0"/>
              <a:t>screws have special washers with ‘teeth’ to improve electrical connection to metal frames. </a:t>
            </a:r>
            <a:endParaRPr lang="en-US" sz="12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 smtClean="0"/>
              <a:t>The </a:t>
            </a:r>
            <a:r>
              <a:rPr lang="en-US" sz="1200" dirty="0"/>
              <a:t>grounding ‘net’ on the top of MO cabinets are connected </a:t>
            </a:r>
            <a:r>
              <a:rPr lang="en-US" sz="1200" dirty="0" smtClean="0"/>
              <a:t>to </a:t>
            </a:r>
            <a:r>
              <a:rPr lang="en-US" sz="1200" dirty="0"/>
              <a:t>‘wall’ grounding point </a:t>
            </a:r>
            <a:r>
              <a:rPr lang="en-US" sz="1200" dirty="0" smtClean="0"/>
              <a:t>using </a:t>
            </a:r>
            <a:r>
              <a:rPr lang="en-US" sz="1200" dirty="0"/>
              <a:t>4 cooper cables of 50 </a:t>
            </a:r>
            <a:r>
              <a:rPr lang="en-US" sz="1200" dirty="0" smtClean="0"/>
              <a:t>mm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200" dirty="0" smtClean="0"/>
              <a:t>More details can be found:                                                                    N: \4all\public\</a:t>
            </a:r>
            <a:r>
              <a:rPr lang="en-US" sz="1200" dirty="0" err="1" smtClean="0"/>
              <a:t>MSK_Projekte</a:t>
            </a:r>
            <a:r>
              <a:rPr lang="en-US" sz="1200" dirty="0" smtClean="0"/>
              <a:t>\XFEL\Installation\Injector\Master oscillator\Grounding scheme for MO 18.06.14.pdf  </a:t>
            </a:r>
            <a:endParaRPr lang="en-US" sz="1200" dirty="0"/>
          </a:p>
          <a:p>
            <a:endParaRPr lang="en-US" sz="11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8" y="3139946"/>
            <a:ext cx="4113132" cy="2968314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1286284" y="6108260"/>
            <a:ext cx="22413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 smtClean="0"/>
              <a:t>Copper bar 40 mm x10 mm (400 mm</a:t>
            </a:r>
            <a:r>
              <a:rPr lang="en-US" b="1" baseline="30000" dirty="0" smtClean="0"/>
              <a:t>2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1" name="pole tekstowe 10"/>
          <p:cNvSpPr txBox="1"/>
          <p:nvPr/>
        </p:nvSpPr>
        <p:spPr>
          <a:xfrm rot="16200000">
            <a:off x="-177522" y="4447421"/>
            <a:ext cx="220925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 smtClean="0"/>
              <a:t>Copper bar 40 mm x 5 mm (200 mm</a:t>
            </a:r>
            <a:r>
              <a:rPr lang="en-US" b="1" baseline="30000" dirty="0" smtClean="0"/>
              <a:t>2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286284" y="3712962"/>
            <a:ext cx="8386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 smtClean="0"/>
              <a:t>Patch Panel</a:t>
            </a:r>
            <a:endParaRPr lang="en-US" b="1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1286283" y="4405904"/>
            <a:ext cx="8386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 smtClean="0"/>
              <a:t>Patch Panel</a:t>
            </a:r>
            <a:endParaRPr lang="en-US" b="1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1286282" y="5097380"/>
            <a:ext cx="8386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 smtClean="0"/>
              <a:t>Patch Panel</a:t>
            </a:r>
            <a:endParaRPr lang="en-US" b="1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3351891" y="3712962"/>
            <a:ext cx="8386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 smtClean="0"/>
              <a:t>Patch Panel</a:t>
            </a:r>
            <a:endParaRPr lang="en-US" b="1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3351891" y="4393271"/>
            <a:ext cx="8386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 smtClean="0"/>
              <a:t>Patch Panel</a:t>
            </a:r>
            <a:endParaRPr lang="en-US" b="1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3351890" y="5097380"/>
            <a:ext cx="83869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 smtClean="0"/>
              <a:t>Patch Panel</a:t>
            </a:r>
            <a:endParaRPr lang="en-US" b="1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2448621" y="4431541"/>
            <a:ext cx="6912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1" dirty="0" smtClean="0"/>
              <a:t>Top 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7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Reference distribution for Injector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128189" y="4173072"/>
            <a:ext cx="9349098" cy="2108087"/>
          </a:xfrm>
        </p:spPr>
        <p:txBody>
          <a:bodyPr/>
          <a:lstStyle/>
          <a:p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RF Reference signals from </a:t>
            </a:r>
            <a:r>
              <a:rPr lang="en-US" sz="1800" dirty="0" smtClean="0">
                <a:solidFill>
                  <a:srgbClr val="C00000"/>
                </a:solidFill>
              </a:rPr>
              <a:t>MO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 for </a:t>
            </a:r>
            <a:r>
              <a:rPr lang="en-US" sz="1800" dirty="0" smtClean="0">
                <a:solidFill>
                  <a:srgbClr val="0070C0"/>
                </a:solidFill>
              </a:rPr>
              <a:t>Laser </a:t>
            </a:r>
            <a:r>
              <a:rPr lang="en-US" sz="1800" dirty="0" err="1" smtClean="0">
                <a:solidFill>
                  <a:srgbClr val="0070C0"/>
                </a:solidFill>
              </a:rPr>
              <a:t>Synchro</a:t>
            </a:r>
            <a:r>
              <a:rPr lang="en-US" sz="1800" dirty="0" smtClean="0">
                <a:solidFill>
                  <a:srgbClr val="0070C0"/>
                </a:solidFill>
              </a:rPr>
              <a:t>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and</a:t>
            </a:r>
            <a:r>
              <a:rPr lang="en-US" sz="1800" dirty="0" smtClean="0">
                <a:solidFill>
                  <a:srgbClr val="00B050"/>
                </a:solidFill>
              </a:rPr>
              <a:t> Laser Gun </a:t>
            </a:r>
            <a:r>
              <a:rPr lang="en-US" sz="1800" dirty="0" smtClean="0">
                <a:solidFill>
                  <a:schemeClr val="accent6">
                    <a:lumMod val="50000"/>
                  </a:schemeClr>
                </a:solidFill>
              </a:rPr>
              <a:t>– all on one level UG05 neighboring rooms.</a:t>
            </a:r>
          </a:p>
          <a:p>
            <a:r>
              <a:rPr lang="en-US" sz="1800" dirty="0" smtClean="0"/>
              <a:t>RF Reference signals from UG05/011 to Klystron Life Management on UG03 via </a:t>
            </a:r>
            <a:r>
              <a:rPr lang="en-US" sz="1800" dirty="0" smtClean="0">
                <a:solidFill>
                  <a:srgbClr val="FF0000"/>
                </a:solidFill>
              </a:rPr>
              <a:t>XTIN</a:t>
            </a:r>
            <a:r>
              <a:rPr lang="en-US" sz="1800" dirty="0" smtClean="0"/>
              <a:t> media bay (</a:t>
            </a:r>
            <a:r>
              <a:rPr lang="en-US" sz="1800" dirty="0" err="1" smtClean="0"/>
              <a:t>Medienschacht</a:t>
            </a:r>
            <a:r>
              <a:rPr lang="en-US" sz="1800" dirty="0" smtClean="0"/>
              <a:t>).</a:t>
            </a:r>
          </a:p>
          <a:p>
            <a:r>
              <a:rPr lang="en-US" sz="1800" dirty="0" smtClean="0"/>
              <a:t>RF Reference signals from UG05/011 to Injector racks UG07/008 via </a:t>
            </a:r>
            <a:r>
              <a:rPr lang="en-US" sz="1800" dirty="0" smtClean="0">
                <a:solidFill>
                  <a:srgbClr val="00B0F0"/>
                </a:solidFill>
              </a:rPr>
              <a:t>XSIN</a:t>
            </a:r>
            <a:r>
              <a:rPr lang="en-US" sz="1800" dirty="0" smtClean="0"/>
              <a:t> media bay.</a:t>
            </a:r>
          </a:p>
          <a:p>
            <a:r>
              <a:rPr lang="en-US" sz="1800" dirty="0" smtClean="0"/>
              <a:t>RF Reference signals from UG05/011 to XTL via </a:t>
            </a:r>
            <a:r>
              <a:rPr lang="en-US" sz="1800" dirty="0" smtClean="0">
                <a:solidFill>
                  <a:schemeClr val="accent6"/>
                </a:solidFill>
              </a:rPr>
              <a:t>XSE</a:t>
            </a:r>
            <a:r>
              <a:rPr lang="en-US" sz="1800" dirty="0" smtClean="0"/>
              <a:t> media bay. </a:t>
            </a:r>
            <a:endParaRPr lang="en-US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August </a:t>
            </a:r>
            <a:r>
              <a:rPr lang="en-GB" dirty="0"/>
              <a:t>26</a:t>
            </a:r>
            <a:r>
              <a:rPr lang="en-GB" baseline="30000" dirty="0"/>
              <a:t>th</a:t>
            </a:r>
            <a:r>
              <a:rPr lang="en-GB" dirty="0"/>
              <a:t> 2014, DESY</a:t>
            </a:r>
          </a:p>
          <a:p>
            <a:r>
              <a:rPr lang="en-GB" dirty="0" err="1"/>
              <a:t>Wojciech</a:t>
            </a:r>
            <a:r>
              <a:rPr lang="en-GB" dirty="0"/>
              <a:t> </a:t>
            </a:r>
            <a:r>
              <a:rPr lang="en-GB" dirty="0" err="1"/>
              <a:t>Wierba</a:t>
            </a:r>
            <a:r>
              <a:rPr lang="en-GB" dirty="0"/>
              <a:t>, WUT ISE, </a:t>
            </a:r>
            <a:r>
              <a:rPr lang="en-GB" dirty="0" smtClean="0"/>
              <a:t>Warsaw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61" y="1130227"/>
            <a:ext cx="8876944" cy="275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ipsa 5"/>
          <p:cNvSpPr/>
          <p:nvPr/>
        </p:nvSpPr>
        <p:spPr bwMode="auto">
          <a:xfrm>
            <a:off x="2264634" y="2187723"/>
            <a:ext cx="3435409" cy="922946"/>
          </a:xfrm>
          <a:prstGeom prst="ellipse">
            <a:avLst/>
          </a:prstGeom>
          <a:noFill/>
          <a:ln w="381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rgbClr val="00B050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7" name="Prostokąt zaokrąglony 6"/>
          <p:cNvSpPr/>
          <p:nvPr/>
        </p:nvSpPr>
        <p:spPr bwMode="auto">
          <a:xfrm>
            <a:off x="5802594" y="2965391"/>
            <a:ext cx="820398" cy="632388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0" name="Prostokąt zaokrąglony 9"/>
          <p:cNvSpPr/>
          <p:nvPr/>
        </p:nvSpPr>
        <p:spPr bwMode="auto">
          <a:xfrm>
            <a:off x="2391398" y="2965391"/>
            <a:ext cx="488535" cy="777666"/>
          </a:xfrm>
          <a:prstGeom prst="roundRect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1" name="Prostokąt zaokrąglony 10"/>
          <p:cNvSpPr/>
          <p:nvPr/>
        </p:nvSpPr>
        <p:spPr bwMode="auto">
          <a:xfrm>
            <a:off x="6819544" y="3332859"/>
            <a:ext cx="1964109" cy="316194"/>
          </a:xfrm>
          <a:prstGeom prst="roundRect">
            <a:avLst/>
          </a:prstGeom>
          <a:noFill/>
          <a:ln w="508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" name="Prostokąt 7"/>
          <p:cNvSpPr/>
          <p:nvPr/>
        </p:nvSpPr>
        <p:spPr bwMode="auto">
          <a:xfrm>
            <a:off x="4574137" y="2506370"/>
            <a:ext cx="96140" cy="343651"/>
          </a:xfrm>
          <a:prstGeom prst="rect">
            <a:avLst/>
          </a:prstGeom>
          <a:solidFill>
            <a:srgbClr val="C00000"/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" name="Prostokąt 8"/>
          <p:cNvSpPr/>
          <p:nvPr/>
        </p:nvSpPr>
        <p:spPr bwMode="auto">
          <a:xfrm>
            <a:off x="3435409" y="2506370"/>
            <a:ext cx="457200" cy="343651"/>
          </a:xfrm>
          <a:prstGeom prst="rect">
            <a:avLst/>
          </a:prstGeom>
          <a:solidFill>
            <a:srgbClr val="0070C0"/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2" name="Prostokąt 11"/>
          <p:cNvSpPr/>
          <p:nvPr/>
        </p:nvSpPr>
        <p:spPr bwMode="auto">
          <a:xfrm>
            <a:off x="2781656" y="2367185"/>
            <a:ext cx="457200" cy="457200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SzTx/>
              <a:buFont typeface="Wingdings" pitchFamily="2" charset="2"/>
              <a:buChar char="n"/>
              <a:tabLst/>
            </a:pP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1187321" y="1121438"/>
            <a:ext cx="1822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b="1" dirty="0" smtClean="0">
                <a:solidFill>
                  <a:srgbClr val="00B050"/>
                </a:solidFill>
              </a:rPr>
              <a:t>GUN Laser (UG05/025)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3153425" y="1136827"/>
            <a:ext cx="19399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b="1" dirty="0" smtClean="0">
                <a:solidFill>
                  <a:srgbClr val="0070C0"/>
                </a:solidFill>
              </a:rPr>
              <a:t>Laser </a:t>
            </a:r>
            <a:r>
              <a:rPr lang="en-US" sz="1100" b="1" dirty="0" err="1" smtClean="0">
                <a:solidFill>
                  <a:srgbClr val="0070C0"/>
                </a:solidFill>
              </a:rPr>
              <a:t>Synchro</a:t>
            </a:r>
            <a:r>
              <a:rPr lang="en-US" sz="1100" b="1" dirty="0" smtClean="0">
                <a:solidFill>
                  <a:srgbClr val="0070C0"/>
                </a:solidFill>
              </a:rPr>
              <a:t> (UG05/026)</a:t>
            </a:r>
            <a:endParaRPr lang="en-US" sz="1100" b="1" dirty="0">
              <a:solidFill>
                <a:srgbClr val="0070C0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036394" y="1138869"/>
            <a:ext cx="1269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200" b="1" dirty="0" smtClean="0">
                <a:solidFill>
                  <a:srgbClr val="C00000"/>
                </a:solidFill>
              </a:rPr>
              <a:t>MO (UG05/011)</a:t>
            </a:r>
            <a:endParaRPr lang="en-US" sz="1200" b="1" dirty="0">
              <a:solidFill>
                <a:srgbClr val="C00000"/>
              </a:solidFill>
            </a:endParaRPr>
          </a:p>
        </p:txBody>
      </p:sp>
      <p:cxnSp>
        <p:nvCxnSpPr>
          <p:cNvPr id="17" name="Łącznik prosty ze strzałką 16"/>
          <p:cNvCxnSpPr>
            <a:stCxn id="13" idx="2"/>
            <a:endCxn id="12" idx="0"/>
          </p:cNvCxnSpPr>
          <p:nvPr/>
        </p:nvCxnSpPr>
        <p:spPr bwMode="auto">
          <a:xfrm>
            <a:off x="2098789" y="1398437"/>
            <a:ext cx="911467" cy="968748"/>
          </a:xfrm>
          <a:prstGeom prst="straightConnector1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" name="Łącznik prosty ze strzałką 19"/>
          <p:cNvCxnSpPr>
            <a:stCxn id="14" idx="2"/>
            <a:endCxn id="9" idx="0"/>
          </p:cNvCxnSpPr>
          <p:nvPr/>
        </p:nvCxnSpPr>
        <p:spPr bwMode="auto">
          <a:xfrm flipH="1">
            <a:off x="3664009" y="1398437"/>
            <a:ext cx="459394" cy="1107933"/>
          </a:xfrm>
          <a:prstGeom prst="straightConnector1">
            <a:avLst/>
          </a:prstGeom>
          <a:noFill/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2" name="Łącznik prosty ze strzałką 21"/>
          <p:cNvCxnSpPr>
            <a:stCxn id="15" idx="2"/>
          </p:cNvCxnSpPr>
          <p:nvPr/>
        </p:nvCxnSpPr>
        <p:spPr bwMode="auto">
          <a:xfrm flipH="1">
            <a:off x="4622208" y="1415868"/>
            <a:ext cx="1048911" cy="1090502"/>
          </a:xfrm>
          <a:prstGeom prst="straightConnector1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4" name="Łącznik prosty ze strzałką 23"/>
          <p:cNvCxnSpPr/>
          <p:nvPr/>
        </p:nvCxnSpPr>
        <p:spPr bwMode="auto">
          <a:xfrm flipV="1">
            <a:off x="2635665" y="3110670"/>
            <a:ext cx="1150122" cy="1034040"/>
          </a:xfrm>
          <a:prstGeom prst="straightConnector1">
            <a:avLst/>
          </a:prstGeom>
          <a:noFill/>
          <a:ln w="5080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30" name="pole tekstowe 29"/>
          <p:cNvSpPr txBox="1"/>
          <p:nvPr/>
        </p:nvSpPr>
        <p:spPr>
          <a:xfrm>
            <a:off x="7203517" y="3883100"/>
            <a:ext cx="11961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100" b="1" dirty="0" smtClean="0">
                <a:solidFill>
                  <a:srgbClr val="FD930A"/>
                </a:solidFill>
              </a:rPr>
              <a:t>XSE media bay</a:t>
            </a:r>
            <a:endParaRPr lang="en-US" sz="1100" b="1" dirty="0">
              <a:solidFill>
                <a:srgbClr val="FD930A"/>
              </a:solidFill>
            </a:endParaRPr>
          </a:p>
        </p:txBody>
      </p:sp>
      <p:sp>
        <p:nvSpPr>
          <p:cNvPr id="31" name="Prostokąt 30"/>
          <p:cNvSpPr/>
          <p:nvPr/>
        </p:nvSpPr>
        <p:spPr>
          <a:xfrm>
            <a:off x="5595476" y="3883100"/>
            <a:ext cx="12346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100" b="1" dirty="0" smtClean="0">
                <a:solidFill>
                  <a:srgbClr val="FF0000"/>
                </a:solidFill>
              </a:rPr>
              <a:t>XTIN </a:t>
            </a:r>
            <a:r>
              <a:rPr lang="en-US" sz="1100" b="1" dirty="0">
                <a:solidFill>
                  <a:srgbClr val="FF0000"/>
                </a:solidFill>
              </a:rPr>
              <a:t>media bay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2048" name="Prostokąt 2047"/>
          <p:cNvSpPr/>
          <p:nvPr/>
        </p:nvSpPr>
        <p:spPr>
          <a:xfrm>
            <a:off x="1489282" y="3898489"/>
            <a:ext cx="12346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100" b="1" dirty="0">
                <a:solidFill>
                  <a:srgbClr val="00B0F0"/>
                </a:solidFill>
              </a:rPr>
              <a:t>XTIN media bay</a:t>
            </a:r>
            <a:endParaRPr lang="en-US" sz="11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6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Reference cabling for RF Station’s in XTL</a:t>
            </a:r>
            <a:endParaRPr lang="en-US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43" y="1157603"/>
            <a:ext cx="3888687" cy="2653824"/>
          </a:xfrm>
          <a:ln w="25400">
            <a:solidFill>
              <a:schemeClr val="tx1"/>
            </a:solidFill>
          </a:ln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August </a:t>
            </a:r>
            <a:r>
              <a:rPr lang="en-GB" dirty="0"/>
              <a:t>26</a:t>
            </a:r>
            <a:r>
              <a:rPr lang="en-GB" baseline="30000" dirty="0"/>
              <a:t>th</a:t>
            </a:r>
            <a:r>
              <a:rPr lang="en-GB" dirty="0"/>
              <a:t> 2014, DESY</a:t>
            </a:r>
          </a:p>
          <a:p>
            <a:r>
              <a:rPr lang="en-GB" dirty="0" err="1"/>
              <a:t>Wojciech</a:t>
            </a:r>
            <a:r>
              <a:rPr lang="en-GB" dirty="0"/>
              <a:t> </a:t>
            </a:r>
            <a:r>
              <a:rPr lang="en-GB" dirty="0" err="1"/>
              <a:t>Wierba</a:t>
            </a:r>
            <a:r>
              <a:rPr lang="en-GB" dirty="0"/>
              <a:t>, WUT ISE, </a:t>
            </a:r>
            <a:r>
              <a:rPr lang="en-GB" dirty="0" smtClean="0"/>
              <a:t>Warsaw</a:t>
            </a:r>
            <a:endParaRPr lang="en-GB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011" y="1158826"/>
            <a:ext cx="3844794" cy="254150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22" y="3910548"/>
            <a:ext cx="3879786" cy="251588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11" y="3840453"/>
            <a:ext cx="3847440" cy="258598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092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Reference cabling for </a:t>
            </a:r>
            <a:r>
              <a:rPr lang="en-US" dirty="0" smtClean="0"/>
              <a:t>XFEL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7475" y="1347788"/>
            <a:ext cx="8753060" cy="2181625"/>
          </a:xfrm>
        </p:spPr>
        <p:txBody>
          <a:bodyPr/>
          <a:lstStyle/>
          <a:p>
            <a:r>
              <a:rPr lang="en-US" sz="2000" dirty="0" smtClean="0"/>
              <a:t>All cabling is already planned</a:t>
            </a:r>
          </a:p>
          <a:p>
            <a:r>
              <a:rPr lang="en-US" sz="2000" dirty="0" smtClean="0"/>
              <a:t>All cables have been ordered</a:t>
            </a:r>
          </a:p>
          <a:p>
            <a:r>
              <a:rPr lang="en-US" sz="2000" dirty="0" smtClean="0"/>
              <a:t>KDS entries for L1 done (95%)</a:t>
            </a:r>
          </a:p>
          <a:p>
            <a:r>
              <a:rPr lang="en-US" sz="2000" dirty="0" smtClean="0"/>
              <a:t>KDS entries for RF Reference for Injector (70%), L2 and L3 will be finished soon</a:t>
            </a:r>
            <a:endParaRPr lang="en-US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August 26</a:t>
            </a:r>
            <a:r>
              <a:rPr lang="en-GB" baseline="30000" dirty="0"/>
              <a:t>th</a:t>
            </a:r>
            <a:r>
              <a:rPr lang="en-GB" dirty="0"/>
              <a:t> 2014, DESY</a:t>
            </a:r>
          </a:p>
          <a:p>
            <a:r>
              <a:rPr lang="en-GB" dirty="0" err="1"/>
              <a:t>Wojciech</a:t>
            </a:r>
            <a:r>
              <a:rPr lang="en-GB" dirty="0"/>
              <a:t> </a:t>
            </a:r>
            <a:r>
              <a:rPr lang="en-GB" dirty="0" err="1"/>
              <a:t>Wierba</a:t>
            </a:r>
            <a:r>
              <a:rPr lang="en-GB" dirty="0"/>
              <a:t>, WUT ISE, </a:t>
            </a:r>
            <a:r>
              <a:rPr lang="en-GB" dirty="0" smtClean="0"/>
              <a:t>Warsaw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27" y="3144853"/>
            <a:ext cx="8322145" cy="332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 rot="16200000">
            <a:off x="-92497" y="3819974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1" dirty="0" smtClean="0"/>
              <a:t>Cables</a:t>
            </a:r>
            <a:endParaRPr lang="en-US" sz="1600" b="1" dirty="0"/>
          </a:p>
        </p:txBody>
      </p:sp>
      <p:sp>
        <p:nvSpPr>
          <p:cNvPr id="8" name="pole tekstowe 7"/>
          <p:cNvSpPr txBox="1"/>
          <p:nvPr/>
        </p:nvSpPr>
        <p:spPr>
          <a:xfrm rot="16200000">
            <a:off x="-325734" y="5513229"/>
            <a:ext cx="13227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600" b="1" dirty="0" smtClean="0"/>
              <a:t>Connectors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2074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XTL RF Reference cabling</a:t>
            </a:r>
            <a:endParaRPr lang="en-US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0798" y="4046787"/>
            <a:ext cx="2643499" cy="1982624"/>
          </a:xfr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August </a:t>
            </a:r>
            <a:r>
              <a:rPr lang="en-GB" dirty="0"/>
              <a:t>26</a:t>
            </a:r>
            <a:r>
              <a:rPr lang="en-GB" baseline="30000" dirty="0"/>
              <a:t>th</a:t>
            </a:r>
            <a:r>
              <a:rPr lang="en-GB" dirty="0"/>
              <a:t> 2014, DESY</a:t>
            </a:r>
          </a:p>
          <a:p>
            <a:r>
              <a:rPr lang="en-GB" dirty="0" err="1"/>
              <a:t>Wojciech</a:t>
            </a:r>
            <a:r>
              <a:rPr lang="en-GB" dirty="0"/>
              <a:t> </a:t>
            </a:r>
            <a:r>
              <a:rPr lang="en-GB" dirty="0" err="1"/>
              <a:t>Wierba</a:t>
            </a:r>
            <a:r>
              <a:rPr lang="en-GB" dirty="0"/>
              <a:t>, WUT ISE, </a:t>
            </a:r>
            <a:r>
              <a:rPr lang="en-GB" dirty="0" smtClean="0"/>
              <a:t>Warsaw</a:t>
            </a:r>
            <a:endParaRPr lang="en-GB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41" y="1108816"/>
            <a:ext cx="3341406" cy="2506055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407" y="1108818"/>
            <a:ext cx="1879541" cy="250605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711" y="1108816"/>
            <a:ext cx="3341407" cy="2506055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2452643" y="4007978"/>
            <a:ext cx="6401211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 smtClean="0"/>
              <a:t>It is necessary to change the RF </a:t>
            </a:r>
            <a:r>
              <a:rPr lang="en-US" sz="1600" dirty="0" err="1" smtClean="0"/>
              <a:t>Synchro</a:t>
            </a:r>
            <a:r>
              <a:rPr lang="en-US" sz="1600" dirty="0" smtClean="0"/>
              <a:t> cable type from ½” to 1.5” at the entrance of XTL, there will be a ‘dummy’ PP (simply N-</a:t>
            </a:r>
            <a:r>
              <a:rPr lang="en-US" sz="1600" dirty="0" err="1" smtClean="0"/>
              <a:t>feedthrough</a:t>
            </a:r>
            <a:r>
              <a:rPr lang="en-US" sz="1600" dirty="0" smtClean="0"/>
              <a:t>/barrel).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 smtClean="0"/>
              <a:t>The RF </a:t>
            </a:r>
            <a:r>
              <a:rPr lang="en-US" sz="1600" dirty="0" err="1" smtClean="0"/>
              <a:t>Synchro</a:t>
            </a:r>
            <a:r>
              <a:rPr lang="en-US" sz="1600" dirty="0" smtClean="0"/>
              <a:t> cables in XTL will be fixed to the wall with special brackets, there will be no cable tray for those cables.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600" dirty="0" smtClean="0"/>
              <a:t>The cable tray under </a:t>
            </a:r>
            <a:r>
              <a:rPr lang="en-US" sz="1600" dirty="0" err="1" smtClean="0"/>
              <a:t>Cryo</a:t>
            </a:r>
            <a:r>
              <a:rPr lang="en-US" sz="1600" dirty="0" smtClean="0"/>
              <a:t> Modules (on concrete Radiation Shielding) will be used for RF </a:t>
            </a:r>
            <a:r>
              <a:rPr lang="en-US" sz="1600" dirty="0" err="1" smtClean="0"/>
              <a:t>Synchro</a:t>
            </a:r>
            <a:r>
              <a:rPr lang="en-US" sz="1600" dirty="0" smtClean="0"/>
              <a:t> cables between Master and Slave </a:t>
            </a:r>
            <a:endParaRPr lang="en-US" sz="1600" dirty="0"/>
          </a:p>
        </p:txBody>
      </p:sp>
      <p:cxnSp>
        <p:nvCxnSpPr>
          <p:cNvPr id="12" name="Łącznik prosty ze strzałką 11"/>
          <p:cNvCxnSpPr/>
          <p:nvPr/>
        </p:nvCxnSpPr>
        <p:spPr bwMode="auto">
          <a:xfrm flipH="1" flipV="1">
            <a:off x="1709159" y="2179178"/>
            <a:ext cx="880217" cy="1828800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6" name="Łącznik prosty ze strzałką 15"/>
          <p:cNvCxnSpPr/>
          <p:nvPr/>
        </p:nvCxnSpPr>
        <p:spPr bwMode="auto">
          <a:xfrm flipV="1">
            <a:off x="2726108" y="1999716"/>
            <a:ext cx="2136449" cy="2008262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" name="Łącznik prosty ze strzałką 19"/>
          <p:cNvCxnSpPr/>
          <p:nvPr/>
        </p:nvCxnSpPr>
        <p:spPr bwMode="auto">
          <a:xfrm flipH="1" flipV="1">
            <a:off x="1444239" y="4854011"/>
            <a:ext cx="1076770" cy="598206"/>
          </a:xfrm>
          <a:prstGeom prst="straightConnector1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2" name="Łącznik łamany 21"/>
          <p:cNvCxnSpPr/>
          <p:nvPr/>
        </p:nvCxnSpPr>
        <p:spPr bwMode="auto">
          <a:xfrm rot="16200000" flipV="1">
            <a:off x="6533260" y="2798747"/>
            <a:ext cx="2914116" cy="1469877"/>
          </a:xfrm>
          <a:prstGeom prst="bentConnector3">
            <a:avLst/>
          </a:prstGeom>
          <a:noFill/>
          <a:ln w="28575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5930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infrastructure for MO &amp; RF Reference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7475" y="1347788"/>
            <a:ext cx="8906884" cy="4459287"/>
          </a:xfrm>
        </p:spPr>
        <p:txBody>
          <a:bodyPr/>
          <a:lstStyle/>
          <a:p>
            <a:r>
              <a:rPr lang="en-US" sz="2000" dirty="0" smtClean="0"/>
              <a:t>MO racks are installed on UG05/011 - AC power, Ethernet and cooling water connected, grounding installed.</a:t>
            </a:r>
          </a:p>
          <a:p>
            <a:r>
              <a:rPr lang="en-US" sz="2000" dirty="0"/>
              <a:t>F</a:t>
            </a:r>
            <a:r>
              <a:rPr lang="en-US" sz="2000" dirty="0" smtClean="0"/>
              <a:t>inal PP’s for MO ready (will be installed in ~1-2 weeks, now temporary PP’s installed).</a:t>
            </a:r>
          </a:p>
          <a:p>
            <a:r>
              <a:rPr lang="en-US" sz="2000" dirty="0" smtClean="0"/>
              <a:t>Final PP’s for L1 ready and installed.</a:t>
            </a:r>
          </a:p>
          <a:p>
            <a:r>
              <a:rPr lang="en-US" sz="2000" dirty="0" smtClean="0"/>
              <a:t>Design of PP’s for Injector ready, will be ordered first week of September (manufacturing takes ~1 month).</a:t>
            </a:r>
          </a:p>
          <a:p>
            <a:r>
              <a:rPr lang="en-US" sz="2000" dirty="0" smtClean="0"/>
              <a:t>Design of PP’s for L2 and L3 ready, needs approval.</a:t>
            </a:r>
          </a:p>
          <a:p>
            <a:r>
              <a:rPr lang="en-US" sz="2000" dirty="0" smtClean="0"/>
              <a:t>Cabling for L1 ordered.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cooling units are tested</a:t>
            </a:r>
            <a:r>
              <a:rPr lang="en-US" sz="2000" dirty="0" smtClean="0"/>
              <a:t>, connected to Ethernet for remote control, </a:t>
            </a:r>
            <a:r>
              <a:rPr lang="en-US" sz="2000" dirty="0"/>
              <a:t>still need a tests of temperature stability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Implementation of RF Reference cables in KDS in progress (L1 95% ready, Injector RF Reference 70% ready, L2 &amp; L3 will be ready in ~2 months) – main problem is creation of PP’s for other WP’s, lack of information.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62500-1DB8-423D-81AE-6A0C84B7CCFF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 smtClean="0"/>
              <a:t>August </a:t>
            </a:r>
            <a:r>
              <a:rPr lang="en-GB" dirty="0"/>
              <a:t>26</a:t>
            </a:r>
            <a:r>
              <a:rPr lang="en-GB" baseline="30000" dirty="0"/>
              <a:t>th</a:t>
            </a:r>
            <a:r>
              <a:rPr lang="en-GB" dirty="0"/>
              <a:t> 2014, DESY</a:t>
            </a:r>
          </a:p>
          <a:p>
            <a:r>
              <a:rPr lang="en-GB" dirty="0" err="1"/>
              <a:t>Wojciech</a:t>
            </a:r>
            <a:r>
              <a:rPr lang="en-GB" dirty="0"/>
              <a:t> </a:t>
            </a:r>
            <a:r>
              <a:rPr lang="en-GB" dirty="0" err="1"/>
              <a:t>Wierba</a:t>
            </a:r>
            <a:r>
              <a:rPr lang="en-GB" dirty="0"/>
              <a:t>, WUT ISE, </a:t>
            </a:r>
            <a:r>
              <a:rPr lang="en-GB" dirty="0" smtClean="0"/>
              <a:t>Warsaw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268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Y European XFEL">
  <a:themeElements>
    <a:clrScheme name="DESY European XFEL 1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DESY European XF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8B323"/>
          </a:buClr>
          <a:buSzTx/>
          <a:buFont typeface="Wingdings" pitchFamily="2" charset="2"/>
          <a:buChar char="n"/>
          <a:tabLst/>
          <a:defRPr kumimoji="0" lang="de-DE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2" charset="-128"/>
          </a:defRPr>
        </a:defPPr>
      </a:lstStyle>
    </a:ln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FFFFFF"/>
      </a:accent3>
      <a:accent4>
        <a:srgbClr val="1F123C"/>
      </a:accent4>
      <a:accent5>
        <a:srgbClr val="ACABB1"/>
      </a:accent5>
      <a:accent6>
        <a:srgbClr val="E58508"/>
      </a:accent6>
      <a:hlink>
        <a:srgbClr val="261748"/>
      </a:hlink>
      <a:folHlink>
        <a:srgbClr val="FD93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10368</TotalTime>
  <Words>869</Words>
  <Application>Microsoft Office PowerPoint</Application>
  <PresentationFormat>Pokaz na ekranie (4:3)</PresentationFormat>
  <Paragraphs>99</Paragraphs>
  <Slides>9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DESY European XFEL</vt:lpstr>
      <vt:lpstr>WP02 PRR:  Master Oscillator and  RF Reference Distribution</vt:lpstr>
      <vt:lpstr>MO and RF Reference Infrastructure overview</vt:lpstr>
      <vt:lpstr>MO Racks</vt:lpstr>
      <vt:lpstr>MO Racks grounding</vt:lpstr>
      <vt:lpstr>RF Reference distribution for Injector</vt:lpstr>
      <vt:lpstr>RF Reference cabling for RF Station’s in XTL</vt:lpstr>
      <vt:lpstr>RF Reference cabling for XFEL</vt:lpstr>
      <vt:lpstr>XTL RF Reference cabling</vt:lpstr>
      <vt:lpstr>Status of infrastructure for MO &amp; RF Reference</vt:lpstr>
    </vt:vector>
  </TitlesOfParts>
  <Company>xxx xxx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xxx xxx</dc:creator>
  <cp:lastModifiedBy>Wilow</cp:lastModifiedBy>
  <cp:revision>281</cp:revision>
  <cp:lastPrinted>2008-09-01T15:04:16Z</cp:lastPrinted>
  <dcterms:created xsi:type="dcterms:W3CDTF">2008-08-31T12:56:32Z</dcterms:created>
  <dcterms:modified xsi:type="dcterms:W3CDTF">2014-08-25T11:40:52Z</dcterms:modified>
</cp:coreProperties>
</file>