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63" r:id="rId3"/>
    <p:sldId id="264" r:id="rId4"/>
    <p:sldId id="274" r:id="rId5"/>
    <p:sldId id="276" r:id="rId6"/>
    <p:sldId id="275" r:id="rId7"/>
    <p:sldId id="278" r:id="rId8"/>
    <p:sldId id="268" r:id="rId9"/>
    <p:sldId id="271" r:id="rId10"/>
    <p:sldId id="270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lar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6" autoAdjust="0"/>
    <p:restoredTop sz="88301" autoAdjust="0"/>
  </p:normalViewPr>
  <p:slideViewPr>
    <p:cSldViewPr snapToGrid="0">
      <p:cViewPr>
        <p:scale>
          <a:sx n="105" d="100"/>
          <a:sy n="105" d="100"/>
        </p:scale>
        <p:origin x="-2070" y="-36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4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75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75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75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84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84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1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1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November 26</a:t>
            </a:r>
            <a:r>
              <a:rPr lang="en-GB" baseline="30000" dirty="0" smtClean="0"/>
              <a:t>th</a:t>
            </a:r>
            <a:r>
              <a:rPr lang="en-GB" dirty="0" smtClean="0"/>
              <a:t> 2013, DESY</a:t>
            </a:r>
          </a:p>
          <a:p>
            <a:r>
              <a:rPr lang="en-GB" dirty="0" smtClean="0"/>
              <a:t>Julien Branlard,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date, DESY</a:t>
            </a:r>
          </a:p>
          <a:p>
            <a:r>
              <a:rPr lang="en-GB" dirty="0" smtClean="0"/>
              <a:t>Speaker, affiliation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PRR WP02 : 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829485"/>
            <a:ext cx="7283450" cy="1314015"/>
          </a:xfrm>
        </p:spPr>
        <p:txBody>
          <a:bodyPr/>
          <a:lstStyle/>
          <a:p>
            <a:r>
              <a:rPr lang="pl-PL" dirty="0" smtClean="0"/>
              <a:t>REFM-OPT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PRR: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 Oscillator and 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Reference Distribution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469" y="1728033"/>
            <a:ext cx="6962114" cy="4383055"/>
          </a:xfrm>
        </p:spPr>
        <p:txBody>
          <a:bodyPr/>
          <a:lstStyle/>
          <a:p>
            <a:r>
              <a:rPr lang="pl-PL" sz="1400" dirty="0" smtClean="0"/>
              <a:t>Most of the hardware is fully ready for installation, which means it is designed and tested: L2RF electronics and optics, REACT PCB, Amplitude Monitor, FRED, TMCB, temperature controller...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dirty="0" smtClean="0"/>
              <a:t>What still has to be done:</a:t>
            </a:r>
          </a:p>
          <a:p>
            <a:endParaRPr lang="pl-PL" sz="800" dirty="0" smtClean="0"/>
          </a:p>
          <a:p>
            <a:r>
              <a:rPr lang="pl-PL" sz="1400" dirty="0" smtClean="0"/>
              <a:t>MPS PCB has to be finished and tested (design ongoing)</a:t>
            </a:r>
          </a:p>
          <a:p>
            <a:endParaRPr lang="pl-PL" sz="800" dirty="0" smtClean="0"/>
          </a:p>
          <a:p>
            <a:r>
              <a:rPr lang="pl-PL" sz="1400" dirty="0" smtClean="0"/>
              <a:t>Redundancy on </a:t>
            </a:r>
            <a:r>
              <a:rPr lang="pl-PL" sz="1400" dirty="0"/>
              <a:t>a</a:t>
            </a:r>
            <a:r>
              <a:rPr lang="pl-PL" sz="1400" dirty="0" smtClean="0"/>
              <a:t> REACT PCB to be tested. Second PCB version has been designed, waits for being manufactured</a:t>
            </a:r>
          </a:p>
          <a:p>
            <a:endParaRPr lang="pl-PL" sz="800" dirty="0" smtClean="0"/>
          </a:p>
          <a:p>
            <a:r>
              <a:rPr lang="pl-PL" sz="1400" dirty="0" smtClean="0"/>
              <a:t>Firmware must be rewritten for the TMCB2 and tested, waits for another project to be finished</a:t>
            </a:r>
          </a:p>
          <a:p>
            <a:endParaRPr lang="pl-PL" sz="800" dirty="0" smtClean="0"/>
          </a:p>
          <a:p>
            <a:r>
              <a:rPr lang="pl-PL" sz="1400" dirty="0" smtClean="0"/>
              <a:t>Server for the module has to be written – final step, needs running setup and finished firmware</a:t>
            </a:r>
          </a:p>
          <a:p>
            <a:endParaRPr lang="pl-PL" sz="800" dirty="0" smtClean="0"/>
          </a:p>
          <a:p>
            <a:r>
              <a:rPr lang="pl-PL" sz="1400" dirty="0" smtClean="0"/>
              <a:t>Mechanics has to be slightly changed, place for the upgraded components already foreseen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3988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REFM-OPT: </a:t>
            </a:r>
            <a:r>
              <a:rPr lang="pl-PL" dirty="0" smtClean="0">
                <a:solidFill>
                  <a:schemeClr val="accent3"/>
                </a:solidFill>
              </a:rPr>
              <a:t>application</a:t>
            </a:r>
            <a:r>
              <a:rPr lang="pl-PL" dirty="0">
                <a:solidFill>
                  <a:schemeClr val="accent3"/>
                </a:solidFill>
              </a:rPr>
              <a:t> </a:t>
            </a:r>
            <a:r>
              <a:rPr lang="pl-PL" dirty="0" smtClean="0">
                <a:solidFill>
                  <a:schemeClr val="accent3"/>
                </a:solidFill>
              </a:rPr>
              <a:t>&amp; </a:t>
            </a:r>
            <a:r>
              <a:rPr lang="pl-PL" dirty="0" smtClean="0"/>
              <a:t>location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20415" y="4266367"/>
            <a:ext cx="4572000" cy="16866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400" dirty="0" smtClean="0"/>
              <a:t>The </a:t>
            </a:r>
            <a:r>
              <a:rPr lang="en-US" sz="1400" dirty="0"/>
              <a:t>REFM-OPT is a 19” </a:t>
            </a:r>
            <a:r>
              <a:rPr lang="en-US" sz="1400" dirty="0" smtClean="0"/>
              <a:t>module</a:t>
            </a:r>
            <a:r>
              <a:rPr lang="pl-PL" sz="1400" dirty="0" smtClean="0"/>
              <a:t>, </a:t>
            </a:r>
            <a:r>
              <a:rPr lang="en-US" sz="1400" dirty="0" smtClean="0"/>
              <a:t>which </a:t>
            </a:r>
            <a:r>
              <a:rPr lang="en-US" sz="1400" dirty="0"/>
              <a:t>is responsible for resynchronizing the 1.3 GHz </a:t>
            </a:r>
            <a:r>
              <a:rPr lang="en-US" sz="1400" dirty="0" smtClean="0"/>
              <a:t>reference</a:t>
            </a:r>
            <a:r>
              <a:rPr lang="pl-PL" sz="1400" dirty="0" smtClean="0"/>
              <a:t> </a:t>
            </a:r>
            <a:r>
              <a:rPr lang="en-US" sz="1400" dirty="0" smtClean="0"/>
              <a:t>signal </a:t>
            </a:r>
            <a:r>
              <a:rPr lang="en-US" sz="1400" dirty="0"/>
              <a:t>for the </a:t>
            </a:r>
            <a:r>
              <a:rPr lang="en-US" sz="1400" dirty="0" smtClean="0"/>
              <a:t>LLRF</a:t>
            </a:r>
            <a:r>
              <a:rPr lang="pl-PL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distributed by coaxial </a:t>
            </a:r>
            <a:r>
              <a:rPr lang="en-US" sz="1400" dirty="0" smtClean="0"/>
              <a:t>cables</a:t>
            </a:r>
            <a:r>
              <a:rPr lang="pl-PL" sz="1400" dirty="0" smtClean="0"/>
              <a:t>,</a:t>
            </a:r>
            <a:r>
              <a:rPr lang="en-US" sz="1400" dirty="0" smtClean="0"/>
              <a:t> to</a:t>
            </a:r>
            <a:r>
              <a:rPr lang="pl-PL" sz="1400" dirty="0" smtClean="0"/>
              <a:t> </a:t>
            </a:r>
            <a:r>
              <a:rPr lang="en-US" sz="1400" dirty="0" smtClean="0"/>
              <a:t>a </a:t>
            </a:r>
            <a:r>
              <a:rPr lang="en-US" sz="1400" dirty="0"/>
              <a:t>phase-stable signal </a:t>
            </a:r>
            <a:r>
              <a:rPr lang="pl-PL" sz="1400" dirty="0" smtClean="0"/>
              <a:t>from </a:t>
            </a:r>
            <a:r>
              <a:rPr lang="en-US" sz="1400" dirty="0" smtClean="0"/>
              <a:t>the </a:t>
            </a:r>
            <a:r>
              <a:rPr lang="en-US" sz="1400" dirty="0"/>
              <a:t>optical synchronization </a:t>
            </a:r>
            <a:r>
              <a:rPr lang="en-US" sz="1400" dirty="0" smtClean="0"/>
              <a:t>system</a:t>
            </a:r>
            <a:r>
              <a:rPr lang="pl-PL" sz="1400" dirty="0" smtClean="0"/>
              <a:t>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en-US" sz="1400" dirty="0" smtClean="0"/>
              <a:t>The </a:t>
            </a:r>
            <a:r>
              <a:rPr lang="en-US" sz="1400" dirty="0"/>
              <a:t>module </a:t>
            </a:r>
            <a:r>
              <a:rPr lang="en-US" sz="1400" dirty="0" smtClean="0"/>
              <a:t>provides </a:t>
            </a:r>
            <a:r>
              <a:rPr lang="en-US" sz="1400" dirty="0"/>
              <a:t>1.3 GHz output </a:t>
            </a:r>
            <a:r>
              <a:rPr lang="en-US" sz="1400" dirty="0" smtClean="0"/>
              <a:t>signal</a:t>
            </a:r>
            <a:r>
              <a:rPr lang="pl-PL" sz="1400" dirty="0" smtClean="0"/>
              <a:t>s</a:t>
            </a:r>
            <a:r>
              <a:rPr lang="en-US" sz="1400" dirty="0" smtClean="0"/>
              <a:t> </a:t>
            </a:r>
            <a:r>
              <a:rPr lang="en-US" sz="1400" dirty="0"/>
              <a:t>with </a:t>
            </a:r>
            <a:r>
              <a:rPr lang="en-US" sz="1400" dirty="0" smtClean="0"/>
              <a:t>low</a:t>
            </a:r>
            <a:r>
              <a:rPr lang="pl-PL" sz="1400" dirty="0" smtClean="0"/>
              <a:t> </a:t>
            </a:r>
            <a:r>
              <a:rPr lang="en-US" sz="1400" dirty="0" smtClean="0"/>
              <a:t>phase</a:t>
            </a:r>
            <a:r>
              <a:rPr lang="pl-PL" sz="1400" dirty="0"/>
              <a:t> </a:t>
            </a:r>
            <a:r>
              <a:rPr lang="en-US" sz="1400" dirty="0" smtClean="0"/>
              <a:t>noise </a:t>
            </a:r>
            <a:r>
              <a:rPr lang="en-US" sz="1400" dirty="0"/>
              <a:t>and high long-term </a:t>
            </a:r>
            <a:r>
              <a:rPr lang="en-US" sz="1400" dirty="0" smtClean="0"/>
              <a:t>stability</a:t>
            </a:r>
            <a:r>
              <a:rPr lang="pl-PL" sz="1400" dirty="0" smtClean="0"/>
              <a:t>.</a:t>
            </a:r>
            <a:endParaRPr lang="de-DE" sz="1400" dirty="0"/>
          </a:p>
        </p:txBody>
      </p:sp>
      <p:sp>
        <p:nvSpPr>
          <p:cNvPr id="7" name="Rectangle 6"/>
          <p:cNvSpPr/>
          <p:nvPr/>
        </p:nvSpPr>
        <p:spPr>
          <a:xfrm>
            <a:off x="570371" y="3068940"/>
            <a:ext cx="23810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dirty="0"/>
              <a:t>REFM-OPT </a:t>
            </a:r>
            <a:r>
              <a:rPr lang="de-DE" sz="1400" dirty="0" err="1"/>
              <a:t>connection</a:t>
            </a:r>
            <a:r>
              <a:rPr lang="de-DE" sz="1400" dirty="0"/>
              <a:t> </a:t>
            </a:r>
            <a:r>
              <a:rPr lang="de-DE" sz="1400" dirty="0" err="1"/>
              <a:t>scheme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 smtClean="0"/>
              <a:t>first</a:t>
            </a:r>
            <a:r>
              <a:rPr lang="pl-PL" sz="1400" dirty="0" smtClean="0"/>
              <a:t> </a:t>
            </a:r>
            <a:r>
              <a:rPr lang="de-DE" sz="1400" dirty="0" err="1" smtClean="0"/>
              <a:t>linac</a:t>
            </a:r>
            <a:r>
              <a:rPr lang="de-DE" sz="1400" dirty="0" smtClean="0"/>
              <a:t> </a:t>
            </a:r>
            <a:r>
              <a:rPr lang="de-DE" sz="1400" dirty="0" err="1"/>
              <a:t>station</a:t>
            </a:r>
            <a:r>
              <a:rPr lang="de-DE" sz="1400" dirty="0"/>
              <a:t> (L1)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European XFEL. </a:t>
            </a:r>
            <a:endParaRPr lang="pl-PL" sz="1400" dirty="0" smtClean="0"/>
          </a:p>
          <a:p>
            <a:pPr marL="285750" indent="-285750"/>
            <a:r>
              <a:rPr lang="de-DE" sz="1400" dirty="0" smtClean="0"/>
              <a:t>Master </a:t>
            </a:r>
            <a:r>
              <a:rPr lang="de-DE" sz="1400" dirty="0" err="1" smtClean="0"/>
              <a:t>Oscillator</a:t>
            </a:r>
            <a:r>
              <a:rPr lang="pl-PL" sz="1400" dirty="0" smtClean="0"/>
              <a:t> </a:t>
            </a:r>
            <a:r>
              <a:rPr lang="de-DE" sz="1400" dirty="0" smtClean="0"/>
              <a:t>(MO)</a:t>
            </a:r>
            <a:endParaRPr lang="pl-PL" sz="1400" dirty="0" smtClean="0"/>
          </a:p>
          <a:p>
            <a:pPr marL="285750" indent="-285750"/>
            <a:r>
              <a:rPr lang="de-DE" sz="1400" dirty="0" err="1" smtClean="0"/>
              <a:t>REFerence</a:t>
            </a:r>
            <a:r>
              <a:rPr lang="de-DE" sz="1400" dirty="0" smtClean="0"/>
              <a:t> </a:t>
            </a:r>
            <a:r>
              <a:rPr lang="de-DE" sz="1400" dirty="0"/>
              <a:t>Module (</a:t>
            </a:r>
            <a:r>
              <a:rPr lang="de-DE" sz="1400" dirty="0" smtClean="0"/>
              <a:t>REFM)</a:t>
            </a:r>
            <a:endParaRPr lang="pl-PL" sz="1400" dirty="0" smtClean="0"/>
          </a:p>
          <a:p>
            <a:pPr marL="285750" indent="-285750"/>
            <a:r>
              <a:rPr lang="de-DE" sz="1400" dirty="0" smtClean="0"/>
              <a:t>Drift </a:t>
            </a:r>
            <a:r>
              <a:rPr lang="de-DE" sz="1400" dirty="0" err="1" smtClean="0"/>
              <a:t>Calibration</a:t>
            </a:r>
            <a:r>
              <a:rPr lang="pl-PL" sz="1400" dirty="0" smtClean="0"/>
              <a:t> </a:t>
            </a:r>
            <a:r>
              <a:rPr lang="de-DE" sz="1400" dirty="0" smtClean="0"/>
              <a:t>Module </a:t>
            </a:r>
            <a:r>
              <a:rPr lang="de-DE" sz="1400" dirty="0"/>
              <a:t>(</a:t>
            </a:r>
            <a:r>
              <a:rPr lang="de-DE" sz="1400" dirty="0" smtClean="0"/>
              <a:t>DCM)</a:t>
            </a:r>
            <a:endParaRPr lang="pl-PL" sz="1400" dirty="0" smtClean="0"/>
          </a:p>
          <a:p>
            <a:pPr marL="285750" indent="-285750"/>
            <a:r>
              <a:rPr lang="de-DE" sz="1400" dirty="0" smtClean="0"/>
              <a:t>LO </a:t>
            </a:r>
            <a:r>
              <a:rPr lang="de-DE" sz="1400" dirty="0"/>
              <a:t>Generation Module (</a:t>
            </a:r>
            <a:r>
              <a:rPr lang="de-DE" sz="1400" dirty="0" smtClean="0"/>
              <a:t>LOGM)</a:t>
            </a:r>
            <a:endParaRPr lang="pl-PL" sz="1400" dirty="0" smtClean="0"/>
          </a:p>
          <a:p>
            <a:pPr marL="285750" indent="-285750"/>
            <a:r>
              <a:rPr lang="de-DE" sz="1400" dirty="0" smtClean="0"/>
              <a:t>Down</a:t>
            </a:r>
            <a:r>
              <a:rPr lang="pl-PL" sz="1400" dirty="0" smtClean="0"/>
              <a:t> </a:t>
            </a:r>
            <a:r>
              <a:rPr lang="de-DE" sz="1400" dirty="0" smtClean="0"/>
              <a:t>Converter </a:t>
            </a:r>
            <a:r>
              <a:rPr lang="de-DE" sz="1400" dirty="0"/>
              <a:t>(DWC)</a:t>
            </a:r>
          </a:p>
        </p:txBody>
      </p:sp>
      <p:pic>
        <p:nvPicPr>
          <p:cNvPr id="1027" name="Picture 3" descr="C:\MAIN\DESY\REFM\BOX\general scheme\REFMOPT_XFEL_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77" y="1404569"/>
            <a:ext cx="5689600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21989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REFM-OPT scheme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0585" y="4507351"/>
            <a:ext cx="47636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 Inputs: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optical signal from the optical link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1.3 GHz electrical signal from the RF distribution</a:t>
            </a:r>
          </a:p>
          <a:p>
            <a:r>
              <a:rPr lang="pl-PL" sz="1400" dirty="0" smtClean="0"/>
              <a:t> Outputs: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6x 1.3GHz </a:t>
            </a:r>
            <a:r>
              <a:rPr lang="pl-PL" sz="1400" dirty="0"/>
              <a:t>reference (~</a:t>
            </a:r>
            <a:r>
              <a:rPr lang="pl-PL" sz="1400" dirty="0" smtClean="0"/>
              <a:t>21dBm each)</a:t>
            </a:r>
            <a:endParaRPr lang="pl-PL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Machine Protection System (MPS) signal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746" y="1883409"/>
            <a:ext cx="24625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 smtClean="0"/>
              <a:t>REFM-OPT consists of:</a:t>
            </a:r>
          </a:p>
          <a:p>
            <a:pPr>
              <a:buNone/>
            </a:pPr>
            <a:endParaRPr lang="pl-PL" sz="800" dirty="0" smtClean="0"/>
          </a:p>
          <a:p>
            <a:r>
              <a:rPr lang="pl-PL" sz="1400" dirty="0" smtClean="0"/>
              <a:t> L2RF phase detector: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L2RF </a:t>
            </a:r>
            <a:r>
              <a:rPr lang="pl-PL" sz="1400" dirty="0"/>
              <a:t>optics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dirty="0"/>
              <a:t>L2RF </a:t>
            </a:r>
            <a:r>
              <a:rPr lang="pl-PL" sz="1400" dirty="0" smtClean="0"/>
              <a:t>electronics</a:t>
            </a:r>
            <a:endParaRPr lang="pl-PL" sz="1400" dirty="0"/>
          </a:p>
          <a:p>
            <a:r>
              <a:rPr lang="pl-PL" sz="1400" dirty="0" smtClean="0"/>
              <a:t> Control board (TMCB)</a:t>
            </a:r>
          </a:p>
          <a:p>
            <a:r>
              <a:rPr lang="pl-PL" sz="1400" dirty="0" smtClean="0"/>
              <a:t> REACT PCB – actuator       electronics</a:t>
            </a:r>
          </a:p>
          <a:p>
            <a:r>
              <a:rPr lang="pl-PL" sz="1400" dirty="0" smtClean="0"/>
              <a:t>MPS PCB – electronics to provide MPS signal</a:t>
            </a:r>
          </a:p>
          <a:p>
            <a:r>
              <a:rPr lang="pl-PL" sz="1400" dirty="0" smtClean="0"/>
              <a:t> 6-way RF power splitter</a:t>
            </a:r>
          </a:p>
          <a:p>
            <a:r>
              <a:rPr lang="pl-PL" sz="1400" dirty="0" smtClean="0"/>
              <a:t> Temperature controller</a:t>
            </a:r>
          </a:p>
          <a:p>
            <a:r>
              <a:rPr lang="pl-PL" sz="1400" dirty="0" smtClean="0"/>
              <a:t> Amplitude Monitor PCB</a:t>
            </a:r>
          </a:p>
          <a:p>
            <a:r>
              <a:rPr lang="pl-PL" sz="1400" dirty="0" smtClean="0"/>
              <a:t> Power supply board (FRED)</a:t>
            </a:r>
          </a:p>
          <a:p>
            <a:r>
              <a:rPr lang="pl-PL" sz="1400" dirty="0" smtClean="0"/>
              <a:t>Heat sink</a:t>
            </a:r>
          </a:p>
          <a:p>
            <a:endParaRPr lang="pl-PL" sz="1400" dirty="0"/>
          </a:p>
          <a:p>
            <a:endParaRPr lang="pl-PL" sz="1400" dirty="0" smtClean="0"/>
          </a:p>
        </p:txBody>
      </p:sp>
      <p:pic>
        <p:nvPicPr>
          <p:cNvPr id="1026" name="Picture 2" descr="C:\MAIN\DESY\REFM\BOX\general scheme\REFM-O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8" y="1551615"/>
            <a:ext cx="5544000" cy="24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8691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L2RF phase detector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22614" y="2001110"/>
            <a:ext cx="3078177" cy="436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 main part of an opto-electrical phase locked loop</a:t>
            </a:r>
          </a:p>
          <a:p>
            <a:endParaRPr lang="pl-PL" sz="800" dirty="0" smtClean="0"/>
          </a:p>
          <a:p>
            <a:r>
              <a:rPr lang="pl-PL" sz="1400" dirty="0" smtClean="0"/>
              <a:t>The PLL reference input: optical pulse train</a:t>
            </a:r>
          </a:p>
          <a:p>
            <a:endParaRPr lang="pl-PL" sz="800" dirty="0" smtClean="0"/>
          </a:p>
          <a:p>
            <a:r>
              <a:rPr lang="pl-PL" sz="1400" dirty="0" smtClean="0"/>
              <a:t>The phase comparison done in the optical domain</a:t>
            </a:r>
          </a:p>
          <a:p>
            <a:endParaRPr lang="pl-PL" sz="800" dirty="0" smtClean="0"/>
          </a:p>
          <a:p>
            <a:r>
              <a:rPr lang="pl-PL" sz="1400" dirty="0" smtClean="0"/>
              <a:t> The phase difference extracted in the electrical domain and  given as an electrical signal (RF detector)</a:t>
            </a:r>
          </a:p>
          <a:p>
            <a:endParaRPr lang="pl-PL" sz="800" dirty="0" smtClean="0"/>
          </a:p>
          <a:p>
            <a:r>
              <a:rPr lang="pl-PL" sz="1400" dirty="0" smtClean="0"/>
              <a:t> low noise: ~1fs timing jitter within 1Hz-10MHz</a:t>
            </a:r>
          </a:p>
          <a:p>
            <a:endParaRPr lang="pl-PL" sz="800" dirty="0" smtClean="0"/>
          </a:p>
          <a:p>
            <a:r>
              <a:rPr lang="pl-PL" sz="1400" dirty="0" smtClean="0"/>
              <a:t> both parts are ready and fully tested</a:t>
            </a:r>
          </a:p>
          <a:p>
            <a:pPr>
              <a:buNone/>
            </a:pPr>
            <a:endParaRPr lang="pl-PL" sz="1400" dirty="0"/>
          </a:p>
          <a:p>
            <a:endParaRPr lang="pl-PL" sz="1400" dirty="0" smtClean="0"/>
          </a:p>
        </p:txBody>
      </p:sp>
      <p:pic>
        <p:nvPicPr>
          <p:cNvPr id="8" name="Picture 4" descr="N:\ejanas\public\photos\L2RF\P1030555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0" y="1438326"/>
            <a:ext cx="4320000" cy="22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0" y="4241603"/>
            <a:ext cx="3960000" cy="1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14110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L2RF phase detector: test results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6041" y="4754708"/>
            <a:ext cx="4115548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400" dirty="0" smtClean="0"/>
              <a:t>Out-of-loop </a:t>
            </a:r>
            <a:r>
              <a:rPr lang="en-US" sz="1400" dirty="0"/>
              <a:t>timing of the L2RF drift measurement</a:t>
            </a:r>
            <a:endParaRPr lang="de-DE" sz="1400" dirty="0"/>
          </a:p>
          <a:p>
            <a:endParaRPr lang="pl-PL" sz="800" dirty="0" smtClean="0"/>
          </a:p>
          <a:p>
            <a:pPr marL="285750" indent="-285750"/>
            <a:r>
              <a:rPr lang="en-US" sz="1400" dirty="0"/>
              <a:t>The peak-to-peak stability amounts to only </a:t>
            </a:r>
            <a:r>
              <a:rPr lang="en-US" sz="1400" dirty="0" smtClean="0"/>
              <a:t>12</a:t>
            </a:r>
            <a:r>
              <a:rPr lang="pl-PL" sz="1400" dirty="0"/>
              <a:t> </a:t>
            </a:r>
            <a:r>
              <a:rPr lang="pl-PL" sz="1400" dirty="0" smtClean="0"/>
              <a:t>fs </a:t>
            </a:r>
            <a:r>
              <a:rPr lang="en-US" sz="1400" dirty="0"/>
              <a:t>for the last 48 h while the last 24 h show 3.6 fs peak-to</a:t>
            </a:r>
            <a:r>
              <a:rPr lang="pl-PL" sz="1400" dirty="0"/>
              <a:t>-</a:t>
            </a:r>
            <a:r>
              <a:rPr lang="en-US" sz="1400" dirty="0"/>
              <a:t>peak</a:t>
            </a:r>
            <a:r>
              <a:rPr lang="pl-PL" sz="1400" dirty="0"/>
              <a:t> </a:t>
            </a:r>
            <a:r>
              <a:rPr lang="en-US" sz="1400" dirty="0" smtClean="0"/>
              <a:t>stability</a:t>
            </a:r>
            <a:endParaRPr lang="pl-PL" sz="1400" dirty="0" smtClean="0"/>
          </a:p>
        </p:txBody>
      </p:sp>
      <p:pic>
        <p:nvPicPr>
          <p:cNvPr id="4099" name="Picture 3" descr="C:\MAIN\DESY\highlights_reports_talks\prezentacje\14'08_PRR_MO_REFM\meas_se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4777220"/>
            <a:ext cx="3240000" cy="13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MAIN\DESY\highlights_reports_talks\14'08_PRR_MO_REFM\outofloop_timing_of_the_drift_measur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" y="1327633"/>
            <a:ext cx="9000000" cy="32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7965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REACT – REFM-OPT actuator electronics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09853" y="1694072"/>
            <a:ext cx="2190938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1400" dirty="0" smtClean="0"/>
              <a:t> input from the </a:t>
            </a:r>
            <a:r>
              <a:rPr lang="pl-PL" sz="1400" dirty="0"/>
              <a:t>1.3 </a:t>
            </a:r>
            <a:r>
              <a:rPr lang="pl-PL" sz="1400" dirty="0" smtClean="0"/>
              <a:t>GHz RF distribution (REFM)</a:t>
            </a:r>
          </a:p>
          <a:p>
            <a:pPr marL="0" lvl="1"/>
            <a:endParaRPr lang="pl-PL" sz="800" dirty="0"/>
          </a:p>
          <a:p>
            <a:pPr marL="0" lvl="1"/>
            <a:r>
              <a:rPr lang="pl-PL" sz="1400" dirty="0" smtClean="0"/>
              <a:t> RF signal phase resynchronized based on the signal from the PLL (L2RF)</a:t>
            </a:r>
            <a:endParaRPr lang="pl-PL" sz="1400" dirty="0"/>
          </a:p>
          <a:p>
            <a:pPr>
              <a:buNone/>
            </a:pPr>
            <a:endParaRPr lang="pl-PL" sz="800" dirty="0" smtClean="0"/>
          </a:p>
          <a:p>
            <a:r>
              <a:rPr lang="pl-PL" sz="1400" dirty="0" smtClean="0"/>
              <a:t> high output power, adjustable gain to compensate for lower input power</a:t>
            </a:r>
          </a:p>
          <a:p>
            <a:endParaRPr lang="pl-PL" sz="800" dirty="0" smtClean="0"/>
          </a:p>
          <a:p>
            <a:r>
              <a:rPr lang="pl-PL" sz="1400" dirty="0" smtClean="0"/>
              <a:t> redundancy path in case of power or phase drop</a:t>
            </a:r>
          </a:p>
          <a:p>
            <a:endParaRPr lang="pl-PL" sz="800" dirty="0" smtClean="0"/>
          </a:p>
          <a:p>
            <a:r>
              <a:rPr lang="pl-PL" sz="1400" dirty="0" smtClean="0"/>
              <a:t> PCB ready, MPS circuit in the design process</a:t>
            </a:r>
            <a:endParaRPr lang="pl-PL" sz="1400" dirty="0"/>
          </a:p>
          <a:p>
            <a:endParaRPr lang="pl-PL" sz="1400" dirty="0" smtClean="0"/>
          </a:p>
        </p:txBody>
      </p:sp>
      <p:pic>
        <p:nvPicPr>
          <p:cNvPr id="6146" name="Picture 2" descr="C:\MAIN\DESY\highlights_reports_talks\prezentacje\14'08_PRR_MO_REFM\P10305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" y="1334821"/>
            <a:ext cx="3960000" cy="19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MAIN\DESY\REFM\1.3GHzPCB\block diagrams\REACT_v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3543809"/>
            <a:ext cx="5760000" cy="28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26112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TMCB &amp; FRED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32797" y="1342070"/>
            <a:ext cx="32400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pl-PL" sz="1400" dirty="0" smtClean="0"/>
              <a:t>FRED – Fuse-Relay board</a:t>
            </a:r>
          </a:p>
          <a:p>
            <a:pPr marL="0" lvl="1"/>
            <a:endParaRPr lang="pl-PL" sz="800" dirty="0"/>
          </a:p>
          <a:p>
            <a:pPr marL="0" lvl="1"/>
            <a:r>
              <a:rPr lang="pl-PL" sz="1400" dirty="0"/>
              <a:t> </a:t>
            </a:r>
            <a:r>
              <a:rPr lang="pl-PL" sz="1400" dirty="0" smtClean="0"/>
              <a:t>provides all the necessary power supplies, fused</a:t>
            </a:r>
            <a:endParaRPr lang="pl-PL" sz="800" dirty="0"/>
          </a:p>
          <a:p>
            <a:pPr marL="0" lvl="1"/>
            <a:r>
              <a:rPr lang="pl-PL" sz="1400" dirty="0" smtClean="0"/>
              <a:t> channels monitored in terms of current consumption</a:t>
            </a:r>
            <a:endParaRPr lang="pl-PL" sz="800" dirty="0" smtClean="0"/>
          </a:p>
          <a:p>
            <a:r>
              <a:rPr lang="pl-PL" sz="1400" dirty="0" smtClean="0"/>
              <a:t> panel with a switch and LED indicators</a:t>
            </a:r>
          </a:p>
          <a:p>
            <a:r>
              <a:rPr lang="pl-PL" sz="1400" dirty="0"/>
              <a:t>current modules built with version1</a:t>
            </a:r>
          </a:p>
          <a:p>
            <a:r>
              <a:rPr lang="pl-PL" sz="1400" dirty="0"/>
              <a:t>second version </a:t>
            </a:r>
            <a:r>
              <a:rPr lang="pl-PL" sz="1400" dirty="0" smtClean="0"/>
              <a:t>available and tested</a:t>
            </a:r>
            <a:endParaRPr lang="pl-PL" sz="1400" dirty="0"/>
          </a:p>
          <a:p>
            <a:endParaRPr lang="pl-PL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77069" y="1340996"/>
            <a:ext cx="3240000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pl-PL" sz="1400" dirty="0"/>
              <a:t>TMCB - Temperature Monitoring &amp; Control Board</a:t>
            </a:r>
            <a:endParaRPr lang="pl-PL" sz="1400" dirty="0" smtClean="0"/>
          </a:p>
          <a:p>
            <a:pPr marL="0" lvl="1"/>
            <a:endParaRPr lang="pl-PL" sz="800" dirty="0"/>
          </a:p>
          <a:p>
            <a:pPr marL="0" lvl="1"/>
            <a:r>
              <a:rPr lang="pl-PL" sz="1400" dirty="0" smtClean="0"/>
              <a:t>Used as a platform for the PLL controller</a:t>
            </a:r>
            <a:endParaRPr lang="pl-PL" sz="800" dirty="0"/>
          </a:p>
          <a:p>
            <a:pPr marL="0" lvl="1"/>
            <a:r>
              <a:rPr lang="pl-PL" sz="1400" dirty="0" smtClean="0"/>
              <a:t> Provides online monitoring of humidity and temperature sensors, power detectors etc.</a:t>
            </a:r>
            <a:endParaRPr lang="pl-PL" sz="800" dirty="0" smtClean="0"/>
          </a:p>
          <a:p>
            <a:r>
              <a:rPr lang="pl-PL" sz="1400" dirty="0" smtClean="0"/>
              <a:t> current modules built with version1</a:t>
            </a:r>
            <a:endParaRPr lang="pl-PL" sz="800" dirty="0" smtClean="0"/>
          </a:p>
          <a:p>
            <a:r>
              <a:rPr lang="pl-PL" sz="1400" dirty="0" smtClean="0"/>
              <a:t> second version available, but new (rewritten) firmware necessary</a:t>
            </a:r>
            <a:endParaRPr lang="pl-PL" sz="1400" dirty="0"/>
          </a:p>
          <a:p>
            <a:endParaRPr lang="pl-PL" sz="1400" dirty="0" smtClean="0"/>
          </a:p>
        </p:txBody>
      </p:sp>
      <p:pic>
        <p:nvPicPr>
          <p:cNvPr id="8196" name="Picture 4" descr="C:\MAIN\DESY\highlights_reports_talks\prezentacje\14'08_PRR_MO_REFM\FRED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97" y="4706477"/>
            <a:ext cx="3240000" cy="16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MAIN\DESY\highlights_reports_talks\prezentacje\14'08_PRR_MO_REFM\FREDpan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97" y="3846885"/>
            <a:ext cx="1800000" cy="6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MAIN\DESY\highlights_reports_talks\14'08_PRR_MO_REFM\TMCB_R20_oblique_upsidedown_top_front_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3" y="4379398"/>
            <a:ext cx="4320000" cy="17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36700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AIN\DESY\highlights_reports_talks\14'08_PRR_MO_REFM\ptc10k-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6" y="479860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Temperature controller &amp; amplitude monitor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61624" y="1613660"/>
            <a:ext cx="36000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pl-PL" sz="1400" dirty="0" smtClean="0"/>
              <a:t>AMPLITUDE MONITOR</a:t>
            </a:r>
          </a:p>
          <a:p>
            <a:pPr marL="0" lvl="1"/>
            <a:endParaRPr lang="pl-PL" sz="1400" dirty="0"/>
          </a:p>
          <a:p>
            <a:pPr marL="0" lvl="1"/>
            <a:r>
              <a:rPr lang="pl-PL" sz="1400" dirty="0"/>
              <a:t> </a:t>
            </a:r>
            <a:r>
              <a:rPr lang="pl-PL" sz="1400" dirty="0" smtClean="0"/>
              <a:t>measures the optical power</a:t>
            </a:r>
          </a:p>
          <a:p>
            <a:pPr marL="0" lvl="1"/>
            <a:endParaRPr lang="pl-PL" sz="800" dirty="0"/>
          </a:p>
          <a:p>
            <a:pPr marL="0" lvl="1"/>
            <a:r>
              <a:rPr lang="pl-PL" sz="1400" dirty="0" smtClean="0"/>
              <a:t> necessary for setting the proper working point of the L2RF optics </a:t>
            </a:r>
            <a:endParaRPr lang="pl-PL" sz="1400" dirty="0"/>
          </a:p>
          <a:p>
            <a:pPr>
              <a:buNone/>
            </a:pPr>
            <a:endParaRPr lang="pl-PL" sz="800" dirty="0" smtClean="0"/>
          </a:p>
          <a:p>
            <a:r>
              <a:rPr lang="pl-PL" sz="1400" dirty="0" smtClean="0"/>
              <a:t> PCB ready and tested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69" y="1612586"/>
            <a:ext cx="3600000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pl-PL" sz="1400" dirty="0" smtClean="0"/>
              <a:t>TEMPERATURE CONTROLLER </a:t>
            </a:r>
          </a:p>
          <a:p>
            <a:pPr marL="0" lvl="1"/>
            <a:endParaRPr lang="pl-PL" sz="1400" dirty="0"/>
          </a:p>
          <a:p>
            <a:pPr marL="0" lvl="1"/>
            <a:r>
              <a:rPr lang="pl-PL" sz="1400" dirty="0" smtClean="0"/>
              <a:t>a part commercially available</a:t>
            </a:r>
          </a:p>
          <a:p>
            <a:pPr marL="0" lvl="1"/>
            <a:endParaRPr lang="pl-PL" sz="800" dirty="0"/>
          </a:p>
          <a:p>
            <a:pPr marL="0" lvl="1"/>
            <a:r>
              <a:rPr lang="pl-PL" sz="1400" dirty="0" smtClean="0"/>
              <a:t> set point , and current sensor reading controled via ethernet </a:t>
            </a:r>
            <a:endParaRPr lang="pl-PL" sz="1400" dirty="0"/>
          </a:p>
          <a:p>
            <a:pPr>
              <a:buNone/>
            </a:pPr>
            <a:endParaRPr lang="pl-PL" sz="800" dirty="0" smtClean="0"/>
          </a:p>
          <a:p>
            <a:r>
              <a:rPr lang="pl-PL" sz="1400" dirty="0" smtClean="0"/>
              <a:t> necessary to stabilize the temperature of a plate for the optical setup</a:t>
            </a:r>
          </a:p>
          <a:p>
            <a:endParaRPr lang="pl-PL" sz="800" dirty="0" smtClean="0"/>
          </a:p>
          <a:p>
            <a:r>
              <a:rPr lang="pl-PL" sz="1400" dirty="0" smtClean="0"/>
              <a:t> the measurement done within the completely assembled module shows below </a:t>
            </a:r>
            <a:r>
              <a:rPr lang="de-DE" sz="1400" dirty="0" smtClean="0"/>
              <a:t>5 </a:t>
            </a:r>
            <a:r>
              <a:rPr lang="de-DE" sz="1400" dirty="0" err="1"/>
              <a:t>mK</a:t>
            </a:r>
            <a:r>
              <a:rPr lang="de-DE" sz="1400" dirty="0"/>
              <a:t> </a:t>
            </a:r>
            <a:r>
              <a:rPr lang="de-DE" sz="1400" dirty="0" err="1" smtClean="0"/>
              <a:t>peak</a:t>
            </a:r>
            <a:r>
              <a:rPr lang="de-DE" sz="1400" dirty="0" smtClean="0"/>
              <a:t>-</a:t>
            </a:r>
            <a:r>
              <a:rPr lang="de-DE" sz="1400" dirty="0" err="1" smtClean="0"/>
              <a:t>to</a:t>
            </a:r>
            <a:r>
              <a:rPr lang="de-DE" sz="1400" dirty="0" smtClean="0"/>
              <a:t>-peak</a:t>
            </a:r>
            <a:r>
              <a:rPr lang="pl-PL" sz="1400" dirty="0" smtClean="0"/>
              <a:t> temperature stability</a:t>
            </a:r>
            <a:r>
              <a:rPr lang="de-DE" sz="1400" dirty="0" smtClean="0"/>
              <a:t> </a:t>
            </a:r>
            <a:r>
              <a:rPr lang="pl-PL" sz="1400" dirty="0" smtClean="0"/>
              <a:t>close to the critical optical component</a:t>
            </a:r>
            <a:endParaRPr lang="de-DE" sz="1400" dirty="0"/>
          </a:p>
          <a:p>
            <a:endParaRPr lang="pl-PL" sz="1400" dirty="0"/>
          </a:p>
          <a:p>
            <a:endParaRPr lang="pl-PL" sz="1400" dirty="0" smtClean="0"/>
          </a:p>
        </p:txBody>
      </p:sp>
      <p:pic>
        <p:nvPicPr>
          <p:cNvPr id="7170" name="Picture 2" descr="C:\MAIN\DESY\highlights_reports_talks\prezentacje\14'08_PRR_MO_REFM\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24" y="4021800"/>
            <a:ext cx="3600000" cy="18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069" y="5929153"/>
            <a:ext cx="18774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dirty="0"/>
              <a:t>http://</a:t>
            </a:r>
            <a:r>
              <a:rPr lang="de-DE" dirty="0" smtClean="0"/>
              <a:t>www.teamwavelength.com/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7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FLASH prototype &amp; XFEL upgrade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074" name="Picture 2" descr="C:\MAIN\DESY\IPAC2014\pictures\top_1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8" y="1297175"/>
            <a:ext cx="5076000" cy="49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8661" y="1678355"/>
            <a:ext cx="25290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1400" dirty="0" smtClean="0"/>
              <a:t> FLASH prototype ready</a:t>
            </a:r>
          </a:p>
          <a:p>
            <a:pPr marL="0" lvl="1"/>
            <a:endParaRPr lang="pl-PL" sz="800" dirty="0" smtClean="0"/>
          </a:p>
          <a:p>
            <a:pPr marL="0" lvl="1"/>
            <a:r>
              <a:rPr lang="pl-PL" sz="1400" dirty="0" smtClean="0"/>
              <a:t> XFEL version: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 TMCBv2 (+mechanics, FLASH prototype has reserved space)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FRED2 – PCB ready, tested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REACT2 – PCB ready, needs tests with MPS and redundancy</a:t>
            </a:r>
            <a:endParaRPr lang="pl-PL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 smtClean="0"/>
              <a:t> 6-way power splitter instead of 4-way</a:t>
            </a:r>
          </a:p>
          <a:p>
            <a:endParaRPr lang="pl-PL" sz="800" dirty="0" smtClean="0"/>
          </a:p>
          <a:p>
            <a:r>
              <a:rPr lang="pl-PL" sz="1400" dirty="0" smtClean="0"/>
              <a:t> inner cabling planned, including few special drift-free cables (ready, waiting for installation)</a:t>
            </a:r>
          </a:p>
          <a:p>
            <a:endParaRPr lang="pl-PL" sz="14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pl-PL" dirty="0"/>
              <a:t>August</a:t>
            </a:r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201</a:t>
            </a:r>
            <a:r>
              <a:rPr lang="pl-PL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DESY</a:t>
            </a:r>
          </a:p>
          <a:p>
            <a:r>
              <a:rPr lang="pl-PL" dirty="0"/>
              <a:t>Ewa Janas</a:t>
            </a:r>
            <a:r>
              <a:rPr lang="en-GB" dirty="0"/>
              <a:t>, MSK, DESY</a:t>
            </a:r>
          </a:p>
        </p:txBody>
      </p:sp>
    </p:spTree>
    <p:extLst>
      <p:ext uri="{BB962C8B-B14F-4D97-AF65-F5344CB8AC3E}">
        <p14:creationId xmlns:p14="http://schemas.microsoft.com/office/powerpoint/2010/main" val="11404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(4:3)</PresentationFormat>
  <Paragraphs>155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DESY European XFEL</vt:lpstr>
      <vt:lpstr>WP02 PRR:  Master Oscillator and  RF Reference Distribution</vt:lpstr>
      <vt:lpstr>REFM-OPT: application &amp; location</vt:lpstr>
      <vt:lpstr>REFM-OPT scheme</vt:lpstr>
      <vt:lpstr>L2RF phase detector</vt:lpstr>
      <vt:lpstr>L2RF phase detector: test results</vt:lpstr>
      <vt:lpstr>REACT – REFM-OPT actuator electronics</vt:lpstr>
      <vt:lpstr>TMCB &amp; FRED</vt:lpstr>
      <vt:lpstr>Temperature controller &amp; amplitude monitor</vt:lpstr>
      <vt:lpstr>FLASH prototype &amp; XFEL upgrade</vt:lpstr>
      <vt:lpstr>Summary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Janas, Ewa</cp:lastModifiedBy>
  <cp:revision>301</cp:revision>
  <cp:lastPrinted>2008-09-01T15:04:16Z</cp:lastPrinted>
  <dcterms:created xsi:type="dcterms:W3CDTF">2008-08-31T12:56:32Z</dcterms:created>
  <dcterms:modified xsi:type="dcterms:W3CDTF">2014-08-25T20:32:52Z</dcterms:modified>
</cp:coreProperties>
</file>