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75" r:id="rId4"/>
    <p:sldId id="274" r:id="rId5"/>
    <p:sldId id="270" r:id="rId6"/>
    <p:sldId id="271" r:id="rId7"/>
    <p:sldId id="272" r:id="rId8"/>
    <p:sldId id="273" r:id="rId9"/>
    <p:sldId id="278" r:id="rId10"/>
    <p:sldId id="276" r:id="rId11"/>
    <p:sldId id="277" r:id="rId12"/>
    <p:sldId id="280" r:id="rId13"/>
    <p:sldId id="269" r:id="rId14"/>
    <p:sldId id="279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88298" autoAdjust="0"/>
  </p:normalViewPr>
  <p:slideViewPr>
    <p:cSldViewPr snapToGrid="0">
      <p:cViewPr varScale="1">
        <p:scale>
          <a:sx n="122" d="100"/>
          <a:sy n="122" d="100"/>
        </p:scale>
        <p:origin x="-1248" y="-10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August 26th 2014, DESY Dominik Sikora, MSK,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dirty="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PRR WP02 : 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pl-PL" dirty="0" smtClean="0"/>
              <a:t>REFMs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PRR: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 Oscillator and 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Reference Distribution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REFM Example (L1)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2014, DESY</a:t>
            </a:r>
          </a:p>
          <a:p>
            <a:r>
              <a:rPr lang="en-US" dirty="0" smtClean="0"/>
              <a:t>Dominik Sikora, MSK, DESY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7474" y="1171333"/>
            <a:ext cx="8862401" cy="10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pl-PL" sz="2000" kern="0" dirty="0" smtClean="0"/>
              <a:t>L</a:t>
            </a:r>
            <a:r>
              <a:rPr lang="en-US" sz="2000" kern="0" dirty="0" err="1" smtClean="0"/>
              <a:t>imited</a:t>
            </a:r>
            <a:r>
              <a:rPr lang="en-US" sz="2000" kern="0" dirty="0" smtClean="0"/>
              <a:t> number of components (assembly variants)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5" y="1691544"/>
            <a:ext cx="7283938" cy="45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REFM Example (L3)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Dominik Sikora</a:t>
            </a:r>
            <a:r>
              <a:rPr lang="en-GB" dirty="0" smtClean="0"/>
              <a:t>, MSK, DESY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6" y="1068798"/>
            <a:ext cx="5845908" cy="536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Mechanical </a:t>
            </a:r>
            <a:r>
              <a:rPr lang="pl-PL" dirty="0" smtClean="0"/>
              <a:t>Base </a:t>
            </a:r>
            <a:r>
              <a:rPr lang="pl-PL" dirty="0" smtClean="0"/>
              <a:t>for REFM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Dominik Sikora</a:t>
            </a:r>
            <a:r>
              <a:rPr lang="en-GB" dirty="0" smtClean="0"/>
              <a:t>, MSK, DESY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7" y="1586257"/>
            <a:ext cx="7440246" cy="46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6321"/>
            <a:ext cx="7772400" cy="886899"/>
          </a:xfrm>
        </p:spPr>
        <p:txBody>
          <a:bodyPr/>
          <a:lstStyle/>
          <a:p>
            <a:pPr algn="ctr"/>
            <a:r>
              <a:rPr lang="pl-PL" sz="2800" dirty="0" smtClean="0"/>
              <a:t>Thank you for your attention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AA09-D044-486D-8AD1-6D6BF2421D2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3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Component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Dominik Sikora</a:t>
            </a:r>
            <a:r>
              <a:rPr lang="en-GB" dirty="0" smtClean="0"/>
              <a:t>, MSK, DESY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4" y="1134406"/>
            <a:ext cx="8889022" cy="52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Interferometer control board</a:t>
            </a:r>
            <a:r>
              <a:rPr lang="pl-PL" kern="0" dirty="0" smtClean="0"/>
              <a:t> (INCON)</a:t>
            </a:r>
            <a:endParaRPr lang="en-US" kern="0" dirty="0" smtClean="0"/>
          </a:p>
          <a:p>
            <a:r>
              <a:rPr lang="en-US" kern="0" dirty="0" smtClean="0"/>
              <a:t>Interferometer tap point</a:t>
            </a:r>
          </a:p>
          <a:p>
            <a:r>
              <a:rPr lang="en-US" kern="0" dirty="0" smtClean="0"/>
              <a:t>Link power amplifier</a:t>
            </a:r>
            <a:r>
              <a:rPr lang="pl-PL" kern="0" dirty="0" smtClean="0"/>
              <a:t> </a:t>
            </a:r>
            <a:r>
              <a:rPr lang="pl-PL" kern="0" dirty="0"/>
              <a:t>- 1100</a:t>
            </a:r>
            <a:r>
              <a:rPr lang="pl-PL" kern="0" dirty="0" smtClean="0"/>
              <a:t>€</a:t>
            </a:r>
            <a:endParaRPr lang="en-US" kern="0" dirty="0" smtClean="0"/>
          </a:p>
          <a:p>
            <a:r>
              <a:rPr lang="en-US" kern="0" dirty="0" smtClean="0"/>
              <a:t>Stabilized power amplifier</a:t>
            </a:r>
          </a:p>
          <a:p>
            <a:r>
              <a:rPr lang="en-US" kern="0" dirty="0" smtClean="0"/>
              <a:t>Power splitter</a:t>
            </a:r>
          </a:p>
          <a:p>
            <a:r>
              <a:rPr lang="en-US" kern="0" dirty="0" smtClean="0"/>
              <a:t>Frequency divider</a:t>
            </a:r>
          </a:p>
          <a:p>
            <a:r>
              <a:rPr lang="en-US" kern="0" dirty="0" smtClean="0"/>
              <a:t>TMCB</a:t>
            </a:r>
            <a:r>
              <a:rPr lang="pl-PL" kern="0" dirty="0" smtClean="0"/>
              <a:t> – 600€</a:t>
            </a:r>
            <a:endParaRPr lang="en-US" kern="0" dirty="0" smtClean="0"/>
          </a:p>
          <a:p>
            <a:r>
              <a:rPr lang="en-US" kern="0" dirty="0" smtClean="0"/>
              <a:t>FRED</a:t>
            </a:r>
          </a:p>
          <a:p>
            <a:r>
              <a:rPr lang="en-US" kern="0" dirty="0" smtClean="0"/>
              <a:t>PLL 3.9GHz</a:t>
            </a:r>
          </a:p>
        </p:txBody>
      </p:sp>
    </p:spTree>
    <p:extLst>
      <p:ext uri="{BB962C8B-B14F-4D97-AF65-F5344CB8AC3E}">
        <p14:creationId xmlns:p14="http://schemas.microsoft.com/office/powerpoint/2010/main" val="7444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Dominik Sikora</a:t>
            </a:r>
            <a:r>
              <a:rPr lang="en-GB" dirty="0" smtClean="0"/>
              <a:t>, MSK, DESY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4" y="1134406"/>
            <a:ext cx="8889022" cy="49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REFerence</a:t>
            </a:r>
            <a:r>
              <a:rPr lang="en-US" kern="0" dirty="0" smtClean="0"/>
              <a:t> Modules provide reference signals to:</a:t>
            </a:r>
          </a:p>
          <a:p>
            <a:r>
              <a:rPr lang="en-US" kern="0" dirty="0" smtClean="0"/>
              <a:t>LLRF (1.3 GHz)</a:t>
            </a:r>
          </a:p>
          <a:p>
            <a:pPr lvl="1"/>
            <a:r>
              <a:rPr lang="en-US" kern="0" dirty="0" smtClean="0"/>
              <a:t>DCM</a:t>
            </a:r>
          </a:p>
          <a:p>
            <a:pPr lvl="1"/>
            <a:r>
              <a:rPr lang="en-US" kern="0" dirty="0" smtClean="0"/>
              <a:t>LOGM/</a:t>
            </a:r>
            <a:r>
              <a:rPr lang="en-US" kern="0" dirty="0" err="1" smtClean="0"/>
              <a:t>uLOG</a:t>
            </a:r>
            <a:r>
              <a:rPr lang="en-US" kern="0" dirty="0" smtClean="0"/>
              <a:t> </a:t>
            </a:r>
          </a:p>
          <a:p>
            <a:pPr lvl="1"/>
            <a:r>
              <a:rPr lang="en-US" kern="0" dirty="0" smtClean="0"/>
              <a:t>REFM-OPT</a:t>
            </a:r>
          </a:p>
          <a:p>
            <a:r>
              <a:rPr lang="en-US" kern="0" dirty="0" smtClean="0"/>
              <a:t>Special Diagnostic systems (1.3 GHz) </a:t>
            </a:r>
          </a:p>
          <a:p>
            <a:pPr lvl="1"/>
            <a:r>
              <a:rPr lang="en-US" kern="0" dirty="0" smtClean="0"/>
              <a:t>EOD</a:t>
            </a:r>
          </a:p>
          <a:p>
            <a:pPr lvl="1"/>
            <a:r>
              <a:rPr lang="en-US" kern="0" dirty="0" err="1" smtClean="0"/>
              <a:t>eBPM</a:t>
            </a:r>
            <a:endParaRPr lang="en-US" kern="0" dirty="0" smtClean="0"/>
          </a:p>
          <a:p>
            <a:pPr lvl="1"/>
            <a:r>
              <a:rPr lang="en-US" kern="0" dirty="0" smtClean="0"/>
              <a:t>TDS</a:t>
            </a:r>
          </a:p>
          <a:p>
            <a:r>
              <a:rPr lang="en-US" kern="0" dirty="0" smtClean="0"/>
              <a:t>BPM system (216 MHz)</a:t>
            </a:r>
          </a:p>
          <a:p>
            <a:r>
              <a:rPr lang="en-US" kern="0" dirty="0" smtClean="0"/>
              <a:t>10 MHz signal for diagnostics</a:t>
            </a:r>
          </a:p>
        </p:txBody>
      </p:sp>
    </p:spTree>
    <p:extLst>
      <p:ext uri="{BB962C8B-B14F-4D97-AF65-F5344CB8AC3E}">
        <p14:creationId xmlns:p14="http://schemas.microsoft.com/office/powerpoint/2010/main" val="42868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Dominik Sikora</a:t>
            </a:r>
            <a:r>
              <a:rPr lang="en-GB" dirty="0" smtClean="0"/>
              <a:t>, MSK, DESY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4" y="1134406"/>
            <a:ext cx="8889022" cy="52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18 different REFMs for distribution system (total 85)</a:t>
            </a:r>
          </a:p>
          <a:p>
            <a:r>
              <a:rPr lang="pl-PL" kern="0" dirty="0" smtClean="0"/>
              <a:t>All</a:t>
            </a:r>
            <a:r>
              <a:rPr lang="en-US" kern="0" dirty="0" smtClean="0"/>
              <a:t> REFM</a:t>
            </a:r>
            <a:r>
              <a:rPr lang="pl-PL" kern="0" dirty="0" smtClean="0"/>
              <a:t>s</a:t>
            </a:r>
            <a:r>
              <a:rPr lang="en-US" kern="0" dirty="0" smtClean="0"/>
              <a:t> </a:t>
            </a:r>
            <a:r>
              <a:rPr lang="pl-PL" kern="0" dirty="0" err="1" smtClean="0"/>
              <a:t>are</a:t>
            </a:r>
            <a:r>
              <a:rPr lang="pl-PL" kern="0" dirty="0" smtClean="0"/>
              <a:t> </a:t>
            </a:r>
            <a:r>
              <a:rPr lang="en-US" kern="0" dirty="0" smtClean="0"/>
              <a:t>based on limited number of blocks (assembly variants):</a:t>
            </a:r>
          </a:p>
          <a:p>
            <a:pPr lvl="1"/>
            <a:r>
              <a:rPr lang="en-US" kern="0" dirty="0" smtClean="0"/>
              <a:t>Interferometer control board</a:t>
            </a:r>
            <a:r>
              <a:rPr lang="pl-PL" kern="0" dirty="0" smtClean="0"/>
              <a:t> (INCON)</a:t>
            </a:r>
            <a:endParaRPr lang="en-US" kern="0" dirty="0" smtClean="0"/>
          </a:p>
          <a:p>
            <a:pPr lvl="1"/>
            <a:r>
              <a:rPr lang="en-US" kern="0" dirty="0" smtClean="0"/>
              <a:t>Interferometer tap point</a:t>
            </a:r>
          </a:p>
          <a:p>
            <a:pPr lvl="1"/>
            <a:r>
              <a:rPr lang="en-US" kern="0" dirty="0" smtClean="0"/>
              <a:t>Link power amplifier</a:t>
            </a:r>
          </a:p>
          <a:p>
            <a:pPr lvl="1"/>
            <a:r>
              <a:rPr lang="en-US" kern="0" dirty="0" smtClean="0"/>
              <a:t>Stabilized power amplifier</a:t>
            </a:r>
          </a:p>
          <a:p>
            <a:pPr lvl="1"/>
            <a:r>
              <a:rPr lang="en-US" kern="0" dirty="0" smtClean="0"/>
              <a:t>Power splitter</a:t>
            </a:r>
          </a:p>
          <a:p>
            <a:pPr lvl="1"/>
            <a:r>
              <a:rPr lang="en-US" kern="0" dirty="0" smtClean="0"/>
              <a:t>Frequency divider</a:t>
            </a:r>
          </a:p>
          <a:p>
            <a:pPr lvl="1"/>
            <a:r>
              <a:rPr lang="en-US" kern="0" dirty="0" smtClean="0"/>
              <a:t>TMCB</a:t>
            </a:r>
          </a:p>
          <a:p>
            <a:pPr lvl="1"/>
            <a:r>
              <a:rPr lang="en-US" kern="0" dirty="0" smtClean="0"/>
              <a:t>FRED</a:t>
            </a:r>
          </a:p>
          <a:p>
            <a:pPr lvl="1"/>
            <a:r>
              <a:rPr lang="en-US" kern="0" dirty="0" smtClean="0"/>
              <a:t>PLL 3.9GHz</a:t>
            </a:r>
          </a:p>
        </p:txBody>
      </p:sp>
    </p:spTree>
    <p:extLst>
      <p:ext uri="{BB962C8B-B14F-4D97-AF65-F5344CB8AC3E}">
        <p14:creationId xmlns:p14="http://schemas.microsoft.com/office/powerpoint/2010/main" val="9785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Interferometer </a:t>
            </a:r>
            <a:r>
              <a:rPr lang="pl-PL" dirty="0"/>
              <a:t>C</a:t>
            </a:r>
            <a:r>
              <a:rPr lang="en-US" dirty="0" err="1" smtClean="0"/>
              <a:t>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Dominik Sikora</a:t>
            </a:r>
            <a:r>
              <a:rPr lang="en-GB" dirty="0" smtClean="0"/>
              <a:t>, MSK, DESY</a:t>
            </a:r>
            <a:endParaRPr lang="en-GB" dirty="0"/>
          </a:p>
        </p:txBody>
      </p:sp>
      <p:pic>
        <p:nvPicPr>
          <p:cNvPr id="6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29140"/>
            <a:ext cx="9144002" cy="405504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4" y="4540738"/>
            <a:ext cx="8889022" cy="12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>
                <a:solidFill>
                  <a:srgbClr val="00B0F0"/>
                </a:solidFill>
              </a:rPr>
              <a:t>Interferometer </a:t>
            </a:r>
            <a:r>
              <a:rPr lang="en-US" sz="2000" kern="0" dirty="0" smtClean="0">
                <a:solidFill>
                  <a:srgbClr val="00B0F0"/>
                </a:solidFill>
              </a:rPr>
              <a:t>controller</a:t>
            </a:r>
            <a:r>
              <a:rPr lang="pl-PL" sz="2000" kern="0" dirty="0" smtClean="0">
                <a:solidFill>
                  <a:srgbClr val="00B0F0"/>
                </a:solidFill>
              </a:rPr>
              <a:t> (INCON)</a:t>
            </a:r>
            <a:endParaRPr lang="en-US" sz="2000" kern="0" dirty="0" smtClean="0">
              <a:solidFill>
                <a:srgbClr val="00B0F0"/>
              </a:solidFill>
            </a:endParaRPr>
          </a:p>
          <a:p>
            <a:r>
              <a:rPr lang="en-US" sz="2000" kern="0" dirty="0" smtClean="0">
                <a:solidFill>
                  <a:srgbClr val="FD930A"/>
                </a:solidFill>
              </a:rPr>
              <a:t>Tap Point</a:t>
            </a:r>
          </a:p>
          <a:p>
            <a:r>
              <a:rPr lang="en-US" sz="2000" kern="0" dirty="0" smtClean="0">
                <a:solidFill>
                  <a:srgbClr val="00B050"/>
                </a:solidFill>
              </a:rPr>
              <a:t>Link power amplifier</a:t>
            </a:r>
          </a:p>
          <a:p>
            <a:r>
              <a:rPr lang="en-US" sz="2000" kern="0" dirty="0" smtClean="0"/>
              <a:t>Cables</a:t>
            </a:r>
            <a:endParaRPr lang="en-US" sz="2000" kern="0" dirty="0"/>
          </a:p>
        </p:txBody>
      </p:sp>
      <p:cxnSp>
        <p:nvCxnSpPr>
          <p:cNvPr id="8" name="Łącznik prosty 4"/>
          <p:cNvCxnSpPr/>
          <p:nvPr/>
        </p:nvCxnSpPr>
        <p:spPr bwMode="auto">
          <a:xfrm>
            <a:off x="539440" y="1063515"/>
            <a:ext cx="18722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7"/>
          <p:cNvCxnSpPr/>
          <p:nvPr/>
        </p:nvCxnSpPr>
        <p:spPr bwMode="auto">
          <a:xfrm flipV="1">
            <a:off x="2411700" y="1063515"/>
            <a:ext cx="0" cy="9361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Łącznik prosty 11"/>
          <p:cNvCxnSpPr/>
          <p:nvPr/>
        </p:nvCxnSpPr>
        <p:spPr bwMode="auto">
          <a:xfrm flipH="1">
            <a:off x="1547580" y="1999645"/>
            <a:ext cx="8641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Łącznik prosty 14"/>
          <p:cNvCxnSpPr/>
          <p:nvPr/>
        </p:nvCxnSpPr>
        <p:spPr bwMode="auto">
          <a:xfrm flipV="1">
            <a:off x="1547580" y="1999645"/>
            <a:ext cx="0" cy="17282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Łącznik prosty 17"/>
          <p:cNvCxnSpPr/>
          <p:nvPr/>
        </p:nvCxnSpPr>
        <p:spPr bwMode="auto">
          <a:xfrm flipV="1">
            <a:off x="539440" y="1063515"/>
            <a:ext cx="0" cy="720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Łącznik prosty 20"/>
          <p:cNvCxnSpPr/>
          <p:nvPr/>
        </p:nvCxnSpPr>
        <p:spPr bwMode="auto">
          <a:xfrm flipH="1">
            <a:off x="179390" y="1783615"/>
            <a:ext cx="3600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Łącznik prosty 23"/>
          <p:cNvCxnSpPr/>
          <p:nvPr/>
        </p:nvCxnSpPr>
        <p:spPr bwMode="auto">
          <a:xfrm flipV="1">
            <a:off x="179390" y="1783615"/>
            <a:ext cx="0" cy="19442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Łącznik prosty 26"/>
          <p:cNvCxnSpPr/>
          <p:nvPr/>
        </p:nvCxnSpPr>
        <p:spPr bwMode="auto">
          <a:xfrm flipH="1">
            <a:off x="179390" y="3727885"/>
            <a:ext cx="136819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Łącznik prosty 29"/>
          <p:cNvCxnSpPr/>
          <p:nvPr/>
        </p:nvCxnSpPr>
        <p:spPr bwMode="auto">
          <a:xfrm flipV="1">
            <a:off x="2699740" y="2339070"/>
            <a:ext cx="0" cy="1521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Łącznik prosty 33"/>
          <p:cNvCxnSpPr/>
          <p:nvPr/>
        </p:nvCxnSpPr>
        <p:spPr bwMode="auto">
          <a:xfrm flipH="1">
            <a:off x="2699740" y="2339070"/>
            <a:ext cx="10801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Łącznik prosty 39"/>
          <p:cNvCxnSpPr/>
          <p:nvPr/>
        </p:nvCxnSpPr>
        <p:spPr bwMode="auto">
          <a:xfrm flipV="1">
            <a:off x="3779890" y="2339070"/>
            <a:ext cx="0" cy="1521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Łącznik prosty 42"/>
          <p:cNvCxnSpPr/>
          <p:nvPr/>
        </p:nvCxnSpPr>
        <p:spPr bwMode="auto">
          <a:xfrm flipH="1">
            <a:off x="2699740" y="3860188"/>
            <a:ext cx="10801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Łącznik prosty 29"/>
          <p:cNvCxnSpPr/>
          <p:nvPr/>
        </p:nvCxnSpPr>
        <p:spPr bwMode="auto">
          <a:xfrm flipV="1">
            <a:off x="7926346" y="2339070"/>
            <a:ext cx="0" cy="9514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Łącznik prosty 33"/>
          <p:cNvCxnSpPr/>
          <p:nvPr/>
        </p:nvCxnSpPr>
        <p:spPr bwMode="auto">
          <a:xfrm flipH="1">
            <a:off x="7926346" y="2339070"/>
            <a:ext cx="6815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Łącznik prosty 39"/>
          <p:cNvCxnSpPr/>
          <p:nvPr/>
        </p:nvCxnSpPr>
        <p:spPr bwMode="auto">
          <a:xfrm flipV="1">
            <a:off x="8607911" y="2339070"/>
            <a:ext cx="0" cy="9514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Łącznik prosty 42"/>
          <p:cNvCxnSpPr/>
          <p:nvPr/>
        </p:nvCxnSpPr>
        <p:spPr bwMode="auto">
          <a:xfrm flipH="1">
            <a:off x="7926346" y="3290494"/>
            <a:ext cx="6815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2937090" y="3064461"/>
            <a:ext cx="276225" cy="263526"/>
            <a:chOff x="6216650" y="4597400"/>
            <a:chExt cx="276225" cy="263526"/>
          </a:xfrm>
        </p:grpSpPr>
        <p:sp>
          <p:nvSpPr>
            <p:cNvPr id="25" name="Oval 24"/>
            <p:cNvSpPr/>
            <p:nvPr/>
          </p:nvSpPr>
          <p:spPr bwMode="auto">
            <a:xfrm>
              <a:off x="6244492" y="4650154"/>
              <a:ext cx="187570" cy="18757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6216650" y="4597400"/>
              <a:ext cx="276225" cy="263526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5102957" y="3071422"/>
            <a:ext cx="276225" cy="263526"/>
            <a:chOff x="6216650" y="4597400"/>
            <a:chExt cx="276225" cy="263526"/>
          </a:xfrm>
        </p:grpSpPr>
        <p:sp>
          <p:nvSpPr>
            <p:cNvPr id="28" name="Oval 27"/>
            <p:cNvSpPr/>
            <p:nvPr/>
          </p:nvSpPr>
          <p:spPr bwMode="auto">
            <a:xfrm>
              <a:off x="6244492" y="4650154"/>
              <a:ext cx="187570" cy="18757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6216650" y="4597400"/>
              <a:ext cx="276225" cy="263526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7267819" y="3064461"/>
            <a:ext cx="276225" cy="263526"/>
            <a:chOff x="6216650" y="4597400"/>
            <a:chExt cx="276225" cy="263526"/>
          </a:xfrm>
        </p:grpSpPr>
        <p:sp>
          <p:nvSpPr>
            <p:cNvPr id="31" name="Oval 30"/>
            <p:cNvSpPr/>
            <p:nvPr/>
          </p:nvSpPr>
          <p:spPr bwMode="auto">
            <a:xfrm>
              <a:off x="6244492" y="4650154"/>
              <a:ext cx="187570" cy="18757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6216650" y="4597400"/>
              <a:ext cx="276225" cy="263526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869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pl-PL" dirty="0" smtClean="0"/>
              <a:t>N</a:t>
            </a:r>
            <a:r>
              <a:rPr lang="en-US" dirty="0" err="1" smtClean="0"/>
              <a:t>terferometer</a:t>
            </a:r>
            <a:r>
              <a:rPr lang="en-US" dirty="0" smtClean="0"/>
              <a:t> </a:t>
            </a:r>
            <a:r>
              <a:rPr lang="pl-PL" dirty="0" smtClean="0"/>
              <a:t>CON</a:t>
            </a:r>
            <a:r>
              <a:rPr lang="en-US" dirty="0" err="1" smtClean="0"/>
              <a:t>trol</a:t>
            </a:r>
            <a:r>
              <a:rPr lang="en-US" dirty="0" smtClean="0"/>
              <a:t> board (INCON)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2014, DESY</a:t>
            </a:r>
          </a:p>
          <a:p>
            <a:r>
              <a:rPr lang="en-US" dirty="0" smtClean="0"/>
              <a:t>Dominik Sikora, MSK, DESY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4" y="5017477"/>
            <a:ext cx="8889022" cy="13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Analog part of interferometer phase</a:t>
            </a:r>
            <a:r>
              <a:rPr lang="pl-PL" sz="1800" kern="0" dirty="0" smtClean="0"/>
              <a:t>-</a:t>
            </a:r>
            <a:r>
              <a:rPr lang="en-US" sz="1800" kern="0" dirty="0" smtClean="0"/>
              <a:t>lock</a:t>
            </a:r>
            <a:r>
              <a:rPr lang="pl-PL" sz="1800" kern="0" dirty="0" err="1" smtClean="0"/>
              <a:t>ed</a:t>
            </a:r>
            <a:r>
              <a:rPr lang="en-US" sz="1800" kern="0" dirty="0" smtClean="0"/>
              <a:t> loop – </a:t>
            </a:r>
            <a:r>
              <a:rPr lang="pl-PL" sz="1800" kern="0" dirty="0" err="1" smtClean="0"/>
              <a:t>beginning</a:t>
            </a:r>
            <a:r>
              <a:rPr lang="pl-PL" sz="1800" kern="0" dirty="0" smtClean="0"/>
              <a:t> of </a:t>
            </a:r>
            <a:r>
              <a:rPr lang="pl-PL" sz="1800" kern="0" dirty="0" err="1" smtClean="0"/>
              <a:t>the</a:t>
            </a:r>
            <a:r>
              <a:rPr lang="pl-PL" sz="1800" kern="0" dirty="0" smtClean="0"/>
              <a:t> </a:t>
            </a:r>
            <a:r>
              <a:rPr lang="en-US" sz="1800" kern="0" dirty="0" err="1" smtClean="0"/>
              <a:t>interferomete</a:t>
            </a:r>
            <a:r>
              <a:rPr lang="pl-PL" sz="1800" kern="0" dirty="0" err="1" smtClean="0"/>
              <a:t>r</a:t>
            </a:r>
            <a:endParaRPr lang="en-US" sz="1800" kern="0" dirty="0" smtClean="0"/>
          </a:p>
          <a:p>
            <a:r>
              <a:rPr lang="en-US" sz="1800" kern="0" dirty="0" smtClean="0"/>
              <a:t>Amplitude stabilization</a:t>
            </a:r>
          </a:p>
          <a:p>
            <a:r>
              <a:rPr lang="en-US" sz="1800" kern="0" dirty="0" smtClean="0"/>
              <a:t>Temperature stabilization</a:t>
            </a:r>
          </a:p>
          <a:p>
            <a:r>
              <a:rPr lang="en-US" sz="1800" kern="0" dirty="0" smtClean="0"/>
              <a:t>In production</a:t>
            </a:r>
          </a:p>
        </p:txBody>
      </p:sp>
      <p:pic>
        <p:nvPicPr>
          <p:cNvPr id="21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8" y="1042705"/>
            <a:ext cx="4637156" cy="2142526"/>
          </a:xfrm>
          <a:prstGeom prst="rect">
            <a:avLst/>
          </a:prstGeom>
        </p:spPr>
      </p:pic>
      <p:pic>
        <p:nvPicPr>
          <p:cNvPr id="20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463" y="2643831"/>
            <a:ext cx="5919537" cy="22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Interferometer </a:t>
            </a:r>
            <a:r>
              <a:rPr lang="pl-PL" dirty="0" smtClean="0"/>
              <a:t>T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pl-PL" dirty="0"/>
              <a:t>P</a:t>
            </a:r>
            <a:r>
              <a:rPr lang="en-US" dirty="0" err="1" smtClean="0"/>
              <a:t>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2014, DESY</a:t>
            </a:r>
          </a:p>
          <a:p>
            <a:r>
              <a:rPr lang="en-US" dirty="0" smtClean="0"/>
              <a:t>Dominik Sikora, MSK, DESY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4" y="1171332"/>
            <a:ext cx="8870217" cy="46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Limited access to </a:t>
            </a:r>
            <a:r>
              <a:rPr lang="pl-PL" sz="2000" dirty="0" smtClean="0"/>
              <a:t>manual tunning in the tunnel </a:t>
            </a:r>
            <a:r>
              <a:rPr lang="en-US" sz="2000" dirty="0" smtClean="0"/>
              <a:t>(attenuator and phase shifter adjustments)</a:t>
            </a:r>
          </a:p>
          <a:p>
            <a:r>
              <a:rPr lang="en-US" sz="2000" dirty="0" smtClean="0"/>
              <a:t>Electronic, automatic tuning</a:t>
            </a:r>
            <a:r>
              <a:rPr lang="pl-PL" sz="2000" dirty="0" smtClean="0"/>
              <a:t> under development</a:t>
            </a:r>
            <a:endParaRPr lang="en-US" sz="2000" dirty="0" smtClean="0"/>
          </a:p>
          <a:p>
            <a:r>
              <a:rPr lang="en-US" sz="2000" dirty="0" smtClean="0"/>
              <a:t>Temperature stabilization</a:t>
            </a:r>
            <a:endParaRPr lang="pl-PL" sz="2000" dirty="0" smtClean="0"/>
          </a:p>
          <a:p>
            <a:r>
              <a:rPr lang="pl-PL" sz="2000" dirty="0" smtClean="0"/>
              <a:t>In design stage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60" y="2918391"/>
            <a:ext cx="5361354" cy="33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TMCB and FRED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2014, DESY</a:t>
            </a:r>
          </a:p>
          <a:p>
            <a:r>
              <a:rPr lang="en-US" dirty="0" smtClean="0"/>
              <a:t>Dominik Sikora, MSK, DESY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5" y="1171332"/>
            <a:ext cx="4462340" cy="46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TMCB – Temperature Monitoring and Control Board</a:t>
            </a:r>
          </a:p>
          <a:p>
            <a:r>
              <a:rPr lang="en-US" sz="1800" dirty="0" smtClean="0"/>
              <a:t>Used as a controller for:</a:t>
            </a:r>
          </a:p>
          <a:p>
            <a:pPr lvl="1"/>
            <a:r>
              <a:rPr lang="en-US" sz="1800" dirty="0" smtClean="0"/>
              <a:t>interferometer phase</a:t>
            </a:r>
            <a:r>
              <a:rPr lang="pl-PL" sz="1800" dirty="0" smtClean="0"/>
              <a:t>-</a:t>
            </a:r>
            <a:r>
              <a:rPr lang="en-US" sz="1800" dirty="0" smtClean="0"/>
              <a:t>lock</a:t>
            </a:r>
            <a:r>
              <a:rPr lang="pl-PL" sz="1800" dirty="0" err="1" smtClean="0"/>
              <a:t>ed</a:t>
            </a:r>
            <a:r>
              <a:rPr lang="en-US" sz="1800" dirty="0" smtClean="0"/>
              <a:t> loop </a:t>
            </a:r>
          </a:p>
          <a:p>
            <a:pPr lvl="1"/>
            <a:r>
              <a:rPr lang="en-US" sz="1800" dirty="0" smtClean="0"/>
              <a:t>amplitude stabilization</a:t>
            </a:r>
          </a:p>
          <a:p>
            <a:pPr lvl="1"/>
            <a:r>
              <a:rPr lang="en-US" sz="1800" dirty="0" smtClean="0"/>
              <a:t>temperature stabilization</a:t>
            </a:r>
          </a:p>
          <a:p>
            <a:r>
              <a:rPr lang="en-US" sz="1800" dirty="0" smtClean="0"/>
              <a:t>Communicate with the interferometer tap point </a:t>
            </a:r>
            <a:r>
              <a:rPr lang="pl-PL" sz="1800" dirty="0" err="1" smtClean="0"/>
              <a:t>controller</a:t>
            </a:r>
            <a:endParaRPr lang="en-US" sz="1800" dirty="0" smtClean="0"/>
          </a:p>
          <a:p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9231" y="1171330"/>
            <a:ext cx="4314092" cy="46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FRED – Fuse RElay boarD</a:t>
            </a:r>
          </a:p>
          <a:p>
            <a:r>
              <a:rPr lang="en-US" sz="1800" dirty="0" smtClean="0"/>
              <a:t>Provides all necessary power supplies, fused</a:t>
            </a:r>
          </a:p>
          <a:p>
            <a:r>
              <a:rPr lang="en-US" sz="1800" dirty="0" smtClean="0"/>
              <a:t>Current consumption monitoring</a:t>
            </a:r>
          </a:p>
        </p:txBody>
      </p:sp>
      <p:pic>
        <p:nvPicPr>
          <p:cNvPr id="10" name="Picture 9" descr="C:\MAIN\DESY\highlights_reports_talks\prezentacje\14'08_PRR_MO_REFM\FRED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5" y="3358259"/>
            <a:ext cx="3877336" cy="20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4" y="3820887"/>
            <a:ext cx="3441462" cy="2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3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Stabilized Amplifier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2014, DESY</a:t>
            </a:r>
          </a:p>
          <a:p>
            <a:r>
              <a:rPr lang="en-US" dirty="0" smtClean="0"/>
              <a:t>Dominik Sikora, MSK, DESY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5" y="1171332"/>
            <a:ext cx="8885847" cy="46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Phase and amplitude drifts compensation between amplifier input and output</a:t>
            </a:r>
          </a:p>
          <a:p>
            <a:r>
              <a:rPr lang="en-US" sz="2000" dirty="0" smtClean="0"/>
              <a:t>First version developed for phase drift compensation (see figures)</a:t>
            </a:r>
          </a:p>
          <a:p>
            <a:r>
              <a:rPr lang="en-US" sz="2000" dirty="0" smtClean="0"/>
              <a:t>Second version under development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8" y="2990183"/>
            <a:ext cx="34925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9" y="3118339"/>
            <a:ext cx="3921266" cy="27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r>
              <a:rPr lang="pl-PL" dirty="0" err="1" smtClean="0"/>
              <a:t>maining</a:t>
            </a:r>
            <a:r>
              <a:rPr lang="en-US" dirty="0" smtClean="0"/>
              <a:t> </a:t>
            </a:r>
            <a:r>
              <a:rPr lang="pl-PL" dirty="0" smtClean="0"/>
              <a:t>C</a:t>
            </a:r>
            <a:r>
              <a:rPr lang="en-US" dirty="0" err="1" smtClean="0"/>
              <a:t>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2014, DESY</a:t>
            </a:r>
          </a:p>
          <a:p>
            <a:r>
              <a:rPr lang="en-US" dirty="0" smtClean="0"/>
              <a:t>Dominik Sikora, MSK, DESY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56064" y="1171332"/>
            <a:ext cx="5998809" cy="46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PLL 3.9 GHz tested in FLASH</a:t>
            </a:r>
          </a:p>
          <a:p>
            <a:r>
              <a:rPr lang="en-US" sz="2000" dirty="0" smtClean="0"/>
              <a:t>Re</a:t>
            </a:r>
            <a:r>
              <a:rPr lang="pl-PL" sz="2000" dirty="0" smtClean="0"/>
              <a:t>maining</a:t>
            </a:r>
            <a:r>
              <a:rPr lang="en-US" sz="2000" dirty="0" smtClean="0"/>
              <a:t> components available</a:t>
            </a:r>
            <a:r>
              <a:rPr lang="pl-PL" sz="2000" dirty="0" smtClean="0"/>
              <a:t>:</a:t>
            </a:r>
            <a:endParaRPr lang="en-US" sz="2000" dirty="0" smtClean="0"/>
          </a:p>
          <a:p>
            <a:pPr lvl="1"/>
            <a:r>
              <a:rPr lang="en-US" sz="2000" dirty="0" smtClean="0"/>
              <a:t>Power amplifier</a:t>
            </a:r>
            <a:r>
              <a:rPr lang="pl-PL" sz="2000" dirty="0" smtClean="0"/>
              <a:t> (COTS)</a:t>
            </a:r>
            <a:endParaRPr lang="en-US" sz="2000" dirty="0" smtClean="0"/>
          </a:p>
          <a:p>
            <a:pPr lvl="1"/>
            <a:r>
              <a:rPr lang="en-US" sz="2000" dirty="0" smtClean="0"/>
              <a:t>Power splitter</a:t>
            </a:r>
            <a:r>
              <a:rPr lang="pl-PL" sz="2000" dirty="0" smtClean="0"/>
              <a:t> (custom Teflon free </a:t>
            </a:r>
            <a:r>
              <a:rPr lang="pl-PL" sz="2000" dirty="0" err="1" smtClean="0"/>
              <a:t>version</a:t>
            </a:r>
            <a:r>
              <a:rPr lang="pl-PL" sz="2000" dirty="0" smtClean="0"/>
              <a:t> of commercial </a:t>
            </a:r>
            <a:r>
              <a:rPr lang="pl-PL" sz="2000" dirty="0" err="1" smtClean="0"/>
              <a:t>component</a:t>
            </a:r>
            <a:r>
              <a:rPr lang="pl-PL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Frequency divider</a:t>
            </a:r>
            <a:r>
              <a:rPr lang="pl-PL" sz="2000" dirty="0" smtClean="0"/>
              <a:t> (DESY design)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5" y="4335831"/>
            <a:ext cx="4018692" cy="1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2" y="1171332"/>
            <a:ext cx="3031008" cy="26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592" y="4335831"/>
            <a:ext cx="2306298" cy="17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0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On-screen Show (4:3)</PresentationFormat>
  <Paragraphs>114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DESY European XFEL</vt:lpstr>
      <vt:lpstr>WP02 PRR:  Master Oscillator and  RF Reference Distribution</vt:lpstr>
      <vt:lpstr>REFMs</vt:lpstr>
      <vt:lpstr>REFMs</vt:lpstr>
      <vt:lpstr>RF Interferometer Components</vt:lpstr>
      <vt:lpstr>INterferometer CONtrol board (INCON)</vt:lpstr>
      <vt:lpstr>Interferometer Tap Point</vt:lpstr>
      <vt:lpstr>TMCB and FRED</vt:lpstr>
      <vt:lpstr>Stabilized Amplifier</vt:lpstr>
      <vt:lpstr>Remaining Components</vt:lpstr>
      <vt:lpstr>REFM Example (L1)</vt:lpstr>
      <vt:lpstr>REFM Example (L3)</vt:lpstr>
      <vt:lpstr>Mechanical Base for REFM Module</vt:lpstr>
      <vt:lpstr>PowerPoint Presentation</vt:lpstr>
      <vt:lpstr>Component cost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Sikora, Dominik</cp:lastModifiedBy>
  <cp:revision>284</cp:revision>
  <cp:lastPrinted>2014-08-25T12:17:31Z</cp:lastPrinted>
  <dcterms:created xsi:type="dcterms:W3CDTF">2008-08-31T12:56:32Z</dcterms:created>
  <dcterms:modified xsi:type="dcterms:W3CDTF">2014-08-26T09:11:07Z</dcterms:modified>
</cp:coreProperties>
</file>