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59" r:id="rId3"/>
    <p:sldId id="290" r:id="rId4"/>
    <p:sldId id="294" r:id="rId5"/>
    <p:sldId id="291" r:id="rId6"/>
    <p:sldId id="292" r:id="rId7"/>
    <p:sldId id="302" r:id="rId8"/>
    <p:sldId id="270" r:id="rId9"/>
    <p:sldId id="306" r:id="rId10"/>
    <p:sldId id="278" r:id="rId11"/>
    <p:sldId id="276" r:id="rId12"/>
    <p:sldId id="272" r:id="rId13"/>
    <p:sldId id="284" r:id="rId14"/>
    <p:sldId id="282" r:id="rId15"/>
    <p:sldId id="303" r:id="rId16"/>
    <p:sldId id="297" r:id="rId17"/>
    <p:sldId id="280" r:id="rId18"/>
    <p:sldId id="296" r:id="rId19"/>
    <p:sldId id="293" r:id="rId20"/>
    <p:sldId id="301" r:id="rId21"/>
    <p:sldId id="300" r:id="rId22"/>
    <p:sldId id="304" r:id="rId23"/>
    <p:sldId id="274" r:id="rId24"/>
    <p:sldId id="295" r:id="rId25"/>
    <p:sldId id="305" r:id="rId26"/>
    <p:sldId id="29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748B"/>
    <a:srgbClr val="049372"/>
    <a:srgbClr val="22313F"/>
    <a:srgbClr val="ECF0F1"/>
    <a:srgbClr val="000000"/>
    <a:srgbClr val="930425"/>
    <a:srgbClr val="FFFFFF"/>
    <a:srgbClr val="350082"/>
    <a:srgbClr val="461E64"/>
    <a:srgbClr val="381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 autoAdjust="0"/>
    <p:restoredTop sz="94412" autoAdjust="0"/>
  </p:normalViewPr>
  <p:slideViewPr>
    <p:cSldViewPr>
      <p:cViewPr>
        <p:scale>
          <a:sx n="100" d="100"/>
          <a:sy n="100" d="100"/>
        </p:scale>
        <p:origin x="-660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90232-AED3-4E3B-B7B9-77140250B2BA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A754F-890D-4607-B225-420A242848B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76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transverse and longitudinal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kerr</a:t>
            </a:r>
            <a:r>
              <a:rPr lang="en-GB" baseline="0" dirty="0" smtClean="0"/>
              <a:t> (only longitundinal here) and SPM</a:t>
            </a:r>
          </a:p>
          <a:p>
            <a:r>
              <a:rPr lang="en-GB" baseline="0" dirty="0" smtClean="0"/>
              <a:t>Transverse = introduces chirp, SPM</a:t>
            </a:r>
          </a:p>
          <a:p>
            <a:r>
              <a:rPr lang="en-GB" baseline="0" dirty="0" smtClean="0"/>
              <a:t>Longitudinal = self focussing, </a:t>
            </a:r>
            <a:r>
              <a:rPr lang="en-GB" baseline="0" dirty="0" err="1" smtClean="0"/>
              <a:t>incr</a:t>
            </a:r>
            <a:r>
              <a:rPr lang="en-GB" baseline="0" dirty="0" smtClean="0"/>
              <a:t> in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1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Results from broadband spec w/ pressure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20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Results from broadband spec w/ pressure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20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Incr</a:t>
            </a:r>
            <a:r>
              <a:rPr lang="en-GB" dirty="0" smtClean="0"/>
              <a:t> stability by using</a:t>
            </a:r>
            <a:r>
              <a:rPr lang="en-GB" baseline="0" dirty="0" smtClean="0"/>
              <a:t> Ne (also cheaper)</a:t>
            </a:r>
          </a:p>
          <a:p>
            <a:r>
              <a:rPr lang="en-GB" baseline="0" dirty="0" smtClean="0"/>
              <a:t>Talk a </a:t>
            </a:r>
            <a:r>
              <a:rPr lang="en-GB" baseline="0" dirty="0" err="1" smtClean="0"/>
              <a:t>lil</a:t>
            </a:r>
            <a:r>
              <a:rPr lang="en-GB" baseline="0" dirty="0" smtClean="0"/>
              <a:t> bit about IPM (using </a:t>
            </a:r>
            <a:r>
              <a:rPr lang="en-GB" baseline="0" dirty="0" err="1" smtClean="0"/>
              <a:t>freq</a:t>
            </a:r>
            <a:r>
              <a:rPr lang="en-GB" baseline="0" dirty="0" smtClean="0"/>
              <a:t> &amp; double </a:t>
            </a:r>
            <a:r>
              <a:rPr lang="en-GB" baseline="0" dirty="0" err="1" smtClean="0"/>
              <a:t>freq</a:t>
            </a:r>
            <a:r>
              <a:rPr lang="en-GB" baseline="0" dirty="0" smtClean="0"/>
              <a:t>), absolute madness</a:t>
            </a:r>
          </a:p>
          <a:p>
            <a:r>
              <a:rPr lang="en-GB" baseline="0" dirty="0" smtClean="0"/>
              <a:t>Can achieve more stability w/ larger pressure grad and lower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7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Incr</a:t>
            </a:r>
            <a:r>
              <a:rPr lang="en-GB" dirty="0" smtClean="0"/>
              <a:t> stability by using</a:t>
            </a:r>
            <a:r>
              <a:rPr lang="en-GB" baseline="0" dirty="0" smtClean="0"/>
              <a:t> Ne (also cheaper)</a:t>
            </a:r>
          </a:p>
          <a:p>
            <a:r>
              <a:rPr lang="en-GB" baseline="0" dirty="0" smtClean="0"/>
              <a:t>Talk a </a:t>
            </a:r>
            <a:r>
              <a:rPr lang="en-GB" baseline="0" dirty="0" err="1" smtClean="0"/>
              <a:t>lil</a:t>
            </a:r>
            <a:r>
              <a:rPr lang="en-GB" baseline="0" dirty="0" smtClean="0"/>
              <a:t> bit about IPM (using </a:t>
            </a:r>
            <a:r>
              <a:rPr lang="en-GB" baseline="0" dirty="0" err="1" smtClean="0"/>
              <a:t>freq</a:t>
            </a:r>
            <a:r>
              <a:rPr lang="en-GB" baseline="0" dirty="0" smtClean="0"/>
              <a:t> &amp; double </a:t>
            </a:r>
            <a:r>
              <a:rPr lang="en-GB" baseline="0" dirty="0" err="1" smtClean="0"/>
              <a:t>freq</a:t>
            </a:r>
            <a:r>
              <a:rPr lang="en-GB" baseline="0" dirty="0" smtClean="0"/>
              <a:t>), absolute madness</a:t>
            </a:r>
          </a:p>
          <a:p>
            <a:r>
              <a:rPr lang="en-GB" baseline="0" dirty="0" smtClean="0"/>
              <a:t>Can achieve more stability w/ larger pressure grad and lower 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72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Anywhere that needs control over intensity,</a:t>
            </a:r>
            <a:r>
              <a:rPr lang="en-GB" baseline="0" dirty="0" smtClean="0"/>
              <a:t> phase,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3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Anywhere that needs control over intensity,</a:t>
            </a:r>
            <a:r>
              <a:rPr lang="en-GB" baseline="0" dirty="0" smtClean="0"/>
              <a:t> phase,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transverse and longitudinal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kerr</a:t>
            </a:r>
            <a:r>
              <a:rPr lang="en-GB" baseline="0" dirty="0" smtClean="0"/>
              <a:t> (only longitundinal here) and SPM</a:t>
            </a:r>
          </a:p>
          <a:p>
            <a:r>
              <a:rPr lang="en-GB" baseline="0" dirty="0" smtClean="0"/>
              <a:t>Transverse = introduces chirp, SPM</a:t>
            </a:r>
          </a:p>
          <a:p>
            <a:r>
              <a:rPr lang="en-GB" baseline="0" dirty="0" smtClean="0"/>
              <a:t>Longitudinal = self focussing, </a:t>
            </a:r>
            <a:r>
              <a:rPr lang="en-GB" baseline="0" dirty="0" err="1" smtClean="0"/>
              <a:t>incr</a:t>
            </a:r>
            <a:r>
              <a:rPr lang="en-GB" baseline="0" dirty="0" smtClean="0"/>
              <a:t> in intensity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19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transverse and longitudinal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kerr</a:t>
            </a:r>
            <a:r>
              <a:rPr lang="en-GB" baseline="0" dirty="0" smtClean="0"/>
              <a:t> (only longitundinal here)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919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Talk about photonic band</a:t>
            </a:r>
            <a:r>
              <a:rPr lang="en-GB" baseline="0" dirty="0" smtClean="0"/>
              <a:t> gap guidance thing (PBG effect)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44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Self-focussing =&gt; plasma formation, more broadening</a:t>
            </a:r>
          </a:p>
          <a:p>
            <a:r>
              <a:rPr lang="en-GB" dirty="0" smtClean="0"/>
              <a:t>Also</a:t>
            </a:r>
            <a:r>
              <a:rPr lang="en-GB" baseline="0" dirty="0" smtClean="0"/>
              <a:t> other effects (list) – GVD, self-steepening, DVG,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511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One of my</a:t>
            </a:r>
            <a:r>
              <a:rPr lang="en-GB" baseline="0" dirty="0" smtClean="0"/>
              <a:t> jobs was to improve setup, </a:t>
            </a:r>
            <a:r>
              <a:rPr lang="en-GB" baseline="0" dirty="0" err="1" smtClean="0"/>
              <a:t>incl</a:t>
            </a:r>
            <a:r>
              <a:rPr lang="en-GB" baseline="0" dirty="0" smtClean="0"/>
              <a:t>:</a:t>
            </a:r>
          </a:p>
          <a:p>
            <a:r>
              <a:rPr lang="en-GB" baseline="0" dirty="0" smtClean="0"/>
              <a:t>Changing lens (smaller focal point)</a:t>
            </a:r>
          </a:p>
          <a:p>
            <a:r>
              <a:rPr lang="en-GB" baseline="0" dirty="0" smtClean="0"/>
              <a:t>Thinner windows (less dispersion, fewer unwanted nonlinearities)</a:t>
            </a:r>
          </a:p>
          <a:p>
            <a:r>
              <a:rPr lang="en-GB" dirty="0" smtClean="0"/>
              <a:t>Initially</a:t>
            </a:r>
            <a:r>
              <a:rPr lang="en-GB" baseline="0" dirty="0" smtClean="0"/>
              <a:t> swapped Ne for </a:t>
            </a:r>
            <a:r>
              <a:rPr lang="en-GB" baseline="0" dirty="0" err="1" smtClean="0"/>
              <a:t>Ar</a:t>
            </a:r>
            <a:r>
              <a:rPr lang="en-GB" baseline="0" dirty="0" smtClean="0"/>
              <a:t> (lower IE, broader band)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2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Various improvements: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20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Results from broadband spec w/ pressure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2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Results from broadband spec w/ pressure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A754F-890D-4607-B225-420A242848B2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3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33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989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66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865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4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34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46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99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2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15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23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5155-1E9A-4E04-9F28-D88FCCE06D9D}" type="datetimeFigureOut">
              <a:rPr lang="en-GB" smtClean="0"/>
              <a:t>09/09/2014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D0F8D-5905-4300-B01B-9AFBBEDC59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13584" y="882266"/>
            <a:ext cx="755049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500" dirty="0" smtClean="0">
                <a:solidFill>
                  <a:srgbClr val="9304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Ultrashort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1224174"/>
            <a:ext cx="648072" cy="468052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rgbClr val="9B8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The</a:t>
            </a:r>
            <a:endParaRPr lang="en-GB" sz="2000" dirty="0">
              <a:solidFill>
                <a:srgbClr val="9B8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95736" y="1710358"/>
            <a:ext cx="7982544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1000" dirty="0" smtClean="0">
                <a:solidFill>
                  <a:srgbClr val="0493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Pulse</a:t>
            </a:r>
            <a:endParaRPr lang="en-GB" sz="21000" dirty="0">
              <a:solidFill>
                <a:srgbClr val="0493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5736" y="3895328"/>
            <a:ext cx="7550496" cy="2078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1000" dirty="0" smtClean="0">
                <a:solidFill>
                  <a:srgbClr val="2574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Whisperer:</a:t>
            </a:r>
            <a:endParaRPr lang="en-GB" sz="11000" dirty="0">
              <a:solidFill>
                <a:srgbClr val="2574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13584" y="5715000"/>
            <a:ext cx="6830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How to create well-behaved light on the attosecond scale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8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</a:t>
            </a:r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of ultrashort broadband 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pulses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SPM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Kerr effect</a:t>
            </a: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920" y="3717032"/>
                <a:ext cx="33098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⃑"/>
                              <m:ctrlPr>
                                <a:rPr lang="en-US" sz="2400" b="0" i="1" smtClean="0">
                                  <a:solidFill>
                                    <a:srgbClr val="22313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rgbClr val="22313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𝐼</m:t>
                      </m:r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,</m:t>
                      </m:r>
                      <m:acc>
                        <m:accPr>
                          <m:chr m:val="⃑"/>
                          <m:ctrlP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rgbClr val="22313F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rgbClr val="22313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717032"/>
                <a:ext cx="330988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2667" r="-4788" b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4415522" y="5443617"/>
            <a:ext cx="876558" cy="2651"/>
          </a:xfrm>
          <a:prstGeom prst="straightConnector1">
            <a:avLst/>
          </a:prstGeom>
          <a:ln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1212"/>
            <a:ext cx="3984162" cy="182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43321"/>
            <a:ext cx="3096343" cy="194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17741" y="6519446"/>
            <a:ext cx="4626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G. </a:t>
            </a:r>
            <a:r>
              <a:rPr lang="en-US" sz="1600" dirty="0" err="1" smtClean="0">
                <a:solidFill>
                  <a:srgbClr val="25748B"/>
                </a:solidFill>
                <a:latin typeface="Helvetica" pitchFamily="34" charset="0"/>
              </a:rPr>
              <a:t>Steinmeyer</a:t>
            </a:r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 et. al., Science, </a:t>
            </a:r>
            <a:r>
              <a:rPr lang="en-US" sz="1600" b="1" dirty="0" smtClean="0">
                <a:solidFill>
                  <a:srgbClr val="25748B"/>
                </a:solidFill>
                <a:latin typeface="Helvetica" pitchFamily="34" charset="0"/>
              </a:rPr>
              <a:t>286</a:t>
            </a:r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, </a:t>
            </a:r>
            <a:r>
              <a:rPr lang="en-US" sz="1600" dirty="0">
                <a:solidFill>
                  <a:srgbClr val="25748B"/>
                </a:solidFill>
                <a:latin typeface="Helvetica" pitchFamily="34" charset="0"/>
              </a:rPr>
              <a:t>5444 (1999</a:t>
            </a:r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)</a:t>
            </a:r>
            <a:endParaRPr lang="en-GB" sz="1600" dirty="0">
              <a:solidFill>
                <a:srgbClr val="25748B"/>
              </a:solidFill>
              <a:latin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871" y="3554527"/>
            <a:ext cx="4602281" cy="288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Generation of ultrashort broadband 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pulses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Dispersion control</a:t>
            </a: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701817" y="4221088"/>
            <a:ext cx="931951" cy="0"/>
          </a:xfrm>
          <a:prstGeom prst="straightConnector1">
            <a:avLst/>
          </a:prstGeom>
          <a:ln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555776" y="4218437"/>
            <a:ext cx="876558" cy="2651"/>
          </a:xfrm>
          <a:prstGeom prst="straightConnector1">
            <a:avLst/>
          </a:prstGeom>
          <a:ln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517741" y="6519446"/>
            <a:ext cx="4626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G. </a:t>
            </a:r>
            <a:r>
              <a:rPr lang="en-US" sz="1600" dirty="0" err="1" smtClean="0">
                <a:solidFill>
                  <a:srgbClr val="25748B"/>
                </a:solidFill>
                <a:latin typeface="Helvetica" pitchFamily="34" charset="0"/>
              </a:rPr>
              <a:t>Steinmeyer</a:t>
            </a:r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 et. al., Science, </a:t>
            </a:r>
            <a:r>
              <a:rPr lang="en-US" sz="1600" b="1" dirty="0" smtClean="0">
                <a:solidFill>
                  <a:srgbClr val="25748B"/>
                </a:solidFill>
                <a:latin typeface="Helvetica" pitchFamily="34" charset="0"/>
              </a:rPr>
              <a:t>286</a:t>
            </a:r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, </a:t>
            </a:r>
            <a:r>
              <a:rPr lang="en-US" sz="1600" dirty="0">
                <a:solidFill>
                  <a:srgbClr val="25748B"/>
                </a:solidFill>
                <a:latin typeface="Helvetica" pitchFamily="34" charset="0"/>
              </a:rPr>
              <a:t>5444 (1999</a:t>
            </a:r>
            <a:r>
              <a:rPr lang="en-US" sz="1600" dirty="0" smtClean="0">
                <a:solidFill>
                  <a:srgbClr val="25748B"/>
                </a:solidFill>
                <a:latin typeface="Helvetica" pitchFamily="34" charset="0"/>
              </a:rPr>
              <a:t>)</a:t>
            </a:r>
            <a:endParaRPr lang="en-GB" sz="1600" dirty="0">
              <a:solidFill>
                <a:srgbClr val="25748B"/>
              </a:solidFill>
              <a:latin typeface="Helvetic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76161" y="3483010"/>
            <a:ext cx="9937104" cy="900076"/>
          </a:xfrm>
          <a:prstGeom prst="rect">
            <a:avLst/>
          </a:prstGeom>
          <a:solidFill>
            <a:srgbClr val="04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319748" y="3789040"/>
            <a:ext cx="8824252" cy="288000"/>
            <a:chOff x="330045" y="2996952"/>
            <a:chExt cx="8634443" cy="28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429552" y="2996952"/>
              <a:ext cx="8534936" cy="288000"/>
              <a:chOff x="429553" y="2996952"/>
              <a:chExt cx="1728192" cy="288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31638" y="2996952"/>
                <a:ext cx="1726107" cy="288000"/>
              </a:xfrm>
              <a:prstGeom prst="rect">
                <a:avLst/>
              </a:prstGeom>
              <a:solidFill>
                <a:srgbClr val="ECF0F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29553" y="3068960"/>
                <a:ext cx="1726107" cy="144000"/>
              </a:xfrm>
              <a:prstGeom prst="rect">
                <a:avLst/>
              </a:prstGeom>
              <a:solidFill>
                <a:srgbClr val="049372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30045" y="2996952"/>
              <a:ext cx="201590" cy="288000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0426" y="3068944"/>
              <a:ext cx="100795" cy="144016"/>
            </a:xfrm>
            <a:prstGeom prst="ellipse">
              <a:avLst/>
            </a:prstGeom>
            <a:solidFill>
              <a:srgbClr val="04937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50568" y="4775568"/>
            <a:ext cx="1656184" cy="1656000"/>
            <a:chOff x="3779912" y="4941168"/>
            <a:chExt cx="720000" cy="720000"/>
          </a:xfrm>
        </p:grpSpPr>
        <p:sp>
          <p:nvSpPr>
            <p:cNvPr id="4" name="Oval 3"/>
            <p:cNvSpPr/>
            <p:nvPr/>
          </p:nvSpPr>
          <p:spPr>
            <a:xfrm>
              <a:off x="3779912" y="4941168"/>
              <a:ext cx="720000" cy="720000"/>
            </a:xfrm>
            <a:prstGeom prst="ellipse">
              <a:avLst/>
            </a:prstGeom>
            <a:solidFill>
              <a:srgbClr val="0493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4067912" y="5229168"/>
              <a:ext cx="144000" cy="144000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9" name="Straight Arrow Connector 18"/>
          <p:cNvCxnSpPr>
            <a:stCxn id="18" idx="2"/>
            <a:endCxn id="18" idx="6"/>
          </p:cNvCxnSpPr>
          <p:nvPr/>
        </p:nvCxnSpPr>
        <p:spPr>
          <a:xfrm>
            <a:off x="4413042" y="5603568"/>
            <a:ext cx="331237" cy="0"/>
          </a:xfrm>
          <a:prstGeom prst="straightConnector1">
            <a:avLst/>
          </a:prstGeom>
          <a:ln>
            <a:solidFill>
              <a:srgbClr val="22313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0"/>
            <a:endCxn id="4" idx="4"/>
          </p:cNvCxnSpPr>
          <p:nvPr/>
        </p:nvCxnSpPr>
        <p:spPr>
          <a:xfrm>
            <a:off x="4578660" y="4775568"/>
            <a:ext cx="0" cy="1656000"/>
          </a:xfrm>
          <a:prstGeom prst="straightConnector1">
            <a:avLst/>
          </a:prstGeom>
          <a:ln>
            <a:solidFill>
              <a:srgbClr val="22313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5354356" y="6090015"/>
            <a:ext cx="689318" cy="311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0.4mm</a:t>
            </a: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3203848" y="4718825"/>
            <a:ext cx="689318" cy="311601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2.0mm</a:t>
            </a: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50568" y="4927968"/>
            <a:ext cx="828092" cy="301232"/>
          </a:xfrm>
          <a:prstGeom prst="straightConnector1">
            <a:avLst/>
          </a:prstGeom>
          <a:ln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644008" y="5661248"/>
            <a:ext cx="762745" cy="504057"/>
          </a:xfrm>
          <a:prstGeom prst="straightConnector1">
            <a:avLst/>
          </a:prstGeom>
          <a:ln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5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176161" y="3483010"/>
            <a:ext cx="9937104" cy="900076"/>
          </a:xfrm>
          <a:prstGeom prst="rect">
            <a:avLst/>
          </a:prstGeom>
          <a:solidFill>
            <a:srgbClr val="04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19255" y="3789040"/>
            <a:ext cx="8724745" cy="288000"/>
          </a:xfrm>
          <a:prstGeom prst="rect">
            <a:avLst/>
          </a:prstGeom>
          <a:gradFill>
            <a:gsLst>
              <a:gs pos="0">
                <a:srgbClr val="93042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19748" y="3789040"/>
            <a:ext cx="8824252" cy="288000"/>
            <a:chOff x="330045" y="2996952"/>
            <a:chExt cx="8634443" cy="288000"/>
          </a:xfrm>
        </p:grpSpPr>
        <p:grpSp>
          <p:nvGrpSpPr>
            <p:cNvPr id="13" name="Group 12"/>
            <p:cNvGrpSpPr/>
            <p:nvPr/>
          </p:nvGrpSpPr>
          <p:grpSpPr>
            <a:xfrm>
              <a:off x="429552" y="2996952"/>
              <a:ext cx="8534936" cy="288000"/>
              <a:chOff x="429553" y="2996952"/>
              <a:chExt cx="1728192" cy="2880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31638" y="2996952"/>
                <a:ext cx="1726107" cy="288000"/>
              </a:xfrm>
              <a:prstGeom prst="rect">
                <a:avLst/>
              </a:prstGeom>
              <a:solidFill>
                <a:srgbClr val="ECF0F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29553" y="3068960"/>
                <a:ext cx="1726107" cy="144000"/>
              </a:xfrm>
              <a:prstGeom prst="rect">
                <a:avLst/>
              </a:prstGeom>
              <a:solidFill>
                <a:srgbClr val="049372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30045" y="2996952"/>
              <a:ext cx="201590" cy="288000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80426" y="3068944"/>
              <a:ext cx="100795" cy="144016"/>
            </a:xfrm>
            <a:prstGeom prst="ellipse">
              <a:avLst/>
            </a:prstGeom>
            <a:solidFill>
              <a:srgbClr val="04937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1" name="Picture 2" descr="http://m.memegen.com/vpv48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581128"/>
            <a:ext cx="1944216" cy="19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4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176161" y="3276073"/>
            <a:ext cx="9937104" cy="1890190"/>
          </a:xfrm>
          <a:prstGeom prst="rect">
            <a:avLst/>
          </a:prstGeom>
          <a:solidFill>
            <a:srgbClr val="04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343859" y="3501168"/>
            <a:ext cx="5328672" cy="1440000"/>
          </a:xfrm>
          <a:prstGeom prst="rect">
            <a:avLst/>
          </a:prstGeom>
          <a:gradFill>
            <a:gsLst>
              <a:gs pos="0">
                <a:srgbClr val="930425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343859" y="3501088"/>
            <a:ext cx="5839085" cy="1440000"/>
            <a:chOff x="4133435" y="3501168"/>
            <a:chExt cx="5839085" cy="1440000"/>
          </a:xfrm>
        </p:grpSpPr>
        <p:grpSp>
          <p:nvGrpSpPr>
            <p:cNvPr id="15" name="Group 14"/>
            <p:cNvGrpSpPr/>
            <p:nvPr/>
          </p:nvGrpSpPr>
          <p:grpSpPr>
            <a:xfrm flipH="1">
              <a:off x="4133435" y="3501168"/>
              <a:ext cx="5335109" cy="1440000"/>
              <a:chOff x="4133435" y="3501168"/>
              <a:chExt cx="5335109" cy="1440000"/>
            </a:xfrm>
            <a:solidFill>
              <a:srgbClr val="ECF0F1"/>
            </a:solidFill>
          </p:grpSpPr>
          <p:sp>
            <p:nvSpPr>
              <p:cNvPr id="19" name="Rectangle 18"/>
              <p:cNvSpPr/>
              <p:nvPr/>
            </p:nvSpPr>
            <p:spPr>
              <a:xfrm>
                <a:off x="4139872" y="3501168"/>
                <a:ext cx="5328672" cy="1440000"/>
              </a:xfrm>
              <a:prstGeom prst="rect">
                <a:avLst/>
              </a:prstGeom>
              <a:solidFill>
                <a:srgbClr val="ECF0F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133435" y="3861208"/>
                <a:ext cx="5328672" cy="720000"/>
              </a:xfrm>
              <a:prstGeom prst="rect">
                <a:avLst/>
              </a:prstGeom>
              <a:solidFill>
                <a:srgbClr val="049372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 flipH="1">
              <a:off x="8964568" y="3501168"/>
              <a:ext cx="1007952" cy="1440000"/>
              <a:chOff x="2627944" y="4221168"/>
              <a:chExt cx="1440000" cy="1440000"/>
            </a:xfrm>
            <a:solidFill>
              <a:srgbClr val="ECF0F1"/>
            </a:solidFill>
          </p:grpSpPr>
          <p:sp>
            <p:nvSpPr>
              <p:cNvPr id="17" name="Oval 16"/>
              <p:cNvSpPr/>
              <p:nvPr/>
            </p:nvSpPr>
            <p:spPr>
              <a:xfrm>
                <a:off x="2627944" y="4221168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987824" y="4581128"/>
                <a:ext cx="720000" cy="720080"/>
              </a:xfrm>
              <a:prstGeom prst="ellipse">
                <a:avLst/>
              </a:prstGeom>
              <a:solidFill>
                <a:srgbClr val="04937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66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76161" y="3276073"/>
            <a:ext cx="9937104" cy="1890190"/>
          </a:xfrm>
          <a:prstGeom prst="rect">
            <a:avLst/>
          </a:prstGeom>
          <a:solidFill>
            <a:srgbClr val="049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-306466" y="3501088"/>
            <a:ext cx="5328672" cy="1440000"/>
          </a:xfrm>
          <a:prstGeom prst="rect">
            <a:avLst/>
          </a:prstGeom>
          <a:gradFill>
            <a:gsLst>
              <a:gs pos="0">
                <a:srgbClr val="930425"/>
              </a:gs>
              <a:gs pos="8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-343859" y="3501088"/>
            <a:ext cx="5839085" cy="1440000"/>
            <a:chOff x="4133435" y="3501168"/>
            <a:chExt cx="5839085" cy="1440000"/>
          </a:xfrm>
        </p:grpSpPr>
        <p:grpSp>
          <p:nvGrpSpPr>
            <p:cNvPr id="9" name="Group 8"/>
            <p:cNvGrpSpPr/>
            <p:nvPr/>
          </p:nvGrpSpPr>
          <p:grpSpPr>
            <a:xfrm flipH="1">
              <a:off x="4133435" y="3501168"/>
              <a:ext cx="5335109" cy="1440000"/>
              <a:chOff x="4133435" y="3501168"/>
              <a:chExt cx="5335109" cy="1440000"/>
            </a:xfrm>
            <a:solidFill>
              <a:srgbClr val="ECF0F1"/>
            </a:solidFill>
          </p:grpSpPr>
          <p:sp>
            <p:nvSpPr>
              <p:cNvPr id="7" name="Rectangle 6"/>
              <p:cNvSpPr/>
              <p:nvPr/>
            </p:nvSpPr>
            <p:spPr>
              <a:xfrm>
                <a:off x="4139872" y="3501168"/>
                <a:ext cx="5328672" cy="1440000"/>
              </a:xfrm>
              <a:prstGeom prst="rect">
                <a:avLst/>
              </a:prstGeom>
              <a:solidFill>
                <a:srgbClr val="ECF0F1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133435" y="3861208"/>
                <a:ext cx="5328672" cy="720000"/>
              </a:xfrm>
              <a:prstGeom prst="rect">
                <a:avLst/>
              </a:prstGeom>
              <a:solidFill>
                <a:srgbClr val="049372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 flipH="1">
              <a:off x="8964568" y="3501168"/>
              <a:ext cx="1007952" cy="1440000"/>
              <a:chOff x="2627944" y="4221168"/>
              <a:chExt cx="1440000" cy="1440000"/>
            </a:xfrm>
            <a:solidFill>
              <a:srgbClr val="ECF0F1"/>
            </a:solidFill>
          </p:grpSpPr>
          <p:sp>
            <p:nvSpPr>
              <p:cNvPr id="5" name="Oval 4"/>
              <p:cNvSpPr/>
              <p:nvPr/>
            </p:nvSpPr>
            <p:spPr>
              <a:xfrm>
                <a:off x="2627944" y="4221168"/>
                <a:ext cx="1440000" cy="1440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2987824" y="4581128"/>
                <a:ext cx="720000" cy="720080"/>
              </a:xfrm>
              <a:prstGeom prst="ellipse">
                <a:avLst/>
              </a:prstGeom>
              <a:solidFill>
                <a:srgbClr val="04937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cxnSp>
        <p:nvCxnSpPr>
          <p:cNvPr id="12" name="Straight Connector 11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 flipH="1">
            <a:off x="5051184" y="2174193"/>
            <a:ext cx="4139872" cy="3775088"/>
            <a:chOff x="0" y="2174192"/>
            <a:chExt cx="4139872" cy="3775088"/>
          </a:xfrm>
        </p:grpSpPr>
        <p:sp>
          <p:nvSpPr>
            <p:cNvPr id="15" name="Isosceles Triangle 14"/>
            <p:cNvSpPr/>
            <p:nvPr/>
          </p:nvSpPr>
          <p:spPr>
            <a:xfrm rot="5400000">
              <a:off x="341744" y="2151152"/>
              <a:ext cx="3456384" cy="4139872"/>
            </a:xfrm>
            <a:prstGeom prst="triangle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6" name="Picture 2" descr="http://img1.wikia.nocookie.net/__cb20140114011112/maditsmadfunny/images/4/41/Rainbow_Dash_3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74192"/>
              <a:ext cx="1507751" cy="135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http://i147.photobucket.com/albums/r316/v_ky83/rainbow.gif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73127"/>
              <a:ext cx="1658393" cy="742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6" descr="http://picbook.in/wp-content/uploads/2014/08/9TRRGbRyc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61128"/>
              <a:ext cx="1321591" cy="681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 descr="http://img1.wikia.nocookie.net/__cb20130608144609/anime-arts/images/7/7a/Nyan_cat_by_kkiittuuss-d4k5mf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537014" y="3901335"/>
              <a:ext cx="1065844" cy="63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ontent Placeholder 2"/>
          <p:cNvSpPr txBox="1">
            <a:spLocks/>
          </p:cNvSpPr>
          <p:nvPr/>
        </p:nvSpPr>
        <p:spPr>
          <a:xfrm>
            <a:off x="1526072" y="5521904"/>
            <a:ext cx="5922404" cy="854753"/>
          </a:xfrm>
          <a:prstGeom prst="rect">
            <a:avLst/>
          </a:prstGeom>
        </p:spPr>
        <p:txBody>
          <a:bodyPr vert="horz" lIns="91440" tIns="45720" rIns="91440" bIns="45720" rtlCol="0">
            <a:prstTxWarp prst="textWave2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</a:rPr>
              <a:t>SUPERCONTINUUM</a:t>
            </a:r>
            <a:endParaRPr lang="en-GB" sz="14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927328" y="4136400"/>
            <a:ext cx="0" cy="1005243"/>
          </a:xfrm>
          <a:prstGeom prst="line">
            <a:avLst/>
          </a:prstGeom>
          <a:ln w="38100">
            <a:solidFill>
              <a:srgbClr val="22313F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7848128" y="4061524"/>
            <a:ext cx="97" cy="578010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555110" y="4189741"/>
            <a:ext cx="0" cy="591863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79776" y="2504192"/>
            <a:ext cx="1471931" cy="419543"/>
          </a:xfrm>
          <a:prstGeom prst="rect">
            <a:avLst/>
          </a:prstGeom>
          <a:noFill/>
          <a:ln>
            <a:solidFill>
              <a:srgbClr val="22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558560" y="2460709"/>
            <a:ext cx="512482" cy="506508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546971" y="3893335"/>
            <a:ext cx="512482" cy="506508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814801" y="2743715"/>
            <a:ext cx="3864976" cy="0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803212" y="4138011"/>
            <a:ext cx="7033328" cy="1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7555110" y="4352620"/>
            <a:ext cx="281430" cy="106681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7555110" y="4565982"/>
            <a:ext cx="281430" cy="106681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0800000" flipH="1" flipV="1">
            <a:off x="7551163" y="4243082"/>
            <a:ext cx="281430" cy="106681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 flipH="1" flipV="1">
            <a:off x="7578480" y="4459301"/>
            <a:ext cx="281430" cy="106681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7555110" y="4672663"/>
            <a:ext cx="1126791" cy="395763"/>
          </a:xfrm>
          <a:prstGeom prst="line">
            <a:avLst/>
          </a:prstGeom>
          <a:ln w="38100"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10800000" flipH="1">
            <a:off x="7572373" y="4136401"/>
            <a:ext cx="281430" cy="106681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814800" y="2725803"/>
            <a:ext cx="0" cy="1435069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519536" y="3966569"/>
            <a:ext cx="3738664" cy="360040"/>
            <a:chOff x="2123728" y="3789040"/>
            <a:chExt cx="5112568" cy="360040"/>
          </a:xfrm>
          <a:solidFill>
            <a:schemeClr val="bg1"/>
          </a:solidFill>
        </p:grpSpPr>
        <p:sp>
          <p:nvSpPr>
            <p:cNvPr id="93" name="Rectangle 92"/>
            <p:cNvSpPr/>
            <p:nvPr/>
          </p:nvSpPr>
          <p:spPr>
            <a:xfrm>
              <a:off x="2123728" y="3789040"/>
              <a:ext cx="5112568" cy="360040"/>
            </a:xfrm>
            <a:prstGeom prst="rect">
              <a:avLst/>
            </a:prstGeom>
            <a:solidFill>
              <a:srgbClr val="ECF0F1"/>
            </a:solidFill>
            <a:ln>
              <a:solidFill>
                <a:srgbClr val="223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136032" y="3937624"/>
              <a:ext cx="3087960" cy="45719"/>
            </a:xfrm>
            <a:prstGeom prst="rect">
              <a:avLst/>
            </a:prstGeom>
            <a:solidFill>
              <a:srgbClr val="ECF0F1"/>
            </a:solidFill>
            <a:ln>
              <a:solidFill>
                <a:srgbClr val="2231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Oval 94"/>
          <p:cNvSpPr/>
          <p:nvPr/>
        </p:nvSpPr>
        <p:spPr>
          <a:xfrm>
            <a:off x="1727448" y="3853526"/>
            <a:ext cx="144016" cy="586126"/>
          </a:xfrm>
          <a:prstGeom prst="ellipse">
            <a:avLst/>
          </a:prstGeom>
          <a:solidFill>
            <a:srgbClr val="ECF0F1"/>
          </a:solidFill>
          <a:ln>
            <a:solidFill>
              <a:srgbClr val="22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2807568" y="2392835"/>
            <a:ext cx="157809" cy="642259"/>
          </a:xfrm>
          <a:prstGeom prst="rect">
            <a:avLst/>
          </a:prstGeom>
          <a:solidFill>
            <a:srgbClr val="ECF0F1"/>
          </a:solidFill>
          <a:ln w="28575">
            <a:solidFill>
              <a:srgbClr val="22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9" name="Straight Connector 98"/>
          <p:cNvCxnSpPr/>
          <p:nvPr/>
        </p:nvCxnSpPr>
        <p:spPr>
          <a:xfrm flipH="1" flipV="1">
            <a:off x="6671087" y="3884757"/>
            <a:ext cx="512482" cy="506508"/>
          </a:xfrm>
          <a:prstGeom prst="line">
            <a:avLst/>
          </a:prstGeom>
          <a:ln w="38100">
            <a:solidFill>
              <a:srgbClr val="2231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3383632" y="2392833"/>
            <a:ext cx="157809" cy="642259"/>
          </a:xfrm>
          <a:prstGeom prst="rect">
            <a:avLst/>
          </a:prstGeom>
          <a:solidFill>
            <a:srgbClr val="ECF0F1"/>
          </a:solidFill>
          <a:ln w="28575">
            <a:solidFill>
              <a:srgbClr val="223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6151706" y="3619921"/>
            <a:ext cx="0" cy="319714"/>
          </a:xfrm>
          <a:prstGeom prst="line">
            <a:avLst/>
          </a:prstGeom>
          <a:ln w="38100"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629296" y="4337122"/>
            <a:ext cx="0" cy="319714"/>
          </a:xfrm>
          <a:prstGeom prst="line">
            <a:avLst/>
          </a:prstGeom>
          <a:ln w="38100">
            <a:solidFill>
              <a:srgbClr val="22313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84165" y="2594998"/>
            <a:ext cx="146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 smtClean="0">
                <a:solidFill>
                  <a:srgbClr val="22313F"/>
                </a:solidFill>
                <a:latin typeface="Helvetica" pitchFamily="34" charset="0"/>
              </a:rPr>
              <a:t>Ti:Sapphire</a:t>
            </a:r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 CPA System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28765" y="2092871"/>
            <a:ext cx="146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Half-wave plate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152701" y="3048958"/>
            <a:ext cx="146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Thin film polarizer 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586105" y="3689819"/>
            <a:ext cx="14675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HCF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876656" y="3327514"/>
            <a:ext cx="550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Gas in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330040" y="4666188"/>
            <a:ext cx="5985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Gas out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480890" y="3664362"/>
            <a:ext cx="892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Flip mirror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122519" y="3779778"/>
            <a:ext cx="1146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Chirped mirrors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387267" y="5229200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Spectrometer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98605" y="4485672"/>
            <a:ext cx="8017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i="1" dirty="0" smtClean="0">
                <a:solidFill>
                  <a:srgbClr val="22313F"/>
                </a:solidFill>
                <a:latin typeface="Helvetica" pitchFamily="34" charset="0"/>
              </a:rPr>
              <a:t>f </a:t>
            </a:r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= 1.5m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409896" y="3969302"/>
            <a:ext cx="2" cy="145455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409896" y="4159639"/>
            <a:ext cx="4" cy="166574"/>
          </a:xfrm>
          <a:prstGeom prst="line">
            <a:avLst/>
          </a:prstGeom>
          <a:ln w="38100">
            <a:solidFill>
              <a:srgbClr val="2231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911971" y="5141643"/>
            <a:ext cx="12514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>
                <a:solidFill>
                  <a:srgbClr val="22313F"/>
                </a:solidFill>
                <a:latin typeface="Helvetica" pitchFamily="34" charset="0"/>
              </a:rPr>
              <a:t>Experiment chamber</a:t>
            </a:r>
            <a:endParaRPr lang="en-GB" sz="900" dirty="0">
              <a:solidFill>
                <a:srgbClr val="22313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9144000" cy="227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b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</a:b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	</a:t>
            </a:r>
            <a:r>
              <a:rPr lang="en-GB" sz="2800" dirty="0" err="1" smtClean="0">
                <a:solidFill>
                  <a:srgbClr val="22313F"/>
                </a:solidFill>
                <a:latin typeface="Helvetica" pitchFamily="34" charset="0"/>
              </a:rPr>
              <a:t>E</a:t>
            </a:r>
            <a:r>
              <a:rPr lang="en-GB" sz="2800" baseline="-25000" dirty="0" err="1" smtClean="0">
                <a:solidFill>
                  <a:srgbClr val="22313F"/>
                </a:solidFill>
                <a:latin typeface="Helvetica" pitchFamily="34" charset="0"/>
              </a:rPr>
              <a:t>in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=1300µJ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	</a:t>
            </a:r>
            <a:r>
              <a:rPr lang="en-GB" sz="2800" dirty="0" err="1" smtClean="0">
                <a:solidFill>
                  <a:srgbClr val="22313F"/>
                </a:solidFill>
                <a:latin typeface="Helvetica" pitchFamily="34" charset="0"/>
              </a:rPr>
              <a:t>E</a:t>
            </a:r>
            <a:r>
              <a:rPr lang="en-GB" sz="2800" baseline="-25000" dirty="0" err="1" smtClean="0">
                <a:solidFill>
                  <a:srgbClr val="22313F"/>
                </a:solidFill>
                <a:latin typeface="Helvetica" pitchFamily="34" charset="0"/>
              </a:rPr>
              <a:t>out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=960µJ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	P</a:t>
            </a:r>
            <a:r>
              <a:rPr lang="en-GB" sz="2800" baseline="-25000" dirty="0" smtClean="0">
                <a:solidFill>
                  <a:srgbClr val="22313F"/>
                </a:solidFill>
                <a:latin typeface="Helvetica" pitchFamily="34" charset="0"/>
              </a:rPr>
              <a:t>in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=0bar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  <a:p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pic>
        <p:nvPicPr>
          <p:cNvPr id="8" name="Picture 2" descr="http://33.media.tumblr.com/tumblr_lni9wtpIrD1qgs4hjo1_5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7" t="4965" r="16748" b="7488"/>
          <a:stretch/>
        </p:blipFill>
        <p:spPr bwMode="auto">
          <a:xfrm>
            <a:off x="539551" y="4725144"/>
            <a:ext cx="2605909" cy="183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03" y="2657656"/>
            <a:ext cx="5923497" cy="413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3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5916038" cy="412977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b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</a:b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	</a:t>
            </a:r>
            <a:r>
              <a:rPr lang="en-GB" sz="2800" dirty="0" err="1" smtClean="0">
                <a:solidFill>
                  <a:srgbClr val="22313F"/>
                </a:solidFill>
                <a:latin typeface="Helvetica" pitchFamily="34" charset="0"/>
              </a:rPr>
              <a:t>E</a:t>
            </a:r>
            <a:r>
              <a:rPr lang="en-GB" sz="2800" baseline="-25000" dirty="0" err="1" smtClean="0">
                <a:solidFill>
                  <a:srgbClr val="22313F"/>
                </a:solidFill>
                <a:latin typeface="Helvetica" pitchFamily="34" charset="0"/>
              </a:rPr>
              <a:t>in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=600µJ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	</a:t>
            </a:r>
            <a:r>
              <a:rPr lang="en-GB" sz="2800" dirty="0" err="1" smtClean="0">
                <a:solidFill>
                  <a:srgbClr val="22313F"/>
                </a:solidFill>
                <a:latin typeface="Helvetica" pitchFamily="34" charset="0"/>
              </a:rPr>
              <a:t>E</a:t>
            </a:r>
            <a:r>
              <a:rPr lang="en-GB" sz="2800" baseline="-25000" dirty="0" err="1" smtClean="0">
                <a:solidFill>
                  <a:srgbClr val="22313F"/>
                </a:solidFill>
                <a:latin typeface="Helvetica" pitchFamily="34" charset="0"/>
              </a:rPr>
              <a:t>out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=450µJ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	P</a:t>
            </a:r>
            <a:r>
              <a:rPr lang="en-GB" sz="2800" baseline="-25000" dirty="0" smtClean="0">
                <a:solidFill>
                  <a:srgbClr val="22313F"/>
                </a:solidFill>
                <a:latin typeface="Helvetica" pitchFamily="34" charset="0"/>
              </a:rPr>
              <a:t>in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=0bar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  <a:p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3733144"/>
            <a:ext cx="4476463" cy="31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Overview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Introduction 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My Project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Further Work</a:t>
            </a:r>
          </a:p>
          <a:p>
            <a:pPr lvl="1"/>
            <a:r>
              <a:rPr lang="en-GB" dirty="0">
                <a:solidFill>
                  <a:srgbClr val="22313F"/>
                </a:solidFill>
                <a:latin typeface="Helvetica" pitchFamily="34" charset="0"/>
              </a:rPr>
              <a:t>Improvements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Applications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Conclusion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1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b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</a:b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	</a:t>
            </a:r>
            <a:r>
              <a:rPr lang="en-GB" sz="2800" dirty="0" err="1" smtClean="0">
                <a:solidFill>
                  <a:srgbClr val="22313F"/>
                </a:solidFill>
                <a:latin typeface="Helvetica" pitchFamily="34" charset="0"/>
              </a:rPr>
              <a:t>E</a:t>
            </a:r>
            <a:r>
              <a:rPr lang="en-GB" sz="2800" baseline="-25000" dirty="0" err="1" smtClean="0">
                <a:solidFill>
                  <a:srgbClr val="22313F"/>
                </a:solidFill>
                <a:latin typeface="Helvetica" pitchFamily="34" charset="0"/>
              </a:rPr>
              <a:t>in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=600µJ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	</a:t>
            </a:r>
            <a:r>
              <a:rPr lang="en-GB" sz="2800" dirty="0" err="1" smtClean="0">
                <a:solidFill>
                  <a:srgbClr val="22313F"/>
                </a:solidFill>
                <a:latin typeface="Helvetica" pitchFamily="34" charset="0"/>
              </a:rPr>
              <a:t>E</a:t>
            </a:r>
            <a:r>
              <a:rPr lang="en-GB" sz="2800" baseline="-25000" dirty="0" err="1" smtClean="0">
                <a:solidFill>
                  <a:srgbClr val="22313F"/>
                </a:solidFill>
                <a:latin typeface="Helvetica" pitchFamily="34" charset="0"/>
              </a:rPr>
              <a:t>out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=450µJ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	P</a:t>
            </a:r>
            <a:r>
              <a:rPr lang="en-GB" sz="2800" baseline="-25000" dirty="0" smtClean="0">
                <a:solidFill>
                  <a:srgbClr val="22313F"/>
                </a:solidFill>
                <a:latin typeface="Helvetica" pitchFamily="34" charset="0"/>
              </a:rPr>
              <a:t>in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=“0”bar</a:t>
            </a:r>
            <a:endParaRPr lang="en-GB" sz="2800" dirty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  <a:p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204864"/>
            <a:ext cx="5916038" cy="41297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9" y="3733144"/>
            <a:ext cx="4476463" cy="31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 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Generation of ultrashort broadband pulses</a:t>
            </a: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/>
            </a:r>
            <a:br>
              <a:rPr lang="en-GB" dirty="0" smtClean="0">
                <a:solidFill>
                  <a:srgbClr val="22313F"/>
                </a:solidFill>
                <a:latin typeface="Helvetica" pitchFamily="34" charset="0"/>
              </a:rPr>
            </a:b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	</a:t>
            </a:r>
          </a:p>
          <a:p>
            <a:pPr marL="0" indent="0">
              <a:buNone/>
            </a:pP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  <a:p>
            <a:endParaRPr lang="en-GB" dirty="0">
              <a:solidFill>
                <a:srgbClr val="22313F"/>
              </a:solidFill>
              <a:latin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3665"/>
            <a:ext cx="7416824" cy="517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8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Further Work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930425"/>
                </a:solidFill>
                <a:latin typeface="Helvetica" pitchFamily="34" charset="0"/>
              </a:rPr>
              <a:t>Improvements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Higher energies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Broader </a:t>
            </a: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bandwidths</a:t>
            </a: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Shorter pulses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IPM?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501008"/>
            <a:ext cx="4074105" cy="286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524328" y="6425952"/>
            <a:ext cx="164664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 smtClean="0">
                <a:solidFill>
                  <a:srgbClr val="25748B"/>
                </a:solidFill>
                <a:latin typeface="Helvetica" pitchFamily="34" charset="0"/>
              </a:rPr>
              <a:t>Shaobo</a:t>
            </a:r>
            <a:r>
              <a:rPr lang="en-GB" sz="1600" dirty="0" smtClean="0">
                <a:solidFill>
                  <a:srgbClr val="25748B"/>
                </a:solidFill>
                <a:latin typeface="Helvetica" pitchFamily="34" charset="0"/>
              </a:rPr>
              <a:t> Fang</a:t>
            </a:r>
            <a:endParaRPr lang="en-GB" sz="1600" dirty="0">
              <a:solidFill>
                <a:srgbClr val="25748B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7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Further Work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930425"/>
                </a:solidFill>
                <a:latin typeface="Helvetica" pitchFamily="34" charset="0"/>
              </a:rPr>
              <a:t>Improvements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Higher energies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Broader </a:t>
            </a: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bandwidths</a:t>
            </a:r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Shorter pulses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IPM?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501008"/>
            <a:ext cx="4074105" cy="286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524328" y="6425952"/>
            <a:ext cx="164664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err="1" smtClean="0">
                <a:solidFill>
                  <a:srgbClr val="25748B"/>
                </a:solidFill>
                <a:latin typeface="Helvetica" pitchFamily="34" charset="0"/>
              </a:rPr>
              <a:t>Shaobo</a:t>
            </a:r>
            <a:r>
              <a:rPr lang="en-GB" sz="1600" dirty="0" smtClean="0">
                <a:solidFill>
                  <a:srgbClr val="25748B"/>
                </a:solidFill>
                <a:latin typeface="Helvetica" pitchFamily="34" charset="0"/>
              </a:rPr>
              <a:t> Fang</a:t>
            </a:r>
            <a:endParaRPr lang="en-GB" sz="1600" dirty="0">
              <a:solidFill>
                <a:srgbClr val="25748B"/>
              </a:solidFill>
              <a:latin typeface="Helvetic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5520605"/>
            <a:ext cx="4114800" cy="112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i="1" dirty="0" smtClean="0">
                <a:solidFill>
                  <a:srgbClr val="930425"/>
                </a:solidFill>
                <a:latin typeface="Helvetica" pitchFamily="34" charset="0"/>
              </a:rPr>
              <a:t>“Never say never”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GB" sz="2000" dirty="0" smtClean="0">
                <a:solidFill>
                  <a:srgbClr val="930425"/>
                </a:solidFill>
                <a:latin typeface="Helvetica" pitchFamily="34" charset="0"/>
              </a:rPr>
              <a:t>-Justin Bieber</a:t>
            </a:r>
            <a:endParaRPr lang="en-GB" sz="2000" dirty="0" smtClean="0">
              <a:solidFill>
                <a:srgbClr val="22313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9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Further Work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930425"/>
                </a:solidFill>
                <a:latin typeface="Helvetica" pitchFamily="34" charset="0"/>
              </a:rPr>
              <a:t>Applications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Attoscience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High harmonic generation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Meteorology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Spectroscopy</a:t>
            </a:r>
          </a:p>
          <a:p>
            <a:pPr lvl="1"/>
            <a:r>
              <a:rPr lang="en-GB" dirty="0">
                <a:solidFill>
                  <a:srgbClr val="22313F"/>
                </a:solidFill>
                <a:latin typeface="Helvetica" pitchFamily="34" charset="0"/>
              </a:rPr>
              <a:t>Biological processes</a:t>
            </a:r>
          </a:p>
          <a:p>
            <a:pPr lvl="1"/>
            <a:r>
              <a:rPr lang="en-GB" dirty="0">
                <a:solidFill>
                  <a:srgbClr val="22313F"/>
                </a:solidFill>
                <a:latin typeface="Helvetica" pitchFamily="34" charset="0"/>
              </a:rPr>
              <a:t>Optical coherence </a:t>
            </a:r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tomography</a:t>
            </a:r>
          </a:p>
          <a:p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Clocks</a:t>
            </a:r>
          </a:p>
        </p:txBody>
      </p:sp>
    </p:spTree>
    <p:extLst>
      <p:ext uri="{BB962C8B-B14F-4D97-AF65-F5344CB8AC3E}">
        <p14:creationId xmlns:p14="http://schemas.microsoft.com/office/powerpoint/2010/main" val="317219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Conclusion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22313F"/>
                </a:solidFill>
                <a:latin typeface="Helvetica" pitchFamily="34" charset="0"/>
              </a:rPr>
              <a:t>Can’t use sun for white light</a:t>
            </a:r>
          </a:p>
          <a:p>
            <a:r>
              <a:rPr lang="en-GB" sz="3600" dirty="0" smtClean="0">
                <a:solidFill>
                  <a:srgbClr val="22313F"/>
                </a:solidFill>
                <a:latin typeface="Helvetica" pitchFamily="34" charset="0"/>
              </a:rPr>
              <a:t>Generate it using SPM in a HCF</a:t>
            </a:r>
          </a:p>
          <a:p>
            <a:r>
              <a:rPr lang="en-GB" sz="3600" dirty="0" smtClean="0">
                <a:solidFill>
                  <a:srgbClr val="22313F"/>
                </a:solidFill>
                <a:latin typeface="Helvetica" pitchFamily="34" charset="0"/>
              </a:rPr>
              <a:t>Use in attoscience, meteorology, spectroscopy…</a:t>
            </a:r>
          </a:p>
          <a:p>
            <a:endParaRPr lang="en-GB" dirty="0" smtClean="0">
              <a:solidFill>
                <a:srgbClr val="22313F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Conclusion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1176" y="1844824"/>
            <a:ext cx="5696465" cy="2088232"/>
          </a:xfrm>
          <a:prstGeom prst="rect">
            <a:avLst/>
          </a:prstGeom>
        </p:spPr>
        <p:txBody>
          <a:bodyPr vert="horz" lIns="91440" tIns="45720" rIns="91440" bIns="45720" rtlCol="0">
            <a:prstTxWarp prst="textWave2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4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34" charset="0"/>
              </a:rPr>
              <a:t>Thank you!</a:t>
            </a:r>
            <a:endParaRPr lang="en-GB" sz="1400" dirty="0"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296493"/>
            <a:ext cx="504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Special thanks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22313F"/>
                </a:solidFill>
                <a:latin typeface="Helvetica" pitchFamily="34" charset="0"/>
              </a:rPr>
              <a:t>Shaobo</a:t>
            </a:r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 Fang for putting the ‘super’ in ‘supervisor’,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313F"/>
                </a:solidFill>
                <a:latin typeface="Helvetica" pitchFamily="34" charset="0"/>
              </a:rPr>
              <a:t>t</a:t>
            </a:r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he Ultrafast Optics and X-rays group,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22313F"/>
                </a:solidFill>
                <a:latin typeface="Helvetica" pitchFamily="34" charset="0"/>
              </a:rPr>
              <a:t>OriginLab</a:t>
            </a:r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Lidl,</a:t>
            </a:r>
            <a:r>
              <a:rPr lang="en-US" sz="2000" dirty="0">
                <a:solidFill>
                  <a:srgbClr val="22313F"/>
                </a:solidFill>
                <a:latin typeface="Helvetica" pitchFamily="34" charset="0"/>
              </a:rPr>
              <a:t> </a:t>
            </a:r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and finally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313F"/>
                </a:solidFill>
                <a:latin typeface="Helvetica" pitchFamily="34" charset="0"/>
              </a:rPr>
              <a:t>the DESY Summer School (10/10, would do again).</a:t>
            </a:r>
          </a:p>
        </p:txBody>
      </p:sp>
      <p:pic>
        <p:nvPicPr>
          <p:cNvPr id="2050" name="Picture 2" descr="https://scontent-a.xx.fbcdn.net/hphotos-frc3/v/t1.0-9/189816_10150455410580788_1653368_n.jpg?oh=d498e269497d0556ab377e8264076ccf&amp;oe=5481B25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" r="15778"/>
          <a:stretch/>
        </p:blipFill>
        <p:spPr bwMode="auto">
          <a:xfrm>
            <a:off x="6949586" y="1844824"/>
            <a:ext cx="2194414" cy="35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r.desy.de/sites2009/site_pr/content/e223/e228/infoboxContent284/DESY-Logo-cyan-RGB_g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52" y="5635365"/>
            <a:ext cx="956644" cy="95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Oxford-University-Circlet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56" y="5628403"/>
            <a:ext cx="975506" cy="12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commons/thumb/2/28/Mansfield_College_Oxford_Coat_Of_Arms.svg/477px-Mansfield_College_Oxford_Coat_Of_Arm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31" y="5744174"/>
            <a:ext cx="787916" cy="99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cfel.de/sites/site_cfel/content/e6/e102173/e102174/CFEL_LOGO_eng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04" y="5701731"/>
            <a:ext cx="1671637" cy="8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Introduction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dvdsreleasedates.com/covers/dog-whisperer-with-cesar-millan-season-4,-vol.-1-dvd-cover-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1714"/>
            <a:ext cx="3512793" cy="47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3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Introduction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http://www.dvdsreleasedates.com/covers/dog-whisperer-with-cesar-millan-season-4,-vol.-1-dvd-cover-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1714"/>
            <a:ext cx="3512793" cy="47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upload.wikimedia.org/wikipedia/commons/thumb/4/4c/Ultrashort_pulse.svg/538px-Ultrashort_puls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27621">
            <a:off x="3921868" y="4768555"/>
            <a:ext cx="424721" cy="30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upload.wikimedia.org/wikipedia/commons/c/ca/Modelock-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82"/>
          <a:stretch/>
        </p:blipFill>
        <p:spPr bwMode="auto">
          <a:xfrm rot="18844965">
            <a:off x="3412088" y="4271719"/>
            <a:ext cx="1027703" cy="4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2060667"/>
            <a:ext cx="38450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900" b="1" spc="-150" dirty="0" smtClean="0">
                <a:ln w="38100">
                  <a:solidFill>
                    <a:srgbClr val="461E64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ULTRASHORT PULSE</a:t>
            </a:r>
            <a:endParaRPr lang="en-GB" sz="3900" b="1" spc="-150" dirty="0">
              <a:ln w="38100">
                <a:solidFill>
                  <a:srgbClr val="461E64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pic>
        <p:nvPicPr>
          <p:cNvPr id="11274" name="Picture 10" descr="Paladin las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5484" flipH="1">
            <a:off x="4914675" y="3688714"/>
            <a:ext cx="596501" cy="39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iscovery cuts cost of next generation optical fibers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17871"/>
          <a:stretch/>
        </p:blipFill>
        <p:spPr bwMode="auto">
          <a:xfrm rot="2157282">
            <a:off x="4724181" y="4170708"/>
            <a:ext cx="904378" cy="5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upload.wikimedia.org/wikipedia/commons/8/88/Optics-SupercontinuumSpectr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1048">
            <a:off x="4824422" y="4717774"/>
            <a:ext cx="613319" cy="50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assets.newport.com/web600w-EN/images/5652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4" t="19048" r="53216" b="22721"/>
          <a:stretch/>
        </p:blipFill>
        <p:spPr bwMode="auto">
          <a:xfrm>
            <a:off x="4170046" y="3749018"/>
            <a:ext cx="149740" cy="15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scontent-b.xx.fbcdn.net/hphotos-xpf1/v/t1.0-9/p417x417/1486681_10201168986095235_1959348418_n.jpg?oh=ee9bb43fe71d7079efa98740a537d3ce&amp;oe=5466196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24294" r="24085" b="55773"/>
          <a:stretch/>
        </p:blipFill>
        <p:spPr bwMode="auto">
          <a:xfrm rot="20801259">
            <a:off x="4357269" y="3128861"/>
            <a:ext cx="474354" cy="58174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76056" y="3255174"/>
            <a:ext cx="163447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FRAN  KIRSCHNER</a:t>
            </a:r>
            <a:endParaRPr lang="en-GB" sz="12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1946" y="1783668"/>
            <a:ext cx="32390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Lasers Lasers Lasers Lasers Lasers Lasers</a:t>
            </a:r>
            <a:r>
              <a:rPr lang="en-GB" sz="1200" b="1" dirty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 </a:t>
            </a:r>
            <a:r>
              <a:rPr lang="en-GB" sz="12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Lasers</a:t>
            </a:r>
            <a:endParaRPr lang="en-GB" sz="12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endParaRPr lang="en-GB" sz="12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  <a:p>
            <a:endParaRPr lang="en-GB" sz="12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12517" y="6425952"/>
            <a:ext cx="3031483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600" dirty="0" smtClean="0">
                <a:solidFill>
                  <a:srgbClr val="25748B"/>
                </a:solidFill>
                <a:latin typeface="Helvetica" pitchFamily="34" charset="0"/>
              </a:rPr>
              <a:t>Wikipedia, phys.org, bath.ac.uk</a:t>
            </a:r>
            <a:endParaRPr lang="en-GB" sz="1600" dirty="0">
              <a:solidFill>
                <a:srgbClr val="25748B"/>
              </a:solidFill>
              <a:latin typeface="Helvetic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753" y="6093293"/>
            <a:ext cx="12013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 smtClean="0">
                <a:ln w="12700">
                  <a:solidFill>
                    <a:srgbClr val="00B05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100% lasers yo</a:t>
            </a:r>
            <a:endParaRPr lang="en-GB" sz="1200" b="1" dirty="0">
              <a:ln w="12700">
                <a:solidFill>
                  <a:srgbClr val="00B05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6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Introduction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 smtClean="0">
                <a:solidFill>
                  <a:srgbClr val="22313F"/>
                </a:solidFill>
                <a:latin typeface="Helvetica" pitchFamily="34" charset="0"/>
              </a:rPr>
              <a:t>“</a:t>
            </a:r>
            <a:r>
              <a:rPr lang="en-US" sz="4000" i="1" dirty="0">
                <a:solidFill>
                  <a:srgbClr val="22313F"/>
                </a:solidFill>
                <a:latin typeface="Helvetica" pitchFamily="34" charset="0"/>
              </a:rPr>
              <a:t>I'll say things that are serious and put them in a joke form so people can enjoy them. We laugh to keep from crying</a:t>
            </a:r>
            <a:r>
              <a:rPr lang="en-US" sz="4000" i="1" dirty="0" smtClean="0">
                <a:solidFill>
                  <a:srgbClr val="22313F"/>
                </a:solidFill>
                <a:latin typeface="Helvetica" pitchFamily="34" charset="0"/>
              </a:rPr>
              <a:t>.”</a:t>
            </a:r>
          </a:p>
          <a:p>
            <a:pPr marL="0" indent="0">
              <a:buNone/>
            </a:pPr>
            <a:endParaRPr lang="en-GB" sz="4000" i="1" dirty="0">
              <a:solidFill>
                <a:srgbClr val="22313F"/>
              </a:solidFill>
              <a:latin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Introduction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i="1" dirty="0" smtClean="0">
                <a:solidFill>
                  <a:srgbClr val="22313F"/>
                </a:solidFill>
                <a:latin typeface="Helvetica" pitchFamily="34" charset="0"/>
              </a:rPr>
              <a:t>“</a:t>
            </a:r>
            <a:r>
              <a:rPr lang="en-US" sz="4000" i="1" dirty="0">
                <a:solidFill>
                  <a:srgbClr val="22313F"/>
                </a:solidFill>
                <a:latin typeface="Helvetica" pitchFamily="34" charset="0"/>
              </a:rPr>
              <a:t>I'll say things that are serious and put them in a joke form so people can enjoy them. We laugh to keep from crying</a:t>
            </a:r>
            <a:r>
              <a:rPr lang="en-US" sz="4000" i="1" dirty="0" smtClean="0">
                <a:solidFill>
                  <a:srgbClr val="22313F"/>
                </a:solidFill>
                <a:latin typeface="Helvetica" pitchFamily="34" charset="0"/>
              </a:rPr>
              <a:t>.”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22313F"/>
                </a:solidFill>
                <a:latin typeface="Helvetica" pitchFamily="34" charset="0"/>
              </a:rPr>
              <a:t>-Kanye West</a:t>
            </a:r>
          </a:p>
          <a:p>
            <a:pPr marL="0" indent="0">
              <a:buNone/>
            </a:pPr>
            <a:endParaRPr lang="en-GB" sz="4000" i="1" dirty="0">
              <a:solidFill>
                <a:srgbClr val="22313F"/>
              </a:solidFill>
              <a:latin typeface="Helvetica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9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fbcdn-sphotos-g-a.akamaihd.net/hphotos-ak-prn2/v/t1.0-9/p417x417/10491103_10154451834430788_7553405470658085060_n.jpg?oh=6dc2f91586b3cc87db3c9e82211c9976&amp;oe=545F2E99&amp;__gda__=1416866077_e19001c2ff0c404bf01828d13af119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268760"/>
            <a:ext cx="2586938" cy="34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content-a.xx.fbcdn.net/hphotos-xfa1/v/t1.0-9/p417x417/10620734_10154527053065788_4567950820614035244_n.jpg?oh=21fccfe396fbbfa31af9536f1cd2b935&amp;oe=547FFC2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8"/>
          <a:stretch/>
        </p:blipFill>
        <p:spPr bwMode="auto">
          <a:xfrm>
            <a:off x="5940152" y="1298476"/>
            <a:ext cx="3209652" cy="196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pPr algn="l"/>
            <a:r>
              <a:rPr lang="en-GB" sz="5400" dirty="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pic>
        <p:nvPicPr>
          <p:cNvPr id="1026" name="Picture 2" descr="https://fbcdn-sphotos-c-a.akamaihd.net/hphotos-ak-xap1/v/t1.0-9/16306_10154563624330788_1897653769042093000_n.jpg?oh=e47ef221d806f31ff70d9f11d631ade7&amp;oe=547E496E&amp;__gda__=1417542951_5483f3990f24f674515d4913caa65d9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4429467" cy="332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fbcdn-sphotos-h-a.akamaihd.net/hphotos-ak-xpf1/v/t34.0-12/10589796_10154432606005788_1114033462_n.jpg?oh=fe2009a96fd248fd5feb73c0a64fd8da&amp;oe=5408B83D&amp;__gda__=1409862188_a0c6d6f19fa786422aa944404b6206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" y="1298476"/>
            <a:ext cx="3800805" cy="285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-b.xx.fbcdn.net/hphotos-xpf1/v/t1.0-9/r90/10568861_10154422689830788_862330826614355282_n.jpg?oh=ff6517f7ff9e3e4cdba48f0442d1f787&amp;oe=547FB88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25" t="11393" r="-1"/>
          <a:stretch/>
        </p:blipFill>
        <p:spPr bwMode="auto">
          <a:xfrm>
            <a:off x="0" y="3264291"/>
            <a:ext cx="1787847" cy="359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fbcdn-sphotos-f-a.akamaihd.net/hphotos-ak-xpf1/t1.0-9/7341_10154486330780788_5317036404770242057_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39" y="2723779"/>
            <a:ext cx="3100665" cy="413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2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Generation of ultrashort broadband 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pulses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Uncertainty</a:t>
            </a: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  <a:p>
            <a:endParaRPr lang="en-US" dirty="0">
              <a:solidFill>
                <a:srgbClr val="34495E"/>
              </a:solidFill>
              <a:latin typeface="Helvetica" pitchFamily="34" charset="0"/>
            </a:endParaRPr>
          </a:p>
        </p:txBody>
      </p:sp>
      <p:pic>
        <p:nvPicPr>
          <p:cNvPr id="1026" name="Picture 2" descr="http://media.caranddriver.com/images/09q3/289836/2010-chevrolet-camaro-transformers-special-edition-photo-289838-s-1280x7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34567"/>
            <a:ext cx="3404234" cy="207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457200" y="2811871"/>
            <a:ext cx="0" cy="1241351"/>
          </a:xfrm>
          <a:prstGeom prst="line">
            <a:avLst/>
          </a:prstGeom>
          <a:noFill/>
          <a:ln w="38100">
            <a:solidFill>
              <a:srgbClr val="2231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7019" y="2350206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22313F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19" y="2350206"/>
                <a:ext cx="45217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296367" y="2688300"/>
            <a:ext cx="889756" cy="1659539"/>
            <a:chOff x="2520" y="1735"/>
            <a:chExt cx="730" cy="1788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49372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 flipH="1">
              <a:off x="287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4937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186123" y="4117006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5748B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GB" sz="2400" dirty="0">
                  <a:solidFill>
                    <a:srgbClr val="25748B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23" y="4117006"/>
                <a:ext cx="43255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225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443592" y="4893665"/>
            <a:ext cx="0" cy="1241351"/>
          </a:xfrm>
          <a:prstGeom prst="line">
            <a:avLst/>
          </a:prstGeom>
          <a:noFill/>
          <a:ln w="38100">
            <a:solidFill>
              <a:srgbClr val="2231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253411" y="443200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22313F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1" y="443200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340830" y="5967968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5748B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GB" sz="2400" dirty="0">
                  <a:solidFill>
                    <a:srgbClr val="25748B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830" y="5967968"/>
                <a:ext cx="43255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817" r="-140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29984" y="5130135"/>
            <a:ext cx="4578896" cy="1299498"/>
            <a:chOff x="2520" y="1735"/>
            <a:chExt cx="730" cy="1788"/>
          </a:xfrm>
        </p:grpSpPr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 flipH="1">
              <a:off x="287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47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429984" y="5130135"/>
            <a:ext cx="4578896" cy="1299498"/>
            <a:chOff x="2520" y="1735"/>
            <a:chExt cx="730" cy="1788"/>
          </a:xfrm>
        </p:grpSpPr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 flipH="1">
              <a:off x="287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rgbClr val="22313F"/>
                </a:solidFill>
                <a:latin typeface="Helvetica" pitchFamily="34" charset="0"/>
              </a:rPr>
              <a:t>Generation of ultrashort broadband </a:t>
            </a:r>
            <a:r>
              <a:rPr lang="en-GB" sz="2800" dirty="0" smtClean="0">
                <a:solidFill>
                  <a:srgbClr val="22313F"/>
                </a:solidFill>
                <a:latin typeface="Helvetica" pitchFamily="34" charset="0"/>
              </a:rPr>
              <a:t>pulses</a:t>
            </a:r>
          </a:p>
          <a:p>
            <a:pPr lvl="1"/>
            <a:r>
              <a:rPr lang="en-GB" dirty="0" smtClean="0">
                <a:solidFill>
                  <a:srgbClr val="22313F"/>
                </a:solidFill>
                <a:latin typeface="Helvetica" pitchFamily="34" charset="0"/>
              </a:rPr>
              <a:t>Uncertainty</a:t>
            </a:r>
            <a:endParaRPr lang="en-GB" dirty="0">
              <a:solidFill>
                <a:srgbClr val="22313F"/>
              </a:solidFill>
              <a:latin typeface="Helvetica" pitchFamily="34" charset="0"/>
            </a:endParaRPr>
          </a:p>
          <a:p>
            <a:endParaRPr lang="en-US" dirty="0">
              <a:solidFill>
                <a:srgbClr val="34495E"/>
              </a:solidFill>
              <a:latin typeface="Helvetica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468560" y="1268760"/>
            <a:ext cx="10297144" cy="0"/>
          </a:xfrm>
          <a:prstGeom prst="line">
            <a:avLst/>
          </a:prstGeom>
          <a:ln w="76200">
            <a:solidFill>
              <a:srgbClr val="9B8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smtClean="0">
                <a:solidFill>
                  <a:srgbClr val="2231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My Project</a:t>
            </a:r>
            <a:endParaRPr lang="en-GB" sz="5400" dirty="0">
              <a:solidFill>
                <a:srgbClr val="2231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457200" y="2811871"/>
            <a:ext cx="0" cy="1241351"/>
          </a:xfrm>
          <a:prstGeom prst="line">
            <a:avLst/>
          </a:prstGeom>
          <a:noFill/>
          <a:ln w="38100">
            <a:solidFill>
              <a:srgbClr val="2231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67019" y="2350206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22313F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19" y="2350206"/>
                <a:ext cx="452175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4354438" y="3886174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9372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2400" dirty="0">
                  <a:solidFill>
                    <a:srgbClr val="049372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438" y="3886174"/>
                <a:ext cx="382925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296367" y="2688300"/>
            <a:ext cx="889756" cy="1659539"/>
            <a:chOff x="2520" y="1735"/>
            <a:chExt cx="730" cy="1788"/>
          </a:xfrm>
        </p:grpSpPr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25748B"/>
                </a:solidFill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 flipH="1">
              <a:off x="287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25748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25748B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186123" y="4117006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5748B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GB" sz="2400" dirty="0">
                  <a:solidFill>
                    <a:srgbClr val="25748B"/>
                  </a:solidFill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123" y="4117006"/>
                <a:ext cx="43255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4225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443592" y="3048341"/>
            <a:ext cx="4578896" cy="1299498"/>
            <a:chOff x="2520" y="1735"/>
            <a:chExt cx="730" cy="1788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049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 flipH="1">
              <a:off x="287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049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443592" y="4893665"/>
            <a:ext cx="0" cy="1241351"/>
          </a:xfrm>
          <a:prstGeom prst="line">
            <a:avLst/>
          </a:prstGeom>
          <a:noFill/>
          <a:ln w="38100">
            <a:solidFill>
              <a:srgbClr val="22313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253411" y="4432000"/>
                <a:ext cx="452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2313F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sz="2400" dirty="0">
                  <a:solidFill>
                    <a:srgbClr val="22313F"/>
                  </a:solidFill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11" y="4432000"/>
                <a:ext cx="45217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340830" y="5967968"/>
                <a:ext cx="4325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25748B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GB" sz="2400" dirty="0">
                  <a:solidFill>
                    <a:srgbClr val="25748B"/>
                  </a:solidFill>
                </a:endParaRPr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830" y="5967968"/>
                <a:ext cx="43255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817" r="-1408" b="-17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2282759" y="4770094"/>
            <a:ext cx="889756" cy="1659539"/>
            <a:chOff x="2520" y="1735"/>
            <a:chExt cx="730" cy="1788"/>
          </a:xfrm>
        </p:grpSpPr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2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049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49372"/>
                </a:solidFill>
              </a:endParaRPr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 flipH="1">
              <a:off x="2870" y="1735"/>
              <a:ext cx="380" cy="1788"/>
            </a:xfrm>
            <a:custGeom>
              <a:avLst/>
              <a:gdLst>
                <a:gd name="T0" fmla="*/ 0 w 279"/>
                <a:gd name="T1" fmla="*/ 25480050 h 264"/>
                <a:gd name="T2" fmla="*/ 844 w 279"/>
                <a:gd name="T3" fmla="*/ 22586808 h 264"/>
                <a:gd name="T4" fmla="*/ 1229 w 279"/>
                <a:gd name="T5" fmla="*/ 8977873 h 264"/>
                <a:gd name="T6" fmla="*/ 1475 w 279"/>
                <a:gd name="T7" fmla="*/ 2023962 h 264"/>
                <a:gd name="T8" fmla="*/ 1784 w 279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64"/>
                <a:gd name="T17" fmla="*/ 279 w 279"/>
                <a:gd name="T18" fmla="*/ 264 h 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64">
                  <a:moveTo>
                    <a:pt x="0" y="264"/>
                  </a:moveTo>
                  <a:cubicBezTo>
                    <a:pt x="50" y="263"/>
                    <a:pt x="100" y="263"/>
                    <a:pt x="132" y="234"/>
                  </a:cubicBezTo>
                  <a:cubicBezTo>
                    <a:pt x="164" y="205"/>
                    <a:pt x="176" y="128"/>
                    <a:pt x="192" y="93"/>
                  </a:cubicBezTo>
                  <a:cubicBezTo>
                    <a:pt x="208" y="58"/>
                    <a:pt x="216" y="37"/>
                    <a:pt x="231" y="21"/>
                  </a:cubicBezTo>
                  <a:cubicBezTo>
                    <a:pt x="246" y="5"/>
                    <a:pt x="262" y="2"/>
                    <a:pt x="279" y="0"/>
                  </a:cubicBezTo>
                </a:path>
              </a:pathLst>
            </a:custGeom>
            <a:noFill/>
            <a:ln w="57150" cmpd="sng">
              <a:solidFill>
                <a:srgbClr val="0493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solidFill>
                  <a:srgbClr val="049372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3172515" y="6198800"/>
                <a:ext cx="3829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49372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2400" dirty="0">
                  <a:solidFill>
                    <a:srgbClr val="049372"/>
                  </a:solidFill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515" y="6198800"/>
                <a:ext cx="382925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4" descr="http://images2.fanpop.com/image/photos/10200000/Bumblebee-transformers-10217501-1280-800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8" t="2286" r="2143" b="2664"/>
          <a:stretch/>
        </p:blipFill>
        <p:spPr bwMode="auto">
          <a:xfrm>
            <a:off x="5724128" y="2563621"/>
            <a:ext cx="3096344" cy="395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upload.wikimedia.org/wikipedia/commons/thumb/4/49/Joseph_Fourier_(circa_1820).jpg/200px-Joseph_Fourier_(circa_1820)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10430" r="24492" b="39422"/>
          <a:stretch/>
        </p:blipFill>
        <p:spPr bwMode="auto">
          <a:xfrm>
            <a:off x="6638416" y="2563621"/>
            <a:ext cx="540060" cy="655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5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On-screen Show (4:3)</PresentationFormat>
  <Paragraphs>177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</vt:lpstr>
      <vt:lpstr>Overview</vt:lpstr>
      <vt:lpstr>Introduction</vt:lpstr>
      <vt:lpstr>Introduction</vt:lpstr>
      <vt:lpstr>Introduction</vt:lpstr>
      <vt:lpstr>Introduction</vt:lpstr>
      <vt:lpstr>My Project</vt:lpstr>
      <vt:lpstr>PowerPoint Presentation</vt:lpstr>
      <vt:lpstr>PowerPoint Presentation</vt:lpstr>
      <vt:lpstr>My Project</vt:lpstr>
      <vt:lpstr>PowerPoint Presentation</vt:lpstr>
      <vt:lpstr>My Project </vt:lpstr>
      <vt:lpstr>My Project </vt:lpstr>
      <vt:lpstr>My Project </vt:lpstr>
      <vt:lpstr>My Project </vt:lpstr>
      <vt:lpstr>My Project </vt:lpstr>
      <vt:lpstr>My Project </vt:lpstr>
      <vt:lpstr>My Project </vt:lpstr>
      <vt:lpstr>My Project </vt:lpstr>
      <vt:lpstr>My Project </vt:lpstr>
      <vt:lpstr>My Project </vt:lpstr>
      <vt:lpstr>Further Work</vt:lpstr>
      <vt:lpstr>Further Work</vt:lpstr>
      <vt:lpstr>Further Work</vt:lpstr>
      <vt:lpstr>Conclusion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Kirschner, Franziska</dc:creator>
  <cp:lastModifiedBy>Kirschner, Franziska</cp:lastModifiedBy>
  <cp:revision>104</cp:revision>
  <dcterms:created xsi:type="dcterms:W3CDTF">2014-08-20T12:26:06Z</dcterms:created>
  <dcterms:modified xsi:type="dcterms:W3CDTF">2014-09-09T20:19:41Z</dcterms:modified>
</cp:coreProperties>
</file>