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263" r:id="rId2"/>
    <p:sldId id="267" r:id="rId3"/>
    <p:sldId id="268" r:id="rId4"/>
    <p:sldId id="353" r:id="rId5"/>
    <p:sldId id="354" r:id="rId6"/>
    <p:sldId id="362" r:id="rId7"/>
    <p:sldId id="359" r:id="rId8"/>
    <p:sldId id="363" r:id="rId9"/>
    <p:sldId id="364" r:id="rId10"/>
    <p:sldId id="361" r:id="rId11"/>
    <p:sldId id="276" r:id="rId12"/>
    <p:sldId id="371" r:id="rId13"/>
    <p:sldId id="376" r:id="rId14"/>
    <p:sldId id="367" r:id="rId15"/>
    <p:sldId id="372" r:id="rId16"/>
    <p:sldId id="373" r:id="rId17"/>
    <p:sldId id="374" r:id="rId18"/>
    <p:sldId id="365" r:id="rId19"/>
    <p:sldId id="375" r:id="rId20"/>
    <p:sldId id="352" r:id="rId21"/>
    <p:sldId id="378" r:id="rId22"/>
    <p:sldId id="379" r:id="rId23"/>
    <p:sldId id="377" r:id="rId24"/>
    <p:sldId id="277" r:id="rId25"/>
    <p:sldId id="271" r:id="rId26"/>
    <p:sldId id="278" r:id="rId27"/>
    <p:sldId id="301" r:id="rId28"/>
    <p:sldId id="273" r:id="rId29"/>
    <p:sldId id="356" r:id="rId30"/>
    <p:sldId id="380" r:id="rId31"/>
    <p:sldId id="381" r:id="rId32"/>
    <p:sldId id="357" r:id="rId33"/>
    <p:sldId id="382" r:id="rId34"/>
    <p:sldId id="383" r:id="rId35"/>
    <p:sldId id="358" r:id="rId36"/>
    <p:sldId id="384" r:id="rId37"/>
    <p:sldId id="385" r:id="rId38"/>
    <p:sldId id="316" r:id="rId39"/>
    <p:sldId id="347" r:id="rId40"/>
    <p:sldId id="298" r:id="rId41"/>
    <p:sldId id="348" r:id="rId42"/>
    <p:sldId id="305" r:id="rId43"/>
    <p:sldId id="266" r:id="rId44"/>
    <p:sldId id="300" r:id="rId45"/>
  </p:sldIdLst>
  <p:sldSz cx="9144000" cy="6858000" type="screen4x3"/>
  <p:notesSz cx="6794500" cy="9906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C9E9F"/>
    <a:srgbClr val="FFFFFF"/>
    <a:srgbClr val="DDDDDD"/>
    <a:srgbClr val="00A5EB"/>
    <a:srgbClr val="FFCC00"/>
    <a:srgbClr val="FF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17" autoAdjust="0"/>
    <p:restoredTop sz="94822" autoAdjust="0"/>
  </p:normalViewPr>
  <p:slideViewPr>
    <p:cSldViewPr snapToGrid="0">
      <p:cViewPr>
        <p:scale>
          <a:sx n="141" d="100"/>
          <a:sy n="141" d="100"/>
        </p:scale>
        <p:origin x="-966" y="-48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51"/>
        <p:guide pos="4178"/>
        <p:guide pos="2927"/>
        <p:guide pos="2809"/>
        <p:guide pos="178"/>
        <p:guide pos="4299"/>
        <p:guide pos="14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214" y="-102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090B9-DC97-499C-A55B-C8B53A8B54EE}" type="datetimeFigureOut">
              <a:rPr lang="de-DE" smtClean="0"/>
              <a:t>10.09.2014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2E977-018A-486A-9C71-6F2AE3C2491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8889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736858A-39C2-4BA9-B2EA-2EBB3C5D7C0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034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pic>
        <p:nvPicPr>
          <p:cNvPr id="402441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48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pic>
        <p:nvPicPr>
          <p:cNvPr id="402453" name="Picture 21" descr="HG_LOGO_70_ENG_K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5949950"/>
            <a:ext cx="1473200" cy="59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9409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792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434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83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622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3389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0592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8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276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059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282576" y="6280150"/>
            <a:ext cx="767098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 smtClean="0">
                <a:solidFill>
                  <a:schemeClr val="bg2"/>
                </a:solidFill>
              </a:rPr>
              <a:t>Ilia</a:t>
            </a:r>
            <a:r>
              <a:rPr lang="en-GB" sz="900" b="1" baseline="0" dirty="0" smtClean="0">
                <a:solidFill>
                  <a:schemeClr val="bg2"/>
                </a:solidFill>
              </a:rPr>
              <a:t> </a:t>
            </a:r>
            <a:r>
              <a:rPr lang="en-GB" sz="900" b="1" baseline="0" dirty="0" err="1" smtClean="0">
                <a:solidFill>
                  <a:schemeClr val="bg2"/>
                </a:solidFill>
              </a:rPr>
              <a:t>Grigoriev</a:t>
            </a:r>
            <a:r>
              <a:rPr lang="en-GB" sz="900" dirty="0" smtClean="0">
                <a:solidFill>
                  <a:schemeClr val="bg2"/>
                </a:solidFill>
              </a:rPr>
              <a:t> </a:t>
            </a:r>
            <a:r>
              <a:rPr lang="en-GB" sz="900" dirty="0">
                <a:solidFill>
                  <a:schemeClr val="bg2"/>
                </a:solidFill>
              </a:rPr>
              <a:t>|  </a:t>
            </a:r>
            <a:r>
              <a:rPr lang="en-US" sz="900" b="1" dirty="0" smtClean="0">
                <a:solidFill>
                  <a:schemeClr val="bg2"/>
                </a:solidFill>
              </a:rPr>
              <a:t>Coherent diffraction imaging of colloidal crystal grain in the divergent beam</a:t>
            </a:r>
            <a:endParaRPr lang="de-DE" sz="900" b="1" dirty="0" smtClean="0">
              <a:solidFill>
                <a:schemeClr val="bg2"/>
              </a:solidFill>
            </a:endParaRPr>
          </a:p>
          <a:p>
            <a:pPr algn="r" eaLnBrk="1" hangingPunct="1"/>
            <a:r>
              <a:rPr lang="en-GB" sz="900" dirty="0" smtClean="0">
                <a:solidFill>
                  <a:schemeClr val="bg2"/>
                </a:solidFill>
              </a:rPr>
              <a:t>  </a:t>
            </a:r>
            <a:r>
              <a:rPr lang="en-GB" sz="900" dirty="0">
                <a:solidFill>
                  <a:schemeClr val="bg2"/>
                </a:solidFill>
              </a:rPr>
              <a:t>|  </a:t>
            </a:r>
            <a:r>
              <a:rPr lang="en-GB" sz="900" dirty="0" smtClean="0">
                <a:solidFill>
                  <a:schemeClr val="bg2"/>
                </a:solidFill>
              </a:rPr>
              <a:t>10.09.2014  </a:t>
            </a:r>
            <a:r>
              <a:rPr lang="en-GB" sz="900" dirty="0">
                <a:solidFill>
                  <a:schemeClr val="bg2"/>
                </a:solidFill>
              </a:rPr>
              <a:t>|  </a:t>
            </a:r>
            <a:r>
              <a:rPr lang="en-GB" sz="900" b="1" dirty="0">
                <a:solidFill>
                  <a:schemeClr val="bg2"/>
                </a:solidFill>
              </a:rPr>
              <a:t>Page </a:t>
            </a:r>
            <a:fld id="{ABA098E9-E6EE-44BF-9612-6777A6DF1330}" type="slidenum">
              <a:rPr lang="en-GB" sz="900" b="1">
                <a:solidFill>
                  <a:schemeClr val="bg2"/>
                </a:solidFill>
              </a:rPr>
              <a:pPr algn="r" eaLnBrk="1" hangingPunct="1"/>
              <a:t>‹#›</a:t>
            </a:fld>
            <a:endParaRPr lang="en-GB" sz="900" b="1" dirty="0">
              <a:solidFill>
                <a:schemeClr val="bg2"/>
              </a:solidFill>
            </a:endParaRPr>
          </a:p>
        </p:txBody>
      </p:sp>
      <p:pic>
        <p:nvPicPr>
          <p:cNvPr id="401418" name="Picture 10" descr="DESY-Logo-cyan-RGB_ge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1" fontAlgn="base" hangingPunct="1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1" fontAlgn="base" hangingPunct="1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1" fontAlgn="base" hangingPunct="1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41.png"/><Relationship Id="rId5" Type="http://schemas.openxmlformats.org/officeDocument/2006/relationships/image" Target="../media/image31.jpeg"/><Relationship Id="rId10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image" Target="../media/image3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1.png"/><Relationship Id="rId5" Type="http://schemas.openxmlformats.org/officeDocument/2006/relationships/image" Target="../media/image31.jpe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10" Type="http://schemas.openxmlformats.org/officeDocument/2006/relationships/image" Target="../media/image47.png"/><Relationship Id="rId4" Type="http://schemas.openxmlformats.org/officeDocument/2006/relationships/image" Target="../media/image38.jpeg"/><Relationship Id="rId9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8.jpe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10" Type="http://schemas.openxmlformats.org/officeDocument/2006/relationships/image" Target="../media/image53.png"/><Relationship Id="rId4" Type="http://schemas.openxmlformats.org/officeDocument/2006/relationships/image" Target="../media/image40.jpeg"/><Relationship Id="rId9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2.jpeg"/><Relationship Id="rId7" Type="http://schemas.openxmlformats.org/officeDocument/2006/relationships/image" Target="../media/image4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6.jpe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4" name="Rectangle 30"/>
          <p:cNvSpPr>
            <a:spLocks noGrp="1" noChangeArrowheads="1"/>
          </p:cNvSpPr>
          <p:nvPr>
            <p:ph type="subTitle" idx="1"/>
          </p:nvPr>
        </p:nvSpPr>
        <p:spPr>
          <a:xfrm>
            <a:off x="282575" y="1363663"/>
            <a:ext cx="8529638" cy="1092154"/>
          </a:xfrm>
        </p:spPr>
        <p:txBody>
          <a:bodyPr/>
          <a:lstStyle/>
          <a:p>
            <a:r>
              <a:rPr lang="en-US" sz="3200" dirty="0"/>
              <a:t>Coherent diffraction imaging of colloidal crystal grain in the divergent beam</a:t>
            </a:r>
            <a:endParaRPr lang="de-DE" sz="3200" dirty="0"/>
          </a:p>
        </p:txBody>
      </p:sp>
      <p:sp>
        <p:nvSpPr>
          <p:cNvPr id="185379" name="Text Box 35"/>
          <p:cNvSpPr txBox="1">
            <a:spLocks noChangeArrowheads="1"/>
          </p:cNvSpPr>
          <p:nvPr/>
        </p:nvSpPr>
        <p:spPr bwMode="auto">
          <a:xfrm>
            <a:off x="6087291" y="3524432"/>
            <a:ext cx="268223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u="sng" dirty="0" smtClean="0"/>
              <a:t>Supervisors</a:t>
            </a:r>
            <a:r>
              <a:rPr lang="en-US" dirty="0" smtClean="0"/>
              <a:t>: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Prof. Dr. Ivan </a:t>
            </a:r>
            <a:r>
              <a:rPr lang="en-US" dirty="0" err="1" smtClean="0">
                <a:solidFill>
                  <a:schemeClr val="accent1"/>
                </a:solidFill>
              </a:rPr>
              <a:t>Vartaniants</a:t>
            </a:r>
            <a:endParaRPr lang="de-DE" dirty="0">
              <a:solidFill>
                <a:schemeClr val="accent1"/>
              </a:solidFill>
            </a:endParaRPr>
          </a:p>
          <a:p>
            <a:r>
              <a:rPr lang="de-DE" dirty="0">
                <a:solidFill>
                  <a:schemeClr val="accent1"/>
                </a:solidFill>
              </a:rPr>
              <a:t>Anatoly </a:t>
            </a:r>
            <a:r>
              <a:rPr lang="de-DE" dirty="0" err="1" smtClean="0">
                <a:solidFill>
                  <a:schemeClr val="accent1"/>
                </a:solidFill>
              </a:rPr>
              <a:t>Shabalin</a:t>
            </a:r>
            <a:endParaRPr lang="de-DE" dirty="0" smtClean="0">
              <a:solidFill>
                <a:schemeClr val="accent1"/>
              </a:solidFill>
            </a:endParaRPr>
          </a:p>
          <a:p>
            <a:r>
              <a:rPr lang="de-DE" dirty="0">
                <a:solidFill>
                  <a:schemeClr val="accent1"/>
                </a:solidFill>
              </a:rPr>
              <a:t>Ruslan </a:t>
            </a:r>
            <a:r>
              <a:rPr lang="de-DE" dirty="0" err="1">
                <a:solidFill>
                  <a:schemeClr val="accent1"/>
                </a:solidFill>
              </a:rPr>
              <a:t>Kurta</a:t>
            </a:r>
            <a:endParaRPr lang="de-DE" dirty="0">
              <a:solidFill>
                <a:schemeClr val="accent1"/>
              </a:solidFill>
            </a:endParaRPr>
          </a:p>
          <a:p>
            <a:r>
              <a:rPr lang="de-DE" dirty="0" smtClean="0">
                <a:solidFill>
                  <a:schemeClr val="accent1"/>
                </a:solidFill>
              </a:rPr>
              <a:t>Dmitry </a:t>
            </a:r>
            <a:r>
              <a:rPr lang="de-DE" dirty="0" err="1" smtClean="0">
                <a:solidFill>
                  <a:schemeClr val="accent1"/>
                </a:solidFill>
              </a:rPr>
              <a:t>Dzhigaev</a:t>
            </a:r>
            <a:endParaRPr lang="de-DE" dirty="0" smtClean="0">
              <a:solidFill>
                <a:schemeClr val="accent1"/>
              </a:solidFill>
            </a:endParaRPr>
          </a:p>
        </p:txBody>
      </p:sp>
      <p:sp>
        <p:nvSpPr>
          <p:cNvPr id="6" name="Text Box 35"/>
          <p:cNvSpPr txBox="1">
            <a:spLocks noChangeArrowheads="1"/>
          </p:cNvSpPr>
          <p:nvPr/>
        </p:nvSpPr>
        <p:spPr bwMode="auto">
          <a:xfrm>
            <a:off x="627019" y="3521893"/>
            <a:ext cx="17716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u="sng" dirty="0" smtClean="0"/>
              <a:t>Summer </a:t>
            </a:r>
            <a:r>
              <a:rPr lang="de-DE" u="sng" dirty="0" err="1" smtClean="0"/>
              <a:t>student</a:t>
            </a:r>
            <a:r>
              <a:rPr lang="de-DE" dirty="0" smtClean="0"/>
              <a:t>:</a:t>
            </a:r>
            <a:r>
              <a:rPr lang="de-DE" dirty="0" smtClean="0">
                <a:solidFill>
                  <a:srgbClr val="00A5EB"/>
                </a:solidFill>
              </a:rPr>
              <a:t> </a:t>
            </a:r>
          </a:p>
          <a:p>
            <a:r>
              <a:rPr lang="de-DE" dirty="0" smtClean="0">
                <a:solidFill>
                  <a:schemeClr val="accent1"/>
                </a:solidFill>
              </a:rPr>
              <a:t>Ilia </a:t>
            </a:r>
            <a:r>
              <a:rPr lang="de-DE" dirty="0" err="1" smtClean="0">
                <a:solidFill>
                  <a:schemeClr val="accent1"/>
                </a:solidFill>
              </a:rPr>
              <a:t>Grigoriev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endParaRPr lang="de-DE" dirty="0" smtClean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4755" y="6008915"/>
            <a:ext cx="2169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Hamburg, </a:t>
            </a:r>
            <a:r>
              <a:rPr lang="de-DE" dirty="0" smtClean="0"/>
              <a:t>10.09.2014</a:t>
            </a:r>
            <a:endParaRPr lang="en-GB" dirty="0"/>
          </a:p>
        </p:txBody>
      </p:sp>
      <p:pic>
        <p:nvPicPr>
          <p:cNvPr id="2051" name="Picture 3" descr="C:\Users\grygoryi\Desktop\Work\Pres\5\kit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2" y="4554947"/>
            <a:ext cx="17716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Experimental problem</a:t>
            </a:r>
            <a:endParaRPr lang="de-DE" dirty="0"/>
          </a:p>
        </p:txBody>
      </p:sp>
      <p:pic>
        <p:nvPicPr>
          <p:cNvPr id="4" name="Picture 4" descr="C:\Users\grygoryi\Desktop\Pres\4\InFocu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4" b="-1384"/>
          <a:stretch/>
        </p:blipFill>
        <p:spPr bwMode="auto">
          <a:xfrm>
            <a:off x="471392" y="4052012"/>
            <a:ext cx="3410223" cy="184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0632" y="5901838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 focus</a:t>
            </a:r>
            <a:endParaRPr lang="de-DE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5787" y="908801"/>
            <a:ext cx="3601448" cy="3123836"/>
          </a:xfrm>
        </p:spPr>
        <p:txBody>
          <a:bodyPr/>
          <a:lstStyle/>
          <a:p>
            <a:r>
              <a:rPr lang="en-US" sz="1600" dirty="0" smtClean="0"/>
              <a:t>The sample is in the focus. </a:t>
            </a:r>
            <a:r>
              <a:rPr lang="en-US" sz="1600" i="1" u="sng" dirty="0" smtClean="0"/>
              <a:t>Plain</a:t>
            </a:r>
            <a:r>
              <a:rPr lang="en-US" sz="1600" dirty="0" smtClean="0"/>
              <a:t> wave front.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Problem</a:t>
            </a:r>
            <a:r>
              <a:rPr lang="en-US" sz="1600" dirty="0"/>
              <a:t>: if the size of the sample (the largest distance between the edges of the crystal) is larger than the size of the</a:t>
            </a:r>
            <a:r>
              <a:rPr lang="de-DE" sz="1600" i="1" dirty="0"/>
              <a:t> beam</a:t>
            </a:r>
            <a:r>
              <a:rPr lang="en-US" sz="1600" i="1" dirty="0"/>
              <a:t> </a:t>
            </a:r>
            <a:r>
              <a:rPr lang="en-US" sz="1600" dirty="0"/>
              <a:t>in the focus.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Solution</a:t>
            </a:r>
            <a:r>
              <a:rPr lang="en-US" sz="1600" dirty="0" smtClean="0"/>
              <a:t>: move the sample out of the focus. 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/>
          </a:p>
          <a:p>
            <a:pPr lvl="2"/>
            <a:r>
              <a:rPr lang="en-US" dirty="0" smtClean="0"/>
              <a:t>			</a:t>
            </a:r>
            <a:endParaRPr lang="de-DE" sz="4000" dirty="0"/>
          </a:p>
        </p:txBody>
      </p:sp>
      <p:pic>
        <p:nvPicPr>
          <p:cNvPr id="6" name="Picture 5" descr="C:\Users\grygoryi\Desktop\Pres\4\OutOfFoc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80" y="4109023"/>
            <a:ext cx="3236869" cy="16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16505" y="5939246"/>
            <a:ext cx="1760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Out of the focus</a:t>
            </a:r>
            <a:endParaRPr lang="de-DE" b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95990" y="993201"/>
            <a:ext cx="3601448" cy="312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dirty="0" smtClean="0">
                <a:solidFill>
                  <a:srgbClr val="FF0000"/>
                </a:solidFill>
              </a:rPr>
              <a:t>Problem</a:t>
            </a:r>
            <a:r>
              <a:rPr lang="en-US" sz="1600" dirty="0" smtClean="0"/>
              <a:t>: </a:t>
            </a:r>
            <a:r>
              <a:rPr lang="en-US" sz="1600" i="1" u="sng" dirty="0" smtClean="0"/>
              <a:t>Curved</a:t>
            </a:r>
            <a:r>
              <a:rPr lang="en-US" sz="1600" dirty="0" smtClean="0"/>
              <a:t> wave front.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Issues</a:t>
            </a:r>
            <a:r>
              <a:rPr lang="en-US" sz="1600" dirty="0"/>
              <a:t>: Investigate the influence of the curved front on the reconstruction quality.</a:t>
            </a:r>
          </a:p>
          <a:p>
            <a:pPr marL="0" indent="0">
              <a:buFont typeface="Arial Black" pitchFamily="34" charset="0"/>
              <a:buNone/>
            </a:pPr>
            <a:endParaRPr lang="en-US" sz="1600" kern="0" dirty="0" smtClean="0"/>
          </a:p>
          <a:p>
            <a:pPr marL="0" indent="0">
              <a:buFont typeface="Arial Black" pitchFamily="34" charset="0"/>
              <a:buNone/>
            </a:pPr>
            <a:endParaRPr lang="en-US" sz="1600" kern="0" dirty="0" smtClean="0"/>
          </a:p>
          <a:p>
            <a:endParaRPr lang="en-US" kern="0" dirty="0" smtClean="0"/>
          </a:p>
          <a:p>
            <a:endParaRPr lang="en-US" kern="0" dirty="0" smtClean="0"/>
          </a:p>
          <a:p>
            <a:endParaRPr lang="en-US" kern="0" dirty="0" smtClean="0"/>
          </a:p>
          <a:p>
            <a:pPr lvl="2"/>
            <a:r>
              <a:rPr lang="en-US" kern="0" dirty="0" smtClean="0"/>
              <a:t>			</a:t>
            </a:r>
            <a:endParaRPr lang="de-DE" sz="4000" kern="0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4269150" y="862149"/>
            <a:ext cx="0" cy="52463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4032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Experiment setup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4171" y="977899"/>
                <a:ext cx="4140834" cy="5353231"/>
              </a:xfrm>
            </p:spPr>
            <p:txBody>
              <a:bodyPr/>
              <a:lstStyle/>
              <a:p>
                <a:r>
                  <a:rPr lang="en-US" sz="1400" i="1" dirty="0" smtClean="0"/>
                  <a:t>CXDI – Coherent X-ray Diffraction Imaging</a:t>
                </a:r>
                <a:r>
                  <a:rPr lang="de-DE" sz="1400" i="1" dirty="0" smtClean="0"/>
                  <a:t> </a:t>
                </a:r>
                <a:r>
                  <a:rPr lang="de-DE" sz="1400" dirty="0" err="1" smtClean="0"/>
                  <a:t>experiment</a:t>
                </a:r>
                <a:endParaRPr lang="de-DE" sz="1400" dirty="0" smtClean="0"/>
              </a:p>
              <a:p>
                <a:r>
                  <a:rPr lang="de-DE" sz="1400" dirty="0" err="1" smtClean="0"/>
                  <a:t>Monochromatic</a:t>
                </a:r>
                <a:r>
                  <a:rPr lang="de-DE" sz="1400" dirty="0" smtClean="0"/>
                  <a:t> </a:t>
                </a:r>
                <a:r>
                  <a:rPr lang="de-DE" sz="1400" dirty="0" err="1"/>
                  <a:t>coherent</a:t>
                </a:r>
                <a:r>
                  <a:rPr lang="de-DE" sz="1400" dirty="0"/>
                  <a:t> X-</a:t>
                </a:r>
                <a:r>
                  <a:rPr lang="de-DE" sz="1400" dirty="0" err="1"/>
                  <a:t>ray</a:t>
                </a:r>
                <a:r>
                  <a:rPr lang="de-DE" sz="1400" dirty="0"/>
                  <a:t> </a:t>
                </a:r>
                <a:r>
                  <a:rPr lang="de-DE" sz="1400" dirty="0" smtClean="0"/>
                  <a:t>beam, 7.9 </a:t>
                </a:r>
                <a:r>
                  <a:rPr lang="de-DE" sz="1400" dirty="0" err="1" smtClean="0"/>
                  <a:t>keV</a:t>
                </a:r>
                <a:endParaRPr lang="de-DE" sz="1400" dirty="0" smtClean="0"/>
              </a:p>
              <a:p>
                <a:r>
                  <a:rPr lang="de-DE" sz="1400" dirty="0" smtClean="0"/>
                  <a:t>Photon-</a:t>
                </a:r>
                <a:r>
                  <a:rPr lang="de-DE" sz="1400" dirty="0" err="1" smtClean="0"/>
                  <a:t>counting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pixel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detector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positioned</a:t>
                </a:r>
                <a:r>
                  <a:rPr lang="de-DE" sz="1400" dirty="0" smtClean="0"/>
                  <a:t> in </a:t>
                </a:r>
                <a:r>
                  <a:rPr lang="de-DE" sz="1400" dirty="0" err="1" smtClean="0"/>
                  <a:t>transmission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geometry</a:t>
                </a:r>
                <a:r>
                  <a:rPr lang="en-US" sz="1400" dirty="0" smtClean="0"/>
                  <a:t>.</a:t>
                </a:r>
                <a:endParaRPr lang="en-US" sz="1400" b="1" dirty="0" smtClean="0"/>
              </a:p>
              <a:p>
                <a:pPr marL="0" indent="0">
                  <a:buNone/>
                </a:pPr>
                <a:r>
                  <a:rPr lang="en-US" sz="1400" u="sng" dirty="0" smtClean="0">
                    <a:solidFill>
                      <a:srgbClr val="FF0000"/>
                    </a:solidFill>
                  </a:rPr>
                  <a:t>Sample </a:t>
                </a:r>
                <a:r>
                  <a:rPr lang="en-US" sz="1400" u="sng" dirty="0">
                    <a:solidFill>
                      <a:srgbClr val="FF0000"/>
                    </a:solidFill>
                  </a:rPr>
                  <a:t>detector distance</a:t>
                </a:r>
                <a:r>
                  <a:rPr lang="en-US" sz="1400" dirty="0">
                    <a:solidFill>
                      <a:srgbClr val="FF0000"/>
                    </a:solidFill>
                  </a:rPr>
                  <a:t>:</a:t>
                </a:r>
                <a:r>
                  <a:rPr lang="de-DE" sz="1400" dirty="0">
                    <a:solidFill>
                      <a:srgbClr val="FF0000"/>
                    </a:solidFill>
                  </a:rPr>
                  <a:t> </a:t>
                </a:r>
                <a:r>
                  <a:rPr lang="de-DE" sz="1400" i="1" dirty="0" smtClean="0"/>
                  <a:t>5.1</a:t>
                </a:r>
                <a:r>
                  <a:rPr lang="de-DE" sz="1400" dirty="0" smtClean="0"/>
                  <a:t> </a:t>
                </a:r>
                <a:r>
                  <a:rPr lang="de-DE" sz="1400" dirty="0"/>
                  <a:t>[m]</a:t>
                </a:r>
              </a:p>
              <a:p>
                <a:pPr marL="0" indent="0">
                  <a:buNone/>
                </a:pPr>
                <a:r>
                  <a:rPr lang="en-US" sz="1400" u="sng" dirty="0">
                    <a:solidFill>
                      <a:srgbClr val="FF0000"/>
                    </a:solidFill>
                  </a:rPr>
                  <a:t>Detector size</a:t>
                </a:r>
                <a:r>
                  <a:rPr lang="en-US" sz="1400" dirty="0">
                    <a:solidFill>
                      <a:srgbClr val="FF0000"/>
                    </a:solidFill>
                  </a:rPr>
                  <a:t>: </a:t>
                </a:r>
                <a:r>
                  <a:rPr lang="en-US" sz="1400" i="1" dirty="0"/>
                  <a:t>28x28</a:t>
                </a:r>
                <a:r>
                  <a:rPr lang="en-US" sz="1400" dirty="0"/>
                  <a:t> [mm], </a:t>
                </a:r>
              </a:p>
              <a:p>
                <a:pPr marL="0" indent="0">
                  <a:buNone/>
                </a:pPr>
                <a:r>
                  <a:rPr lang="en-US" sz="1400" i="1" dirty="0"/>
                  <a:t>516x516</a:t>
                </a:r>
                <a:r>
                  <a:rPr lang="en-US" sz="1400" dirty="0"/>
                  <a:t>[pixel</a:t>
                </a:r>
                <a:r>
                  <a:rPr lang="en-US" sz="1400" dirty="0" smtClean="0"/>
                  <a:t>], pixel size: 55 [um]</a:t>
                </a:r>
              </a:p>
              <a:p>
                <a:pPr marL="0" indent="0">
                  <a:buNone/>
                </a:pPr>
                <a:r>
                  <a:rPr lang="en-US" sz="1400" u="sng" dirty="0" smtClean="0">
                    <a:solidFill>
                      <a:srgbClr val="FF0000"/>
                    </a:solidFill>
                  </a:rPr>
                  <a:t>Gaussian </a:t>
                </a:r>
                <a:r>
                  <a:rPr lang="en-US" sz="1400" u="sng" dirty="0">
                    <a:solidFill>
                      <a:srgbClr val="FF0000"/>
                    </a:solidFill>
                  </a:rPr>
                  <a:t>beam size</a:t>
                </a:r>
                <a:r>
                  <a:rPr lang="en-US" sz="1400" dirty="0">
                    <a:solidFill>
                      <a:srgbClr val="FF0000"/>
                    </a:solidFill>
                  </a:rPr>
                  <a:t>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 smtClean="0">
                        <a:latin typeface="Cambria Math"/>
                      </a:rPr>
                      <m:t>σ</m:t>
                    </m:r>
                  </m:oMath>
                </a14:m>
                <a:r>
                  <a:rPr lang="en-US" sz="900" i="1" dirty="0" smtClean="0"/>
                  <a:t>z</a:t>
                </a:r>
                <a:r>
                  <a:rPr lang="en-US" sz="1400" i="1" dirty="0" smtClean="0"/>
                  <a:t>= </a:t>
                </a:r>
                <a:r>
                  <a:rPr lang="en-US" sz="1400" dirty="0" smtClean="0"/>
                  <a:t>2.0806 [um],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 i="1">
                        <a:latin typeface="Cambria Math"/>
                      </a:rPr>
                      <m:t>σ</m:t>
                    </m:r>
                  </m:oMath>
                </a14:m>
                <a:r>
                  <a:rPr lang="en-US" sz="900" i="1" dirty="0" smtClean="0"/>
                  <a:t>y </a:t>
                </a:r>
                <a:r>
                  <a:rPr lang="en-US" sz="1400" i="1" dirty="0" smtClean="0"/>
                  <a:t>= </a:t>
                </a:r>
                <a:r>
                  <a:rPr lang="en-US" sz="1400" dirty="0" smtClean="0"/>
                  <a:t>1.3588 [um]</a:t>
                </a:r>
              </a:p>
              <a:p>
                <a:pPr marL="0" indent="0">
                  <a:buNone/>
                </a:pPr>
                <a:r>
                  <a:rPr lang="en-US" sz="1400" u="sng" dirty="0">
                    <a:solidFill>
                      <a:srgbClr val="FF0000"/>
                    </a:solidFill>
                  </a:rPr>
                  <a:t>Sample positioning:</a:t>
                </a:r>
                <a:r>
                  <a:rPr lang="en-US" sz="1400" dirty="0">
                    <a:solidFill>
                      <a:srgbClr val="FF0000"/>
                    </a:solidFill>
                  </a:rPr>
                  <a:t> </a:t>
                </a:r>
                <a:r>
                  <a:rPr lang="de-DE" sz="1400" dirty="0"/>
                  <a:t>11 [mm] </a:t>
                </a:r>
                <a:r>
                  <a:rPr lang="en-US" sz="1400" dirty="0"/>
                  <a:t>downstream the </a:t>
                </a:r>
                <a:r>
                  <a:rPr lang="en-US" sz="1400" dirty="0" smtClean="0"/>
                  <a:t>focal plane (</a:t>
                </a:r>
                <a:r>
                  <a:rPr lang="en-US" sz="1400" dirty="0"/>
                  <a:t>s</a:t>
                </a:r>
                <a:r>
                  <a:rPr lang="en-US" sz="1400" dirty="0" smtClean="0"/>
                  <a:t>ize </a:t>
                </a:r>
                <a:r>
                  <a:rPr lang="en-US" sz="1400" dirty="0"/>
                  <a:t>of the focal </a:t>
                </a:r>
                <a:r>
                  <a:rPr lang="en-US" sz="1400" dirty="0" smtClean="0"/>
                  <a:t>spot  0.64x0.41 [um^2])</a:t>
                </a:r>
                <a:endParaRPr lang="en-US" sz="1400" dirty="0"/>
              </a:p>
              <a:p>
                <a:pPr marL="0" indent="0">
                  <a:buNone/>
                </a:pPr>
                <a:r>
                  <a:rPr lang="en-US" sz="1400" u="sng" dirty="0" smtClean="0">
                    <a:solidFill>
                      <a:srgbClr val="FF0000"/>
                    </a:solidFill>
                  </a:rPr>
                  <a:t>Wave </a:t>
                </a:r>
                <a:r>
                  <a:rPr lang="en-US" sz="1400" u="sng" dirty="0">
                    <a:solidFill>
                      <a:srgbClr val="FF0000"/>
                    </a:solidFill>
                  </a:rPr>
                  <a:t>front curvature</a:t>
                </a:r>
                <a:r>
                  <a:rPr lang="en-US" sz="1400" dirty="0">
                    <a:solidFill>
                      <a:srgbClr val="FF0000"/>
                    </a:solidFill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sz="1400" i="1" dirty="0" err="1" smtClean="0"/>
                  <a:t>Rz</a:t>
                </a:r>
                <a:r>
                  <a:rPr lang="en-US" sz="1400" i="1" dirty="0" smtClean="0"/>
                  <a:t> </a:t>
                </a:r>
                <a:r>
                  <a:rPr lang="en-US" sz="1400" i="1" dirty="0"/>
                  <a:t>= </a:t>
                </a:r>
                <a:r>
                  <a:rPr lang="en-US" sz="1400" dirty="0"/>
                  <a:t>16.15 [mm], </a:t>
                </a:r>
                <a:r>
                  <a:rPr lang="en-US" sz="1400" i="1" dirty="0" smtClean="0"/>
                  <a:t>Ry </a:t>
                </a:r>
                <a:r>
                  <a:rPr lang="en-US" sz="1400" i="1" dirty="0"/>
                  <a:t>= </a:t>
                </a:r>
                <a:r>
                  <a:rPr lang="en-US" sz="1400" dirty="0"/>
                  <a:t>15.4 [mm</a:t>
                </a:r>
                <a:r>
                  <a:rPr lang="en-US" sz="1400" dirty="0" smtClean="0"/>
                  <a:t>]</a:t>
                </a:r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4171" y="977899"/>
                <a:ext cx="4140834" cy="5353231"/>
              </a:xfrm>
              <a:blipFill rotWithShape="1">
                <a:blip r:embed="rId2"/>
                <a:stretch>
                  <a:fillRect l="-884" t="-7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8171" r="2779" b="1300"/>
          <a:stretch/>
        </p:blipFill>
        <p:spPr bwMode="auto">
          <a:xfrm>
            <a:off x="4315005" y="1448696"/>
            <a:ext cx="4315190" cy="397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5207725" y="4789714"/>
            <a:ext cx="714104" cy="4702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4315005" y="5024845"/>
            <a:ext cx="892720" cy="2351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5207725" y="4075611"/>
            <a:ext cx="0" cy="11843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4136512" y="462043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de-DE" dirty="0"/>
          </a:p>
        </p:txBody>
      </p:sp>
      <p:sp>
        <p:nvSpPr>
          <p:cNvPr id="13" name="TextBox 12"/>
          <p:cNvSpPr txBox="1"/>
          <p:nvPr/>
        </p:nvSpPr>
        <p:spPr>
          <a:xfrm>
            <a:off x="5921829" y="4667794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  <a:endParaRPr lang="de-DE" dirty="0"/>
          </a:p>
        </p:txBody>
      </p:sp>
      <p:sp>
        <p:nvSpPr>
          <p:cNvPr id="14" name="TextBox 13"/>
          <p:cNvSpPr txBox="1"/>
          <p:nvPr/>
        </p:nvSpPr>
        <p:spPr>
          <a:xfrm>
            <a:off x="4837611" y="373705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887464" y="1110142"/>
                <a:ext cx="6208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𝐼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r>
                        <a:rPr lang="en-US" b="1" i="1" smtClean="0">
                          <a:latin typeface="Cambria Math"/>
                        </a:rPr>
                        <m:t>𝒒</m:t>
                      </m:r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7464" y="1110142"/>
                <a:ext cx="620811" cy="338554"/>
              </a:xfrm>
              <a:prstGeom prst="rect">
                <a:avLst/>
              </a:prstGeom>
              <a:blipFill rotWithShape="1">
                <a:blip r:embed="rId4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>
            <a:stCxn id="3" idx="2"/>
          </p:cNvCxnSpPr>
          <p:nvPr/>
        </p:nvCxnSpPr>
        <p:spPr bwMode="auto">
          <a:xfrm flipH="1">
            <a:off x="8125097" y="1448696"/>
            <a:ext cx="72773" cy="2843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4439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Theoretical </a:t>
            </a:r>
            <a:r>
              <a:rPr lang="en-US" dirty="0" smtClean="0"/>
              <a:t>background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2574" y="977899"/>
                <a:ext cx="8269243" cy="5353232"/>
              </a:xfrm>
            </p:spPr>
            <p:txBody>
              <a:bodyPr/>
              <a:lstStyle/>
              <a:p>
                <a:r>
                  <a:rPr lang="de-DE" sz="1600" dirty="0" smtClean="0"/>
                  <a:t>Finite Size Crystal,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/>
                      </a:rPr>
                      <m:t>ρ</m:t>
                    </m:r>
                    <m:r>
                      <a:rPr lang="en-US" sz="1600" i="1">
                        <a:latin typeface="Cambria Math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16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𝑟</m:t>
                        </m:r>
                      </m:e>
                    </m:acc>
                    <m:r>
                      <a:rPr lang="en-US" sz="1600" i="1">
                        <a:latin typeface="Cambria Math"/>
                      </a:rPr>
                      <m:t>)</m:t>
                    </m:r>
                  </m:oMath>
                </a14:m>
                <a:r>
                  <a:rPr lang="de-DE" sz="1600" dirty="0" smtClean="0"/>
                  <a:t> – </a:t>
                </a:r>
                <a:r>
                  <a:rPr lang="de-DE" sz="1600" dirty="0" err="1" smtClean="0"/>
                  <a:t>electron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density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distribution</a:t>
                </a:r>
                <a:r>
                  <a:rPr lang="de-DE" sz="1600" dirty="0" smtClean="0"/>
                  <a:t> in </a:t>
                </a:r>
                <a:r>
                  <a:rPr lang="de-DE" sz="1600" dirty="0"/>
                  <a:t>3D (real </a:t>
                </a:r>
                <a:r>
                  <a:rPr lang="de-DE" sz="1600" dirty="0" err="1"/>
                  <a:t>space</a:t>
                </a:r>
                <a:r>
                  <a:rPr lang="de-DE" sz="1600" dirty="0" smtClean="0"/>
                  <a:t>)</a:t>
                </a:r>
                <a:endParaRPr lang="en-US" sz="1600" i="1" dirty="0"/>
              </a:p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𝐴</m:t>
                    </m:r>
                    <m:r>
                      <a:rPr lang="en-US" sz="1600" b="0" i="1" smtClean="0">
                        <a:latin typeface="Cambria Math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16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𝑞</m:t>
                        </m:r>
                      </m:e>
                    </m:acc>
                    <m:r>
                      <a:rPr lang="en-US" sz="1600" b="0" i="1" smtClean="0">
                        <a:latin typeface="Cambria Math"/>
                      </a:rPr>
                      <m:t>)</m:t>
                    </m:r>
                    <m:r>
                      <a:rPr lang="en-US" sz="1600" i="1">
                        <a:latin typeface="Cambria Math"/>
                      </a:rPr>
                      <m:t>= 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600" i="1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/>
                            <a:ea typeface="Cambria Math"/>
                          </a:rPr>
                          <m:t>ρ</m:t>
                        </m:r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</m:acc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  <m:sSup>
                          <m:sSupPr>
                            <m:ctrlPr>
                              <a:rPr lang="en-US" sz="16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  <m:acc>
                              <m:accPr>
                                <m:chr m:val="⃗"/>
                                <m:ctrlPr>
                                  <a:rPr lang="en-US" sz="160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𝑞</m:t>
                                </m:r>
                              </m:e>
                            </m:acc>
                            <m:acc>
                              <m:accPr>
                                <m:chr m:val="⃗"/>
                                <m:ctrlPr>
                                  <a:rPr lang="en-US" sz="160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</m:acc>
                          </m:sup>
                        </m:sSup>
                      </m:e>
                    </m:nary>
                    <m:r>
                      <a:rPr lang="en-US" sz="1600" i="1">
                        <a:latin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sz="16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sz="1600" dirty="0"/>
                  <a:t> – complex scattered amplitudes in </a:t>
                </a:r>
                <a:r>
                  <a:rPr lang="en-US" sz="1600" dirty="0" smtClean="0"/>
                  <a:t>3D </a:t>
                </a:r>
                <a:r>
                  <a:rPr lang="de-DE" sz="1600" dirty="0" smtClean="0"/>
                  <a:t>(</a:t>
                </a:r>
                <a:r>
                  <a:rPr lang="de-DE" sz="1600" dirty="0" err="1" smtClean="0"/>
                  <a:t>reciprocal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space</a:t>
                </a:r>
                <a:r>
                  <a:rPr lang="de-DE" sz="1600" dirty="0" smtClean="0"/>
                  <a:t>, </a:t>
                </a:r>
                <a:r>
                  <a:rPr lang="de-DE" sz="1600" dirty="0" err="1" smtClean="0"/>
                  <a:t>kinematical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approximation</a:t>
                </a:r>
                <a:r>
                  <a:rPr lang="de-DE" sz="1600" dirty="0" smtClean="0"/>
                  <a:t>)</a:t>
                </a:r>
              </a:p>
              <a:p>
                <a:endParaRPr lang="en-US" sz="1600" dirty="0" smtClean="0"/>
              </a:p>
              <a:p>
                <a:endParaRPr lang="en-US" sz="1800" i="1" dirty="0" smtClean="0"/>
              </a:p>
              <a:p>
                <a:endParaRPr lang="en-US" sz="1800" i="1" dirty="0" smtClean="0"/>
              </a:p>
              <a:p>
                <a:endParaRPr lang="en-US" sz="180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2574" y="977899"/>
                <a:ext cx="8269243" cy="5353232"/>
              </a:xfrm>
              <a:blipFill rotWithShape="1">
                <a:blip r:embed="rId2"/>
                <a:stretch>
                  <a:fillRect l="-590" t="-14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144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Theoretical </a:t>
            </a:r>
            <a:r>
              <a:rPr lang="en-US" dirty="0" smtClean="0"/>
              <a:t>background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2574" y="977899"/>
                <a:ext cx="8269243" cy="2688410"/>
              </a:xfrm>
            </p:spPr>
            <p:txBody>
              <a:bodyPr/>
              <a:lstStyle/>
              <a:p>
                <a:r>
                  <a:rPr lang="de-DE" sz="1600" dirty="0" smtClean="0"/>
                  <a:t>Finite Size Crystal,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/>
                      </a:rPr>
                      <m:t>ρ</m:t>
                    </m:r>
                    <m:r>
                      <a:rPr lang="en-US" sz="1600" i="1">
                        <a:latin typeface="Cambria Math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16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𝑟</m:t>
                        </m:r>
                      </m:e>
                    </m:acc>
                    <m:r>
                      <a:rPr lang="en-US" sz="1600" i="1">
                        <a:latin typeface="Cambria Math"/>
                      </a:rPr>
                      <m:t>)</m:t>
                    </m:r>
                  </m:oMath>
                </a14:m>
                <a:r>
                  <a:rPr lang="de-DE" sz="1600" dirty="0" smtClean="0"/>
                  <a:t> – </a:t>
                </a:r>
                <a:r>
                  <a:rPr lang="de-DE" sz="1600" dirty="0" err="1" smtClean="0"/>
                  <a:t>electron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density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distribution</a:t>
                </a:r>
                <a:r>
                  <a:rPr lang="de-DE" sz="1600" dirty="0" smtClean="0"/>
                  <a:t> in </a:t>
                </a:r>
                <a:r>
                  <a:rPr lang="de-DE" sz="1600" dirty="0"/>
                  <a:t>3D (real </a:t>
                </a:r>
                <a:r>
                  <a:rPr lang="de-DE" sz="1600" dirty="0" err="1"/>
                  <a:t>space</a:t>
                </a:r>
                <a:r>
                  <a:rPr lang="de-DE" sz="1600" dirty="0" smtClean="0"/>
                  <a:t>)</a:t>
                </a:r>
                <a:endParaRPr lang="en-US" sz="1600" i="1" dirty="0"/>
              </a:p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𝐴</m:t>
                    </m:r>
                    <m:r>
                      <a:rPr lang="en-US" sz="1600" b="0" i="1" smtClean="0">
                        <a:latin typeface="Cambria Math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16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𝑞</m:t>
                        </m:r>
                      </m:e>
                    </m:acc>
                    <m:r>
                      <a:rPr lang="en-US" sz="1600" b="0" i="1" smtClean="0">
                        <a:latin typeface="Cambria Math"/>
                      </a:rPr>
                      <m:t>)</m:t>
                    </m:r>
                    <m:r>
                      <a:rPr lang="en-US" sz="1600" i="1">
                        <a:latin typeface="Cambria Math"/>
                      </a:rPr>
                      <m:t>= 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600" i="1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l-GR" sz="1600" i="1">
                            <a:latin typeface="Cambria Math"/>
                            <a:ea typeface="Cambria Math"/>
                          </a:rPr>
                          <m:t>ρ</m:t>
                        </m:r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e>
                        </m:acc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  <m:sSup>
                          <m:sSupPr>
                            <m:ctrlPr>
                              <a:rPr lang="en-US" sz="16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𝑖</m:t>
                            </m:r>
                            <m:acc>
                              <m:accPr>
                                <m:chr m:val="⃗"/>
                                <m:ctrlPr>
                                  <a:rPr lang="en-US" sz="160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1600" b="0" i="1" smtClean="0">
                                    <a:latin typeface="Cambria Math"/>
                                    <a:ea typeface="Cambria Math"/>
                                  </a:rPr>
                                  <m:t>𝑞</m:t>
                                </m:r>
                              </m:e>
                            </m:acc>
                            <m:acc>
                              <m:accPr>
                                <m:chr m:val="⃗"/>
                                <m:ctrlPr>
                                  <a:rPr lang="en-US" sz="160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</m:acc>
                          </m:sup>
                        </m:sSup>
                      </m:e>
                    </m:nary>
                    <m:r>
                      <a:rPr lang="en-US" sz="1600" i="1">
                        <a:latin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sz="16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sz="1600" dirty="0"/>
                  <a:t> – complex scattered amplitudes in </a:t>
                </a:r>
                <a:r>
                  <a:rPr lang="en-US" sz="1600" dirty="0" smtClean="0"/>
                  <a:t>3D </a:t>
                </a:r>
                <a:r>
                  <a:rPr lang="de-DE" sz="1600" dirty="0" smtClean="0"/>
                  <a:t>(</a:t>
                </a:r>
                <a:r>
                  <a:rPr lang="de-DE" sz="1600" dirty="0" err="1" smtClean="0"/>
                  <a:t>reciprocal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space</a:t>
                </a:r>
                <a:r>
                  <a:rPr lang="de-DE" sz="1600" dirty="0"/>
                  <a:t>, </a:t>
                </a:r>
                <a:r>
                  <a:rPr lang="de-DE" sz="1600" dirty="0" err="1"/>
                  <a:t>kinematical</a:t>
                </a:r>
                <a:r>
                  <a:rPr lang="de-DE" sz="1600" dirty="0"/>
                  <a:t> </a:t>
                </a:r>
                <a:r>
                  <a:rPr lang="de-DE" sz="1600" dirty="0" err="1" smtClean="0"/>
                  <a:t>approximation</a:t>
                </a:r>
                <a:r>
                  <a:rPr lang="de-DE" sz="1600" dirty="0" smtClean="0"/>
                  <a:t>)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1600" dirty="0" smtClean="0"/>
                  <a:t> – momentum transfer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1600" i="1" dirty="0" smtClean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sz="1000" i="1" dirty="0" smtClean="0"/>
                  <a:t>f</a:t>
                </a:r>
                <a:r>
                  <a:rPr lang="en-US" sz="1600" i="1" dirty="0" smtClean="0"/>
                  <a:t> –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b="1" i="1" dirty="0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b="0" i="1" dirty="0" smtClean="0">
                            <a:latin typeface="Cambria Math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sz="1000" i="1" dirty="0" err="1" smtClean="0"/>
                  <a:t>i</a:t>
                </a:r>
                <a:endParaRPr lang="en-US" sz="1000" i="1" dirty="0" smtClean="0"/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sz="1000" i="1" dirty="0"/>
                  <a:t>f</a:t>
                </a:r>
                <a:r>
                  <a:rPr lang="en-US" sz="1600" i="1" dirty="0" smtClean="0"/>
                  <a:t> </a:t>
                </a:r>
                <a:r>
                  <a:rPr lang="en-US" sz="1600" dirty="0" smtClean="0"/>
                  <a:t>– s</a:t>
                </a:r>
                <a:r>
                  <a:rPr lang="de-DE" sz="1600" dirty="0" err="1" smtClean="0"/>
                  <a:t>cattered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wave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vector</a:t>
                </a:r>
                <a:endParaRPr lang="en-US" sz="1600" i="1" dirty="0"/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b="1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i="1" dirty="0">
                            <a:latin typeface="Cambria Math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sz="1000" i="1" dirty="0" err="1"/>
                  <a:t>i</a:t>
                </a:r>
                <a:r>
                  <a:rPr lang="en-US" sz="1600" i="1" dirty="0" smtClean="0"/>
                  <a:t> </a:t>
                </a:r>
                <a:r>
                  <a:rPr lang="en-US" sz="1600" dirty="0"/>
                  <a:t>– </a:t>
                </a:r>
                <a:r>
                  <a:rPr lang="en-US" sz="1600" dirty="0" smtClean="0"/>
                  <a:t>incident</a:t>
                </a:r>
                <a:r>
                  <a:rPr lang="de-DE" sz="1600" dirty="0" smtClean="0"/>
                  <a:t> </a:t>
                </a:r>
                <a:r>
                  <a:rPr lang="de-DE" sz="1600" dirty="0" err="1"/>
                  <a:t>wave</a:t>
                </a:r>
                <a:r>
                  <a:rPr lang="de-DE" sz="1600" dirty="0"/>
                  <a:t> </a:t>
                </a:r>
                <a:r>
                  <a:rPr lang="de-DE" sz="1600" dirty="0" err="1" smtClean="0"/>
                  <a:t>vector</a:t>
                </a:r>
                <a:endParaRPr lang="en-US" sz="1600" dirty="0"/>
              </a:p>
              <a:p>
                <a:endParaRPr lang="en-US" sz="1600" dirty="0" smtClean="0"/>
              </a:p>
              <a:p>
                <a:pPr marL="0" indent="0">
                  <a:buNone/>
                </a:pPr>
                <a:endParaRPr lang="en-US" sz="180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2574" y="977899"/>
                <a:ext cx="8269243" cy="2688410"/>
              </a:xfrm>
              <a:blipFill rotWithShape="1">
                <a:blip r:embed="rId2"/>
                <a:stretch>
                  <a:fillRect l="-590" t="-2948" b="-15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 bwMode="auto">
          <a:xfrm>
            <a:off x="5695406" y="4702629"/>
            <a:ext cx="452845" cy="43542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4241074" y="4920343"/>
            <a:ext cx="168075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14"/>
          <p:cNvSpPr/>
          <p:nvPr/>
        </p:nvSpPr>
        <p:spPr bwMode="auto">
          <a:xfrm>
            <a:off x="7262949" y="3884022"/>
            <a:ext cx="127198" cy="191588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90147" y="4747252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Detector</a:t>
            </a:r>
            <a:endParaRPr lang="de-DE" sz="1200" i="1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5921828" y="4014651"/>
            <a:ext cx="1341121" cy="9056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7317840" y="4014651"/>
            <a:ext cx="0" cy="9056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5569808" y="5234689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Sample</a:t>
            </a:r>
            <a:endParaRPr lang="de-DE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890788" y="4503411"/>
                <a:ext cx="391069" cy="374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 dirty="0">
                            <a:latin typeface="Cambria Math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sz="1000" i="1" dirty="0" err="1"/>
                  <a:t>i</a:t>
                </a:r>
                <a:r>
                  <a:rPr lang="en-US" i="1" dirty="0"/>
                  <a:t> </a:t>
                </a:r>
                <a:endParaRPr lang="de-DE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0788" y="4503411"/>
                <a:ext cx="391069" cy="374974"/>
              </a:xfrm>
              <a:prstGeom prst="rect">
                <a:avLst/>
              </a:prstGeom>
              <a:blipFill rotWithShape="1">
                <a:blip r:embed="rId3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273847" y="4092523"/>
                <a:ext cx="397481" cy="3749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sz="1000" i="1" dirty="0"/>
                  <a:t>f</a:t>
                </a:r>
                <a:r>
                  <a:rPr lang="en-US" i="1" dirty="0"/>
                  <a:t> </a:t>
                </a:r>
                <a:endParaRPr lang="de-DE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847" y="4092523"/>
                <a:ext cx="397481" cy="37497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958639" y="4430436"/>
                <a:ext cx="35920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𝑞</m:t>
                          </m:r>
                        </m:e>
                      </m:acc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8639" y="4430436"/>
                <a:ext cx="359201" cy="338554"/>
              </a:xfrm>
              <a:prstGeom prst="rect">
                <a:avLst/>
              </a:prstGeom>
              <a:blipFill rotWithShape="1">
                <a:blip r:embed="rId5"/>
                <a:stretch>
                  <a:fillRect t="-12727" r="-20690" b="-545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917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Theoretical </a:t>
            </a:r>
            <a:r>
              <a:rPr lang="en-US" dirty="0" smtClean="0"/>
              <a:t>background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2574" y="977899"/>
                <a:ext cx="8269243" cy="535323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smtClean="0">
                        <a:latin typeface="Cambria Math"/>
                      </a:rPr>
                      <m:t>I</m:t>
                    </m:r>
                    <m:d>
                      <m:dPr>
                        <m:ctrlPr>
                          <a:rPr lang="en-US" sz="16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sz="1600" b="1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𝐴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sz="16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i="1" dirty="0"/>
                  <a:t>– </a:t>
                </a:r>
                <a:r>
                  <a:rPr lang="en-US" sz="1600" dirty="0"/>
                  <a:t>measured intensities on the </a:t>
                </a:r>
                <a:r>
                  <a:rPr lang="en-US" sz="1600" dirty="0" smtClean="0"/>
                  <a:t>detector</a:t>
                </a:r>
                <a:endParaRPr lang="en-US" sz="1600" i="1" dirty="0" smtClean="0">
                  <a:latin typeface="Cambria Math"/>
                  <a:ea typeface="Cambria Math"/>
                </a:endParaRPr>
              </a:p>
              <a:p>
                <a:endParaRPr lang="en-US" sz="1600" dirty="0"/>
              </a:p>
              <a:p>
                <a:endParaRPr lang="en-US" sz="1600" dirty="0" smtClean="0"/>
              </a:p>
              <a:p>
                <a:endParaRPr lang="en-US" sz="1800" i="1" dirty="0" smtClean="0"/>
              </a:p>
              <a:p>
                <a:endParaRPr lang="en-US" sz="1800" i="1" dirty="0" smtClean="0"/>
              </a:p>
              <a:p>
                <a:endParaRPr lang="en-US" sz="180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2574" y="977899"/>
                <a:ext cx="8269243" cy="5353232"/>
              </a:xfrm>
              <a:blipFill rotWithShape="1">
                <a:blip r:embed="rId2"/>
                <a:stretch>
                  <a:fillRect l="-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734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Theoretical </a:t>
            </a:r>
            <a:r>
              <a:rPr lang="en-US" dirty="0" smtClean="0"/>
              <a:t>background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2574" y="977899"/>
                <a:ext cx="8269243" cy="535323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smtClean="0">
                        <a:latin typeface="Cambria Math"/>
                      </a:rPr>
                      <m:t>I</m:t>
                    </m:r>
                    <m:d>
                      <m:dPr>
                        <m:ctrlPr>
                          <a:rPr lang="en-US" sz="16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sz="1600" b="1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𝐴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sz="16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i="1" dirty="0"/>
                  <a:t>– </a:t>
                </a:r>
                <a:r>
                  <a:rPr lang="en-US" sz="1600" dirty="0"/>
                  <a:t>measured intensities on the </a:t>
                </a:r>
                <a:r>
                  <a:rPr lang="en-US" sz="1600" dirty="0" smtClean="0"/>
                  <a:t>detector</a:t>
                </a:r>
                <a:endParaRPr lang="en-US" sz="1600" i="1" dirty="0" smtClean="0">
                  <a:latin typeface="Cambria Math"/>
                  <a:ea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  <a:ea typeface="Cambria Math"/>
                      </a:rPr>
                      <m:t>𝜑</m:t>
                    </m:r>
                    <m:r>
                      <a:rPr lang="en-US" sz="1600" i="1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sz="16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sz="1600" dirty="0"/>
                      <m:t>– </m:t>
                    </m:r>
                    <m:r>
                      <m:rPr>
                        <m:nor/>
                      </m:rPr>
                      <a:rPr lang="en-US" sz="1600" dirty="0"/>
                      <m:t>phases</m:t>
                    </m:r>
                  </m:oMath>
                </a14:m>
                <a:r>
                  <a:rPr lang="en-US" sz="1600" dirty="0"/>
                  <a:t> of  the </a:t>
                </a:r>
                <a:r>
                  <a:rPr lang="de-DE" sz="1600" dirty="0" err="1"/>
                  <a:t>wave</a:t>
                </a:r>
                <a:r>
                  <a:rPr lang="de-DE" sz="1600" dirty="0"/>
                  <a:t> in </a:t>
                </a:r>
                <a:r>
                  <a:rPr lang="de-DE" sz="1600" dirty="0" err="1" smtClean="0"/>
                  <a:t>the</a:t>
                </a:r>
                <a:r>
                  <a:rPr lang="de-DE" sz="1600" dirty="0"/>
                  <a:t> </a:t>
                </a:r>
                <a:r>
                  <a:rPr lang="de-DE" sz="1600" dirty="0" err="1" smtClean="0"/>
                  <a:t>far-field</a:t>
                </a:r>
                <a:r>
                  <a:rPr lang="de-DE" sz="1600" dirty="0"/>
                  <a:t> (</a:t>
                </a:r>
                <a:r>
                  <a:rPr lang="de-DE" sz="1600" dirty="0" err="1"/>
                  <a:t>from</a:t>
                </a:r>
                <a:r>
                  <a:rPr lang="de-DE" sz="1600" dirty="0"/>
                  <a:t> </a:t>
                </a:r>
                <a:r>
                  <a:rPr lang="de-DE" sz="1600" dirty="0" err="1"/>
                  <a:t>the</a:t>
                </a:r>
                <a:r>
                  <a:rPr lang="de-DE" sz="1600" dirty="0"/>
                  <a:t> </a:t>
                </a:r>
                <a:r>
                  <a:rPr lang="de-DE" sz="1600" i="1" u="sng" dirty="0" err="1" smtClean="0"/>
                  <a:t>phase</a:t>
                </a:r>
                <a:r>
                  <a:rPr lang="de-DE" sz="1600" i="1" u="sng" dirty="0" smtClean="0"/>
                  <a:t> </a:t>
                </a:r>
                <a:r>
                  <a:rPr lang="de-DE" sz="1600" i="1" u="sng" dirty="0" err="1" smtClean="0"/>
                  <a:t>retrivial</a:t>
                </a:r>
                <a:r>
                  <a:rPr lang="de-DE" sz="1600" i="1" dirty="0" smtClean="0"/>
                  <a:t> </a:t>
                </a:r>
                <a:r>
                  <a:rPr lang="de-DE" sz="1600" i="1" dirty="0" err="1" smtClean="0"/>
                  <a:t>procedure</a:t>
                </a:r>
                <a:r>
                  <a:rPr lang="de-DE" sz="1600" i="1" dirty="0" smtClean="0"/>
                  <a:t>, </a:t>
                </a:r>
                <a:r>
                  <a:rPr lang="de-DE" sz="1600" i="1" u="sng" dirty="0" err="1" smtClean="0"/>
                  <a:t>simulation</a:t>
                </a:r>
                <a:r>
                  <a:rPr lang="de-DE" sz="1600" dirty="0" smtClean="0"/>
                  <a:t>)</a:t>
                </a:r>
                <a:endParaRPr lang="en-US" sz="1600" i="1" dirty="0">
                  <a:latin typeface="Cambria Math"/>
                </a:endParaRPr>
              </a:p>
              <a:p>
                <a:endParaRPr lang="en-US" sz="1600" dirty="0"/>
              </a:p>
              <a:p>
                <a:endParaRPr lang="en-US" sz="1600" dirty="0" smtClean="0"/>
              </a:p>
              <a:p>
                <a:endParaRPr lang="en-US" sz="1800" i="1" dirty="0" smtClean="0"/>
              </a:p>
              <a:p>
                <a:endParaRPr lang="en-US" sz="1800" i="1" dirty="0" smtClean="0"/>
              </a:p>
              <a:p>
                <a:endParaRPr lang="en-US" sz="180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2574" y="977899"/>
                <a:ext cx="8269243" cy="5353232"/>
              </a:xfrm>
              <a:blipFill rotWithShape="1">
                <a:blip r:embed="rId2"/>
                <a:stretch>
                  <a:fillRect l="-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956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Theoretical </a:t>
            </a:r>
            <a:r>
              <a:rPr lang="en-US" dirty="0" smtClean="0"/>
              <a:t>background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2574" y="977899"/>
                <a:ext cx="8269243" cy="535323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smtClean="0">
                        <a:latin typeface="Cambria Math"/>
                      </a:rPr>
                      <m:t>I</m:t>
                    </m:r>
                    <m:d>
                      <m:dPr>
                        <m:ctrlPr>
                          <a:rPr lang="en-US" sz="16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sz="1600" b="1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𝐴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sz="16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i="1" dirty="0"/>
                  <a:t>– </a:t>
                </a:r>
                <a:r>
                  <a:rPr lang="en-US" sz="1600" dirty="0"/>
                  <a:t>measured intensities on the </a:t>
                </a:r>
                <a:r>
                  <a:rPr lang="en-US" sz="1600" dirty="0" smtClean="0"/>
                  <a:t>detector</a:t>
                </a:r>
                <a:endParaRPr lang="en-US" sz="1600" i="1" dirty="0" smtClean="0">
                  <a:latin typeface="Cambria Math"/>
                  <a:ea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  <a:ea typeface="Cambria Math"/>
                      </a:rPr>
                      <m:t>𝜑</m:t>
                    </m:r>
                    <m:r>
                      <a:rPr lang="en-US" sz="1600" i="1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sz="16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sz="1600" dirty="0"/>
                      <m:t>– </m:t>
                    </m:r>
                    <m:r>
                      <m:rPr>
                        <m:nor/>
                      </m:rPr>
                      <a:rPr lang="en-US" sz="1600" dirty="0"/>
                      <m:t>phases</m:t>
                    </m:r>
                  </m:oMath>
                </a14:m>
                <a:r>
                  <a:rPr lang="en-US" sz="1600" dirty="0"/>
                  <a:t> of  the </a:t>
                </a:r>
                <a:r>
                  <a:rPr lang="de-DE" sz="1600" dirty="0" err="1"/>
                  <a:t>wave</a:t>
                </a:r>
                <a:r>
                  <a:rPr lang="de-DE" sz="1600" dirty="0"/>
                  <a:t> in </a:t>
                </a:r>
                <a:r>
                  <a:rPr lang="de-DE" sz="1600" dirty="0" err="1" smtClean="0"/>
                  <a:t>the</a:t>
                </a:r>
                <a:r>
                  <a:rPr lang="de-DE" sz="1600" dirty="0"/>
                  <a:t> </a:t>
                </a:r>
                <a:r>
                  <a:rPr lang="de-DE" sz="1600" dirty="0" err="1" smtClean="0"/>
                  <a:t>far-field</a:t>
                </a:r>
                <a:r>
                  <a:rPr lang="de-DE" sz="1600" dirty="0" smtClean="0"/>
                  <a:t> (</a:t>
                </a:r>
                <a:r>
                  <a:rPr lang="de-DE" sz="1600" dirty="0" err="1" smtClean="0"/>
                  <a:t>from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the</a:t>
                </a:r>
                <a:r>
                  <a:rPr lang="de-DE" sz="1600" dirty="0" smtClean="0"/>
                  <a:t> </a:t>
                </a:r>
                <a:r>
                  <a:rPr lang="de-DE" sz="1600" i="1" u="sng" dirty="0" err="1" smtClean="0"/>
                  <a:t>phase</a:t>
                </a:r>
                <a:r>
                  <a:rPr lang="de-DE" sz="1600" i="1" u="sng" dirty="0" smtClean="0"/>
                  <a:t> </a:t>
                </a:r>
                <a:r>
                  <a:rPr lang="de-DE" sz="1600" i="1" u="sng" dirty="0" err="1" smtClean="0"/>
                  <a:t>retrivial</a:t>
                </a:r>
                <a:r>
                  <a:rPr lang="de-DE" sz="1600" i="1" dirty="0" smtClean="0"/>
                  <a:t> </a:t>
                </a:r>
                <a:r>
                  <a:rPr lang="de-DE" sz="1600" i="1" dirty="0" err="1" smtClean="0"/>
                  <a:t>procedure</a:t>
                </a:r>
                <a:r>
                  <a:rPr lang="de-DE" sz="1600" i="1" dirty="0" smtClean="0"/>
                  <a:t>, </a:t>
                </a:r>
                <a:r>
                  <a:rPr lang="de-DE" sz="1600" i="1" u="sng" dirty="0" err="1" smtClean="0"/>
                  <a:t>simulation</a:t>
                </a:r>
                <a:r>
                  <a:rPr lang="de-DE" sz="1600" dirty="0" smtClean="0"/>
                  <a:t>)</a:t>
                </a:r>
                <a:endParaRPr lang="en-US" sz="1600" i="1" dirty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𝑤</m:t>
                    </m:r>
                    <m:d>
                      <m:dPr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/>
                      </a:rPr>
                      <m:t>= </m:t>
                    </m:r>
                    <m:d>
                      <m:dPr>
                        <m:begChr m:val="|"/>
                        <m:endChr m:val="|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𝐴</m:t>
                        </m:r>
                        <m:d>
                          <m:d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e>
                    </m:d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/>
                          </a:rPr>
                          <m:t>−</m:t>
                        </m:r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  <m:r>
                          <a:rPr lang="en-US" sz="1600" i="1">
                            <a:latin typeface="Cambria Math"/>
                          </a:rPr>
                          <m:t>∗</m:t>
                        </m:r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𝜑</m:t>
                        </m:r>
                        <m:r>
                          <a:rPr lang="en-US" sz="1600" i="1"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en-US" sz="16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sup>
                    </m:sSup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/>
                  <a:t>– </a:t>
                </a:r>
                <a:r>
                  <a:rPr lang="de-DE" sz="1600" dirty="0" err="1"/>
                  <a:t>complex</a:t>
                </a:r>
                <a:r>
                  <a:rPr lang="de-DE" sz="1600" dirty="0"/>
                  <a:t> </a:t>
                </a:r>
                <a:r>
                  <a:rPr lang="de-DE" sz="1600" dirty="0" err="1"/>
                  <a:t>function</a:t>
                </a:r>
                <a:r>
                  <a:rPr lang="de-DE" sz="1600" dirty="0"/>
                  <a:t> </a:t>
                </a:r>
                <a:r>
                  <a:rPr lang="de-DE" sz="1600" dirty="0" err="1"/>
                  <a:t>of</a:t>
                </a:r>
                <a:r>
                  <a:rPr lang="de-DE" sz="1600" dirty="0"/>
                  <a:t> </a:t>
                </a:r>
                <a:r>
                  <a:rPr lang="de-DE" sz="1600" dirty="0" err="1"/>
                  <a:t>the</a:t>
                </a:r>
                <a:r>
                  <a:rPr lang="de-DE" sz="1600" dirty="0"/>
                  <a:t> </a:t>
                </a:r>
                <a:r>
                  <a:rPr lang="de-DE" sz="1600" dirty="0" err="1"/>
                  <a:t>wave</a:t>
                </a:r>
                <a:r>
                  <a:rPr lang="de-DE" sz="1600" dirty="0"/>
                  <a:t> in </a:t>
                </a:r>
                <a:r>
                  <a:rPr lang="de-DE" sz="1600" dirty="0" err="1"/>
                  <a:t>the</a:t>
                </a:r>
                <a:r>
                  <a:rPr lang="de-DE" sz="1600" dirty="0"/>
                  <a:t> </a:t>
                </a:r>
                <a:r>
                  <a:rPr lang="de-DE" sz="1600" dirty="0" err="1" smtClean="0"/>
                  <a:t>far-field</a:t>
                </a:r>
                <a:r>
                  <a:rPr lang="de-DE" sz="1600" dirty="0" smtClean="0"/>
                  <a:t> (2D, </a:t>
                </a:r>
                <a:r>
                  <a:rPr lang="de-DE" sz="1600" dirty="0" err="1" smtClean="0"/>
                  <a:t>reciprocal</a:t>
                </a:r>
                <a:r>
                  <a:rPr lang="de-DE" sz="1600" dirty="0" smtClean="0"/>
                  <a:t>)</a:t>
                </a:r>
              </a:p>
              <a:p>
                <a:endParaRPr lang="en-US" sz="1600" dirty="0"/>
              </a:p>
              <a:p>
                <a:endParaRPr lang="en-US" sz="1600" dirty="0" smtClean="0"/>
              </a:p>
              <a:p>
                <a:endParaRPr lang="en-US" sz="1800" i="1" dirty="0" smtClean="0"/>
              </a:p>
              <a:p>
                <a:endParaRPr lang="en-US" sz="1800" i="1" dirty="0" smtClean="0"/>
              </a:p>
              <a:p>
                <a:endParaRPr lang="en-US" sz="180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2574" y="977899"/>
                <a:ext cx="8269243" cy="5353232"/>
              </a:xfrm>
              <a:blipFill rotWithShape="1">
                <a:blip r:embed="rId2"/>
                <a:stretch>
                  <a:fillRect l="-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956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Theoretical </a:t>
            </a:r>
            <a:r>
              <a:rPr lang="en-US" dirty="0" smtClean="0"/>
              <a:t>background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82574" y="977899"/>
                <a:ext cx="8269243" cy="535323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smtClean="0">
                        <a:latin typeface="Cambria Math"/>
                      </a:rPr>
                      <m:t>I</m:t>
                    </m:r>
                    <m:d>
                      <m:dPr>
                        <m:ctrlPr>
                          <a:rPr lang="en-US" sz="16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sz="1600" b="1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𝐴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sz="16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i="1" dirty="0"/>
                  <a:t>– </a:t>
                </a:r>
                <a:r>
                  <a:rPr lang="en-US" sz="1600" dirty="0"/>
                  <a:t>measured intensities on the </a:t>
                </a:r>
                <a:r>
                  <a:rPr lang="en-US" sz="1600" dirty="0" smtClean="0"/>
                  <a:t>detector</a:t>
                </a:r>
                <a:endParaRPr lang="en-US" sz="1600" i="1" dirty="0" smtClean="0">
                  <a:latin typeface="Cambria Math"/>
                  <a:ea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  <a:ea typeface="Cambria Math"/>
                      </a:rPr>
                      <m:t>𝜑</m:t>
                    </m:r>
                    <m:r>
                      <a:rPr lang="en-US" sz="1600" i="1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sz="16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sz="1600" dirty="0"/>
                      <m:t>– </m:t>
                    </m:r>
                    <m:r>
                      <m:rPr>
                        <m:nor/>
                      </m:rPr>
                      <a:rPr lang="en-US" sz="1600" dirty="0"/>
                      <m:t>phases</m:t>
                    </m:r>
                  </m:oMath>
                </a14:m>
                <a:r>
                  <a:rPr lang="en-US" sz="1600" dirty="0"/>
                  <a:t> of  the </a:t>
                </a:r>
                <a:r>
                  <a:rPr lang="de-DE" sz="1600" dirty="0" err="1"/>
                  <a:t>wave</a:t>
                </a:r>
                <a:r>
                  <a:rPr lang="de-DE" sz="1600" dirty="0"/>
                  <a:t> in </a:t>
                </a:r>
                <a:r>
                  <a:rPr lang="de-DE" sz="1600" dirty="0" err="1" smtClean="0"/>
                  <a:t>the</a:t>
                </a:r>
                <a:r>
                  <a:rPr lang="de-DE" sz="1600" dirty="0"/>
                  <a:t> </a:t>
                </a:r>
                <a:r>
                  <a:rPr lang="de-DE" sz="1600" dirty="0" err="1" smtClean="0"/>
                  <a:t>far-field</a:t>
                </a:r>
                <a:r>
                  <a:rPr lang="de-DE" sz="1600" dirty="0"/>
                  <a:t> (</a:t>
                </a:r>
                <a:r>
                  <a:rPr lang="de-DE" sz="1600" dirty="0" err="1"/>
                  <a:t>from</a:t>
                </a:r>
                <a:r>
                  <a:rPr lang="de-DE" sz="1600" dirty="0"/>
                  <a:t> </a:t>
                </a:r>
                <a:r>
                  <a:rPr lang="de-DE" sz="1600" dirty="0" err="1"/>
                  <a:t>the</a:t>
                </a:r>
                <a:r>
                  <a:rPr lang="de-DE" sz="1600" dirty="0"/>
                  <a:t> </a:t>
                </a:r>
                <a:r>
                  <a:rPr lang="de-DE" sz="1600" i="1" u="sng" dirty="0" err="1" smtClean="0"/>
                  <a:t>phase</a:t>
                </a:r>
                <a:r>
                  <a:rPr lang="de-DE" sz="1600" i="1" u="sng" dirty="0" smtClean="0"/>
                  <a:t> </a:t>
                </a:r>
                <a:r>
                  <a:rPr lang="de-DE" sz="1600" i="1" u="sng" dirty="0" err="1" smtClean="0"/>
                  <a:t>retrivial</a:t>
                </a:r>
                <a:r>
                  <a:rPr lang="de-DE" sz="1600" i="1" u="sng" dirty="0" smtClean="0"/>
                  <a:t> </a:t>
                </a:r>
                <a:r>
                  <a:rPr lang="de-DE" sz="1600" i="1" dirty="0" err="1" smtClean="0"/>
                  <a:t>procedure</a:t>
                </a:r>
                <a:r>
                  <a:rPr lang="de-DE" sz="1600" i="1" dirty="0" smtClean="0"/>
                  <a:t>, </a:t>
                </a:r>
                <a:r>
                  <a:rPr lang="de-DE" sz="1600" i="1" u="sng" dirty="0" err="1" smtClean="0"/>
                  <a:t>simulation</a:t>
                </a:r>
                <a:r>
                  <a:rPr lang="de-DE" sz="1600" dirty="0" smtClean="0"/>
                  <a:t>)</a:t>
                </a:r>
                <a:endParaRPr lang="en-US" sz="1600" i="1" dirty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𝑤</m:t>
                    </m:r>
                    <m:d>
                      <m:dPr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/>
                      </a:rPr>
                      <m:t>= </m:t>
                    </m:r>
                    <m:d>
                      <m:dPr>
                        <m:begChr m:val="|"/>
                        <m:endChr m:val="|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𝐴</m:t>
                        </m:r>
                        <m:d>
                          <m:d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e>
                    </m:d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/>
                          </a:rPr>
                          <m:t>−</m:t>
                        </m:r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  <m:r>
                          <a:rPr lang="en-US" sz="1600" i="1">
                            <a:latin typeface="Cambria Math"/>
                          </a:rPr>
                          <m:t>∗</m:t>
                        </m:r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𝜑</m:t>
                        </m:r>
                        <m:r>
                          <a:rPr lang="en-US" sz="1600" i="1"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en-US" sz="16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sup>
                    </m:sSup>
                  </m:oMath>
                </a14:m>
                <a:r>
                  <a:rPr lang="en-US" sz="1600" dirty="0" smtClean="0"/>
                  <a:t> </a:t>
                </a:r>
                <a:r>
                  <a:rPr lang="en-US" sz="1600" dirty="0"/>
                  <a:t>– </a:t>
                </a:r>
                <a:r>
                  <a:rPr lang="de-DE" sz="1600" dirty="0" err="1"/>
                  <a:t>complex</a:t>
                </a:r>
                <a:r>
                  <a:rPr lang="de-DE" sz="1600" dirty="0"/>
                  <a:t> </a:t>
                </a:r>
                <a:r>
                  <a:rPr lang="de-DE" sz="1600" dirty="0" err="1"/>
                  <a:t>function</a:t>
                </a:r>
                <a:r>
                  <a:rPr lang="de-DE" sz="1600" dirty="0"/>
                  <a:t> </a:t>
                </a:r>
                <a:r>
                  <a:rPr lang="de-DE" sz="1600" dirty="0" err="1"/>
                  <a:t>of</a:t>
                </a:r>
                <a:r>
                  <a:rPr lang="de-DE" sz="1600" dirty="0"/>
                  <a:t> </a:t>
                </a:r>
                <a:r>
                  <a:rPr lang="de-DE" sz="1600" dirty="0" err="1"/>
                  <a:t>the</a:t>
                </a:r>
                <a:r>
                  <a:rPr lang="de-DE" sz="1600" dirty="0"/>
                  <a:t> </a:t>
                </a:r>
                <a:r>
                  <a:rPr lang="de-DE" sz="1600" dirty="0" err="1"/>
                  <a:t>wave</a:t>
                </a:r>
                <a:r>
                  <a:rPr lang="de-DE" sz="1600" dirty="0"/>
                  <a:t> in </a:t>
                </a:r>
                <a:r>
                  <a:rPr lang="de-DE" sz="1600" dirty="0" err="1"/>
                  <a:t>the</a:t>
                </a:r>
                <a:r>
                  <a:rPr lang="de-DE" sz="1600" dirty="0"/>
                  <a:t> </a:t>
                </a:r>
                <a:r>
                  <a:rPr lang="de-DE" sz="1600" dirty="0" err="1" smtClean="0"/>
                  <a:t>far-field</a:t>
                </a:r>
                <a:r>
                  <a:rPr lang="de-DE" sz="1600" dirty="0" smtClean="0"/>
                  <a:t> (2D, </a:t>
                </a:r>
                <a:r>
                  <a:rPr lang="de-DE" sz="1600" dirty="0" err="1" smtClean="0"/>
                  <a:t>reciprocal</a:t>
                </a:r>
                <a:r>
                  <a:rPr lang="de-DE" sz="1600" dirty="0" smtClean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/>
                          </a:rPr>
                          <m:t>𝑥</m:t>
                        </m:r>
                        <m:r>
                          <a:rPr lang="en-US" sz="1600" b="0" i="1" smtClean="0">
                            <a:latin typeface="Cambria Math"/>
                          </a:rPr>
                          <m:t>, 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ℱ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2</m:t>
                        </m:r>
                        <m:r>
                          <a:rPr lang="en-US" sz="1600" i="1">
                            <a:latin typeface="Cambria Math"/>
                          </a:rPr>
                          <m:t>𝐷</m:t>
                        </m:r>
                      </m:sub>
                    </m:sSub>
                    <m:d>
                      <m:d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𝐴</m:t>
                            </m:r>
                            <m:d>
                              <m:dPr>
                                <m:ctrlPr>
                                  <a:rPr lang="en-US" sz="16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  <m:sSup>
                          <m:sSup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𝑖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∗</m:t>
                            </m:r>
                            <m:r>
                              <a:rPr lang="en-US" sz="1600" i="1">
                                <a:latin typeface="Cambria Math"/>
                                <a:ea typeface="Cambria Math"/>
                              </a:rPr>
                              <m:t>𝜑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en-US" sz="1600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d>
                          </m:sup>
                        </m:sSup>
                      </m:e>
                    </m:d>
                  </m:oMath>
                </a14:m>
                <a:r>
                  <a:rPr lang="en-US" sz="1600" i="1" dirty="0" smtClean="0"/>
                  <a:t> – </a:t>
                </a:r>
                <a:r>
                  <a:rPr lang="en-US" sz="1600" b="1" i="1" dirty="0" smtClean="0"/>
                  <a:t>projection of the electron density </a:t>
                </a:r>
                <a:r>
                  <a:rPr lang="en-US" sz="1600" i="1" dirty="0" smtClean="0"/>
                  <a:t>in </a:t>
                </a:r>
                <a:r>
                  <a:rPr lang="en-US" sz="1600" i="1" dirty="0"/>
                  <a:t>the </a:t>
                </a:r>
                <a:r>
                  <a:rPr lang="en-US" sz="1600" i="1" dirty="0" smtClean="0"/>
                  <a:t>beam direction </a:t>
                </a:r>
                <a:r>
                  <a:rPr lang="en-US" sz="1600" dirty="0" smtClean="0"/>
                  <a:t>(2D, real space)</a:t>
                </a:r>
              </a:p>
              <a:p>
                <a:endParaRPr lang="en-US" sz="1600" dirty="0"/>
              </a:p>
              <a:p>
                <a:endParaRPr lang="en-US" sz="1600" dirty="0" smtClean="0"/>
              </a:p>
              <a:p>
                <a:endParaRPr lang="en-US" sz="1800" i="1" dirty="0" smtClean="0"/>
              </a:p>
              <a:p>
                <a:endParaRPr lang="en-US" sz="1800" i="1" dirty="0" smtClean="0"/>
              </a:p>
              <a:p>
                <a:endParaRPr lang="en-US" sz="180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2574" y="977899"/>
                <a:ext cx="8269243" cy="5353232"/>
              </a:xfrm>
              <a:blipFill rotWithShape="1">
                <a:blip r:embed="rId2"/>
                <a:stretch>
                  <a:fillRect l="-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956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Theoretical </a:t>
            </a:r>
            <a:r>
              <a:rPr lang="en-US" dirty="0" smtClean="0"/>
              <a:t>background</a:t>
            </a:r>
            <a:endParaRPr lang="de-DE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82575" y="977900"/>
            <a:ext cx="3758202" cy="5335814"/>
          </a:xfrm>
        </p:spPr>
        <p:txBody>
          <a:bodyPr/>
          <a:lstStyle/>
          <a:p>
            <a:endParaRPr lang="en-US" sz="1600" dirty="0"/>
          </a:p>
          <a:p>
            <a:endParaRPr lang="en-US" sz="1600" dirty="0" smtClean="0"/>
          </a:p>
          <a:p>
            <a:endParaRPr lang="en-US" sz="1800" i="1" dirty="0" smtClean="0"/>
          </a:p>
          <a:p>
            <a:endParaRPr lang="en-US" sz="1800" i="1" dirty="0" smtClean="0"/>
          </a:p>
          <a:p>
            <a:endParaRPr lang="en-US" sz="1800" dirty="0" smtClean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 bwMode="auto">
              <a:xfrm>
                <a:off x="434975" y="1130300"/>
                <a:ext cx="8212636" cy="53358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65113" indent="-265113" algn="l" rtl="0" eaLnBrk="1" fontAlgn="base" hangingPunct="1">
                  <a:spcBef>
                    <a:spcPct val="0"/>
                  </a:spcBef>
                  <a:spcAft>
                    <a:spcPct val="50000"/>
                  </a:spcAft>
                  <a:buClr>
                    <a:srgbClr val="F28E00"/>
                  </a:buClr>
                  <a:buFont typeface="Arial Black" pitchFamily="34" charset="0"/>
                  <a:buChar char="&gt;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8650" indent="-184150" algn="l" rtl="0" eaLnBrk="1" fontAlgn="base" hangingPunct="1">
                  <a:spcBef>
                    <a:spcPct val="0"/>
                  </a:spcBef>
                  <a:spcAft>
                    <a:spcPct val="5000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2pPr>
                <a:lvl3pPr marL="1236663" indent="-2286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buClr>
                    <a:srgbClr val="FF9900"/>
                  </a:buClr>
                  <a:buFont typeface="Arial Black" pitchFamily="34" charset="0"/>
                  <a:defRPr sz="1200">
                    <a:solidFill>
                      <a:schemeClr val="tx1"/>
                    </a:solidFill>
                    <a:latin typeface="+mn-lt"/>
                  </a:defRPr>
                </a:lvl3pPr>
                <a:lvl4pPr marL="1644650" indent="-2286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sz="1600" kern="0" dirty="0"/>
                  <a:t>Merge all 2D complex scattered amplitudes from the sample </a:t>
                </a:r>
                <a:r>
                  <a:rPr lang="en-US" sz="1600" kern="0" dirty="0" smtClean="0"/>
                  <a:t>3D</a:t>
                </a:r>
                <a:r>
                  <a:rPr lang="en-US" sz="1600" kern="0" dirty="0"/>
                  <a:t> (reciprocal space):</a:t>
                </a:r>
                <a:endParaRPr lang="en-US" sz="1600" kern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/>
                        </a:rPr>
                        <m:t>𝑀𝑒𝑟𝑔𝑒</m:t>
                      </m:r>
                      <m:r>
                        <a:rPr lang="en-US" sz="1600" b="0" i="1" smtClean="0">
                          <a:latin typeface="Cambria Math"/>
                        </a:rPr>
                        <m:t>[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latin typeface="Cambria Math"/>
                            </a:rPr>
                            <m:t>−</m:t>
                          </m:r>
                          <m:r>
                            <a:rPr lang="en-US" sz="1600" i="1">
                              <a:latin typeface="Cambria Math"/>
                            </a:rPr>
                            <m:t>𝑖</m:t>
                          </m:r>
                          <m:r>
                            <a:rPr lang="en-US" sz="1600" i="1">
                              <a:latin typeface="Cambria Math"/>
                            </a:rPr>
                            <m:t>∗</m:t>
                          </m:r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r>
                        <a:rPr lang="en-US" sz="1600" b="0" i="1" smtClean="0">
                          <a:latin typeface="Cambria Math"/>
                        </a:rPr>
                        <m:t>] 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smtClean="0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latin typeface="Cambria Math"/>
                            </a:rPr>
                            <m:t>−</m:t>
                          </m:r>
                          <m:r>
                            <a:rPr lang="en-US" sz="1600" i="1">
                              <a:latin typeface="Cambria Math"/>
                            </a:rPr>
                            <m:t>𝑖</m:t>
                          </m:r>
                          <m:r>
                            <a:rPr lang="en-US" sz="1600" i="1">
                              <a:latin typeface="Cambria Math"/>
                            </a:rPr>
                            <m:t>∗</m:t>
                          </m:r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sup>
                      </m:sSup>
                    </m:oMath>
                  </m:oMathPara>
                </a14:m>
                <a:endParaRPr lang="en-US" sz="1600" kern="0" dirty="0" smtClean="0"/>
              </a:p>
              <a:p>
                <a:endParaRPr lang="en-US" sz="1600" kern="0" dirty="0"/>
              </a:p>
              <a:p>
                <a:endParaRPr lang="en-US" sz="1600" kern="0" dirty="0" smtClean="0"/>
              </a:p>
              <a:p>
                <a:endParaRPr lang="en-US" sz="1800" i="1" kern="0" dirty="0" smtClean="0"/>
              </a:p>
              <a:p>
                <a:endParaRPr lang="en-US" sz="1800" i="1" kern="0" dirty="0" smtClean="0"/>
              </a:p>
              <a:p>
                <a:endParaRPr lang="en-US" sz="1800" kern="0" dirty="0" smtClean="0"/>
              </a:p>
              <a:p>
                <a:endParaRPr lang="en-US" kern="0" dirty="0"/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975" y="1130300"/>
                <a:ext cx="8212636" cy="5335814"/>
              </a:xfrm>
              <a:prstGeom prst="rect">
                <a:avLst/>
              </a:prstGeom>
              <a:blipFill rotWithShape="1">
                <a:blip r:embed="rId2"/>
                <a:stretch>
                  <a:fillRect l="-593" t="-9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295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Theoretical </a:t>
            </a:r>
            <a:r>
              <a:rPr lang="en-US" dirty="0" smtClean="0"/>
              <a:t>background</a:t>
            </a:r>
            <a:endParaRPr lang="de-DE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82575" y="977900"/>
            <a:ext cx="3758202" cy="5335814"/>
          </a:xfrm>
        </p:spPr>
        <p:txBody>
          <a:bodyPr/>
          <a:lstStyle/>
          <a:p>
            <a:endParaRPr lang="en-US" sz="1600" dirty="0"/>
          </a:p>
          <a:p>
            <a:endParaRPr lang="en-US" sz="1600" dirty="0" smtClean="0"/>
          </a:p>
          <a:p>
            <a:endParaRPr lang="en-US" sz="1800" i="1" dirty="0" smtClean="0"/>
          </a:p>
          <a:p>
            <a:endParaRPr lang="en-US" sz="1800" i="1" dirty="0" smtClean="0"/>
          </a:p>
          <a:p>
            <a:endParaRPr lang="en-US" sz="1800" dirty="0" smtClean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 bwMode="auto">
              <a:xfrm>
                <a:off x="434975" y="1130300"/>
                <a:ext cx="8212636" cy="53358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65113" indent="-265113" algn="l" rtl="0" eaLnBrk="1" fontAlgn="base" hangingPunct="1">
                  <a:spcBef>
                    <a:spcPct val="0"/>
                  </a:spcBef>
                  <a:spcAft>
                    <a:spcPct val="50000"/>
                  </a:spcAft>
                  <a:buClr>
                    <a:srgbClr val="F28E00"/>
                  </a:buClr>
                  <a:buFont typeface="Arial Black" pitchFamily="34" charset="0"/>
                  <a:buChar char="&gt;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8650" indent="-184150" algn="l" rtl="0" eaLnBrk="1" fontAlgn="base" hangingPunct="1">
                  <a:spcBef>
                    <a:spcPct val="0"/>
                  </a:spcBef>
                  <a:spcAft>
                    <a:spcPct val="5000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2pPr>
                <a:lvl3pPr marL="1236663" indent="-2286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buClr>
                    <a:srgbClr val="FF9900"/>
                  </a:buClr>
                  <a:buFont typeface="Arial Black" pitchFamily="34" charset="0"/>
                  <a:defRPr sz="1200">
                    <a:solidFill>
                      <a:schemeClr val="tx1"/>
                    </a:solidFill>
                    <a:latin typeface="+mn-lt"/>
                  </a:defRPr>
                </a:lvl3pPr>
                <a:lvl4pPr marL="1644650" indent="-2286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sz="1600" kern="0" dirty="0" smtClean="0"/>
                  <a:t>Merge </a:t>
                </a:r>
                <a:r>
                  <a:rPr lang="en-US" sz="1600" kern="0" dirty="0"/>
                  <a:t>all 2D complex scattered </a:t>
                </a:r>
                <a:r>
                  <a:rPr lang="en-US" sz="1600" kern="0" dirty="0" smtClean="0"/>
                  <a:t>amplitudes from </a:t>
                </a:r>
                <a:r>
                  <a:rPr lang="en-US" sz="1600" kern="0" dirty="0"/>
                  <a:t>the sample </a:t>
                </a:r>
                <a:r>
                  <a:rPr lang="en-US" sz="1600" kern="0" dirty="0" smtClean="0"/>
                  <a:t>3D (reciprocal space):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/>
                        </a:rPr>
                        <m:t>𝑀𝑒𝑟𝑔𝑒</m:t>
                      </m:r>
                      <m:r>
                        <a:rPr lang="en-US" sz="1600" b="0" i="1" smtClean="0">
                          <a:latin typeface="Cambria Math"/>
                        </a:rPr>
                        <m:t>[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latin typeface="Cambria Math"/>
                            </a:rPr>
                            <m:t>−</m:t>
                          </m:r>
                          <m:r>
                            <a:rPr lang="en-US" sz="1600" i="1">
                              <a:latin typeface="Cambria Math"/>
                            </a:rPr>
                            <m:t>𝑖</m:t>
                          </m:r>
                          <m:r>
                            <a:rPr lang="en-US" sz="1600" i="1">
                              <a:latin typeface="Cambria Math"/>
                            </a:rPr>
                            <m:t>∗</m:t>
                          </m:r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r>
                        <a:rPr lang="en-US" sz="1600" b="0" i="1" smtClean="0">
                          <a:latin typeface="Cambria Math"/>
                        </a:rPr>
                        <m:t>] 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 smtClean="0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latin typeface="Cambria Math"/>
                            </a:rPr>
                            <m:t>−</m:t>
                          </m:r>
                          <m:r>
                            <a:rPr lang="en-US" sz="1600" i="1">
                              <a:latin typeface="Cambria Math"/>
                            </a:rPr>
                            <m:t>𝑖</m:t>
                          </m:r>
                          <m:r>
                            <a:rPr lang="en-US" sz="1600" i="1">
                              <a:latin typeface="Cambria Math"/>
                            </a:rPr>
                            <m:t>∗</m:t>
                          </m:r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sup>
                      </m:sSup>
                    </m:oMath>
                  </m:oMathPara>
                </a14:m>
                <a:endParaRPr lang="en-US" sz="1600" kern="0" dirty="0" smtClean="0"/>
              </a:p>
              <a:p>
                <a:r>
                  <a:rPr lang="en-US" sz="1600" b="1" i="1" dirty="0" smtClean="0"/>
                  <a:t>Distribution </a:t>
                </a:r>
                <a:r>
                  <a:rPr lang="en-US" sz="1600" b="1" i="1" dirty="0"/>
                  <a:t>of the electron density </a:t>
                </a:r>
                <a:r>
                  <a:rPr lang="en-US" sz="1600" dirty="0" smtClean="0"/>
                  <a:t>(3D</a:t>
                </a:r>
                <a:r>
                  <a:rPr lang="en-US" sz="1600" dirty="0"/>
                  <a:t>, real </a:t>
                </a:r>
                <a:r>
                  <a:rPr lang="en-US" sz="1600" dirty="0" smtClean="0"/>
                  <a:t>space):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b="0" i="1" smtClean="0">
                          <a:latin typeface="Cambria Math"/>
                        </a:rPr>
                        <m:t>ρ</m:t>
                      </m:r>
                      <m:r>
                        <a:rPr lang="en-US" sz="1600" b="0" i="1" smtClean="0">
                          <a:latin typeface="Cambria Math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sz="16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en-US" sz="1600" b="0" i="1" smtClean="0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/>
                            </a:rPr>
                            <m:t>ℱ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3</m:t>
                          </m:r>
                          <m:r>
                            <a:rPr lang="en-US" sz="1600" i="1" kern="0">
                              <a:latin typeface="Cambria Math"/>
                            </a:rPr>
                            <m:t>𝐷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(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latin typeface="Cambria Math"/>
                            </a:rPr>
                            <m:t>−</m:t>
                          </m:r>
                          <m:r>
                            <a:rPr lang="en-US" sz="1600" i="1">
                              <a:latin typeface="Cambria Math"/>
                            </a:rPr>
                            <m:t>𝑖</m:t>
                          </m:r>
                          <m:r>
                            <a:rPr lang="en-US" sz="1600" i="1">
                              <a:latin typeface="Cambria Math"/>
                            </a:rPr>
                            <m:t>∗</m:t>
                          </m:r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sup>
                      </m:sSup>
                      <m:r>
                        <a:rPr lang="en-US" sz="16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1600" kern="0" dirty="0"/>
              </a:p>
              <a:p>
                <a:endParaRPr lang="en-US" sz="1600" kern="0" dirty="0"/>
              </a:p>
              <a:p>
                <a:endParaRPr lang="en-US" sz="1600" kern="0" dirty="0" smtClean="0"/>
              </a:p>
              <a:p>
                <a:endParaRPr lang="en-US" sz="1800" i="1" kern="0" dirty="0" smtClean="0"/>
              </a:p>
              <a:p>
                <a:endParaRPr lang="en-US" sz="1800" i="1" kern="0" dirty="0" smtClean="0"/>
              </a:p>
              <a:p>
                <a:endParaRPr lang="en-US" sz="1800" kern="0" dirty="0" smtClean="0"/>
              </a:p>
              <a:p>
                <a:endParaRPr lang="en-US" kern="0" dirty="0"/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975" y="1130300"/>
                <a:ext cx="8212636" cy="5335814"/>
              </a:xfrm>
              <a:prstGeom prst="rect">
                <a:avLst/>
              </a:prstGeom>
              <a:blipFill rotWithShape="1">
                <a:blip r:embed="rId2"/>
                <a:stretch>
                  <a:fillRect l="-593" t="-9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923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Motivation</a:t>
            </a:r>
          </a:p>
          <a:p>
            <a:r>
              <a:rPr lang="en-US" sz="2400" dirty="0" smtClean="0"/>
              <a:t>Experiment setup </a:t>
            </a:r>
          </a:p>
          <a:p>
            <a:r>
              <a:rPr lang="en-US" sz="2400" dirty="0" smtClean="0"/>
              <a:t>Theoretical background</a:t>
            </a:r>
          </a:p>
          <a:p>
            <a:r>
              <a:rPr lang="en-US" sz="2400" dirty="0" smtClean="0"/>
              <a:t>Properties of the sample in the CXDI experiment and simulation of the </a:t>
            </a:r>
            <a:r>
              <a:rPr lang="en-US" sz="2400" dirty="0"/>
              <a:t>experiment</a:t>
            </a:r>
            <a:endParaRPr lang="en-US" sz="2400" dirty="0" smtClean="0"/>
          </a:p>
          <a:p>
            <a:r>
              <a:rPr lang="en-US" sz="2400" dirty="0"/>
              <a:t>CXDI simulation - results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i="1" dirty="0" smtClean="0"/>
              <a:t>CXDI – Coherent X-RAY Diffraction </a:t>
            </a:r>
            <a:r>
              <a:rPr lang="en-US" i="1" dirty="0"/>
              <a:t>I</a:t>
            </a:r>
            <a:r>
              <a:rPr lang="en-US" i="1" dirty="0" smtClean="0"/>
              <a:t>maging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315489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Theoretical </a:t>
            </a:r>
            <a:r>
              <a:rPr lang="en-US" dirty="0" smtClean="0"/>
              <a:t>background</a:t>
            </a:r>
            <a:endParaRPr lang="de-DE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82575" y="977900"/>
            <a:ext cx="3758202" cy="5335814"/>
          </a:xfrm>
        </p:spPr>
        <p:txBody>
          <a:bodyPr/>
          <a:lstStyle/>
          <a:p>
            <a:endParaRPr lang="en-US" sz="1600" dirty="0"/>
          </a:p>
          <a:p>
            <a:endParaRPr lang="en-US" sz="1600" dirty="0" smtClean="0"/>
          </a:p>
          <a:p>
            <a:endParaRPr lang="en-US" sz="1800" i="1" dirty="0" smtClean="0"/>
          </a:p>
          <a:p>
            <a:endParaRPr lang="en-US" sz="1800" i="1" dirty="0" smtClean="0"/>
          </a:p>
          <a:p>
            <a:endParaRPr lang="en-US" sz="1800" dirty="0" smtClean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 bwMode="auto">
              <a:xfrm>
                <a:off x="434975" y="1130300"/>
                <a:ext cx="8212636" cy="53358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65113" indent="-265113" algn="l" rtl="0" eaLnBrk="1" fontAlgn="base" hangingPunct="1">
                  <a:spcBef>
                    <a:spcPct val="0"/>
                  </a:spcBef>
                  <a:spcAft>
                    <a:spcPct val="50000"/>
                  </a:spcAft>
                  <a:buClr>
                    <a:srgbClr val="F28E00"/>
                  </a:buClr>
                  <a:buFont typeface="Arial Black" pitchFamily="34" charset="0"/>
                  <a:buChar char="&gt;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8650" indent="-184150" algn="l" rtl="0" eaLnBrk="1" fontAlgn="base" hangingPunct="1">
                  <a:spcBef>
                    <a:spcPct val="0"/>
                  </a:spcBef>
                  <a:spcAft>
                    <a:spcPct val="5000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2pPr>
                <a:lvl3pPr marL="1236663" indent="-2286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buClr>
                    <a:srgbClr val="FF9900"/>
                  </a:buClr>
                  <a:buFont typeface="Arial Black" pitchFamily="34" charset="0"/>
                  <a:defRPr sz="1200">
                    <a:solidFill>
                      <a:schemeClr val="tx1"/>
                    </a:solidFill>
                    <a:latin typeface="+mn-lt"/>
                  </a:defRPr>
                </a:lvl3pPr>
                <a:lvl4pPr marL="1644650" indent="-2286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6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/>
                          </a:rPr>
                          <m:t>𝑥</m:t>
                        </m:r>
                        <m:r>
                          <a:rPr lang="en-US" sz="1600" b="0" i="1" smtClean="0">
                            <a:latin typeface="Cambria Math"/>
                          </a:rPr>
                          <m:t>, 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𝐴</m:t>
                            </m:r>
                          </m:e>
                        </m:acc>
                        <m:d>
                          <m:d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e>
                    </m:d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/>
                          </a:rPr>
                          <m:t>−</m:t>
                        </m:r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  <m:r>
                          <a:rPr lang="en-US" sz="1600" i="1">
                            <a:latin typeface="Cambria Math"/>
                          </a:rPr>
                          <m:t>∗</m:t>
                        </m:r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𝜑</m:t>
                        </m:r>
                        <m:r>
                          <a:rPr lang="en-US" sz="1600" i="1"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en-US" sz="16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sup>
                    </m:sSup>
                    <m:r>
                      <a:rPr lang="en-US" sz="1600" b="0" i="1" smtClean="0">
                        <a:latin typeface="Cambria Math"/>
                      </a:rPr>
                      <m:t>→</m:t>
                    </m:r>
                  </m:oMath>
                </a14:m>
                <a:r>
                  <a:rPr lang="en-US" sz="1600" kern="0" dirty="0" smtClean="0"/>
                  <a:t> </a:t>
                </a:r>
                <a:r>
                  <a:rPr lang="en-US" sz="1600" b="1" i="1" dirty="0" smtClean="0">
                    <a:latin typeface="+mj-lt"/>
                  </a:rPr>
                  <a:t>projection of the electron density </a:t>
                </a:r>
                <a:r>
                  <a:rPr lang="en-US" sz="1600" i="0" dirty="0" smtClean="0">
                    <a:latin typeface="+mj-lt"/>
                  </a:rPr>
                  <a:t>in the beam direction (2D, real space, </a:t>
                </a:r>
                <a:r>
                  <a:rPr lang="en-US" sz="1600" i="1" u="sng" dirty="0" smtClean="0">
                    <a:latin typeface="+mj-lt"/>
                  </a:rPr>
                  <a:t>curved wave</a:t>
                </a:r>
                <a:r>
                  <a:rPr lang="en-US" sz="1600" i="0" dirty="0" smtClean="0">
                    <a:latin typeface="+mj-lt"/>
                  </a:rPr>
                  <a:t> front)</a:t>
                </a:r>
                <a:endParaRPr lang="en-US" sz="1600" kern="0" dirty="0"/>
              </a:p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𝑥</m:t>
                        </m:r>
                        <m:r>
                          <a:rPr lang="en-US" sz="1600" i="1">
                            <a:latin typeface="Cambria Math"/>
                          </a:rPr>
                          <m:t>, </m:t>
                        </m:r>
                        <m:r>
                          <a:rPr lang="en-US" sz="1600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𝐴</m:t>
                        </m:r>
                        <m:d>
                          <m:d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e>
                    </m:d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/>
                          </a:rPr>
                          <m:t>−</m:t>
                        </m:r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  <m:r>
                          <a:rPr lang="en-US" sz="1600" i="1">
                            <a:latin typeface="Cambria Math"/>
                          </a:rPr>
                          <m:t>∗0</m:t>
                        </m:r>
                      </m:sup>
                    </m:sSup>
                    <m:r>
                      <a:rPr lang="en-US" sz="1600" i="1">
                        <a:latin typeface="Cambria Math"/>
                      </a:rPr>
                      <m:t>→</m:t>
                    </m:r>
                    <m:r>
                      <a:rPr lang="en-US" sz="16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1600" b="1" i="1" dirty="0" smtClean="0">
                    <a:latin typeface="+mj-lt"/>
                  </a:rPr>
                  <a:t>projection of the electron density </a:t>
                </a:r>
                <a:r>
                  <a:rPr lang="en-US" sz="1600" i="0" dirty="0" smtClean="0">
                    <a:latin typeface="+mj-lt"/>
                  </a:rPr>
                  <a:t>in the beam direction (2D, real space, </a:t>
                </a:r>
                <a:r>
                  <a:rPr lang="en-US" sz="1600" b="0" i="1" u="sng" dirty="0" smtClean="0">
                    <a:latin typeface="+mj-lt"/>
                  </a:rPr>
                  <a:t>plain </a:t>
                </a:r>
                <a:r>
                  <a:rPr lang="en-US" sz="1600" i="1" u="sng" dirty="0" smtClean="0">
                    <a:latin typeface="+mj-lt"/>
                  </a:rPr>
                  <a:t>wave</a:t>
                </a:r>
                <a:r>
                  <a:rPr lang="en-US" sz="1600" i="0" dirty="0" smtClean="0">
                    <a:latin typeface="+mj-lt"/>
                  </a:rPr>
                  <a:t> front)</a:t>
                </a:r>
              </a:p>
              <a:p>
                <a14:m>
                  <m:oMath xmlns:m="http://schemas.openxmlformats.org/officeDocument/2006/math">
                    <m:r>
                      <a:rPr lang="en-US" sz="1600" i="1" kern="0">
                        <a:latin typeface="Cambria Math"/>
                      </a:rPr>
                      <m:t>𝑔</m:t>
                    </m:r>
                    <m:r>
                      <a:rPr lang="en-US" sz="1600" i="1" kern="0">
                        <a:latin typeface="Cambria Math"/>
                      </a:rPr>
                      <m:t>(</m:t>
                    </m:r>
                    <m:r>
                      <a:rPr lang="en-US" sz="1600" i="1" kern="0">
                        <a:latin typeface="Cambria Math"/>
                      </a:rPr>
                      <m:t>𝑥</m:t>
                    </m:r>
                    <m:r>
                      <a:rPr lang="en-US" sz="1600" i="1" kern="0">
                        <a:latin typeface="Cambria Math"/>
                      </a:rPr>
                      <m:t>,</m:t>
                    </m:r>
                    <m:r>
                      <a:rPr lang="en-US" sz="1600" i="1" kern="0">
                        <a:latin typeface="Cambria Math"/>
                      </a:rPr>
                      <m:t>𝑦</m:t>
                    </m:r>
                    <m:r>
                      <a:rPr lang="en-US" sz="1600" i="1" kern="0">
                        <a:latin typeface="Cambria Math"/>
                      </a:rPr>
                      <m:t>)−</m:t>
                    </m:r>
                  </m:oMath>
                </a14:m>
                <a:r>
                  <a:rPr lang="en-US" sz="1600" kern="0" dirty="0"/>
                  <a:t> Gaussian beam function (real space)</a:t>
                </a:r>
              </a:p>
              <a:p>
                <a:endParaRPr lang="en-US" sz="1600" kern="0" dirty="0" smtClean="0"/>
              </a:p>
              <a:p>
                <a:endParaRPr lang="en-US" sz="1800" i="1" kern="0" dirty="0" smtClean="0"/>
              </a:p>
              <a:p>
                <a:endParaRPr lang="en-US" sz="1800" i="1" kern="0" dirty="0" smtClean="0"/>
              </a:p>
              <a:p>
                <a:endParaRPr lang="en-US" sz="1800" kern="0" dirty="0" smtClean="0"/>
              </a:p>
              <a:p>
                <a:endParaRPr lang="en-US" kern="0" dirty="0"/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975" y="1130300"/>
                <a:ext cx="8212636" cy="5335814"/>
              </a:xfrm>
              <a:prstGeom prst="rect">
                <a:avLst/>
              </a:prstGeom>
              <a:blipFill rotWithShape="1">
                <a:blip r:embed="rId2"/>
                <a:stretch>
                  <a:fillRect l="-59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884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Theoretical </a:t>
            </a:r>
            <a:r>
              <a:rPr lang="en-US" dirty="0" smtClean="0"/>
              <a:t>background</a:t>
            </a:r>
            <a:endParaRPr lang="de-DE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82575" y="977900"/>
            <a:ext cx="3758202" cy="5335814"/>
          </a:xfrm>
        </p:spPr>
        <p:txBody>
          <a:bodyPr/>
          <a:lstStyle/>
          <a:p>
            <a:endParaRPr lang="en-US" sz="1600" dirty="0"/>
          </a:p>
          <a:p>
            <a:endParaRPr lang="en-US" sz="1600" dirty="0" smtClean="0"/>
          </a:p>
          <a:p>
            <a:endParaRPr lang="en-US" sz="1800" i="1" dirty="0" smtClean="0"/>
          </a:p>
          <a:p>
            <a:endParaRPr lang="en-US" sz="1800" i="1" dirty="0" smtClean="0"/>
          </a:p>
          <a:p>
            <a:endParaRPr lang="en-US" sz="1800" dirty="0" smtClean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 bwMode="auto">
              <a:xfrm>
                <a:off x="434975" y="1130300"/>
                <a:ext cx="8212636" cy="53358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65113" indent="-265113" algn="l" rtl="0" eaLnBrk="1" fontAlgn="base" hangingPunct="1">
                  <a:spcBef>
                    <a:spcPct val="0"/>
                  </a:spcBef>
                  <a:spcAft>
                    <a:spcPct val="50000"/>
                  </a:spcAft>
                  <a:buClr>
                    <a:srgbClr val="F28E00"/>
                  </a:buClr>
                  <a:buFont typeface="Arial Black" pitchFamily="34" charset="0"/>
                  <a:buChar char="&gt;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8650" indent="-184150" algn="l" rtl="0" eaLnBrk="1" fontAlgn="base" hangingPunct="1">
                  <a:spcBef>
                    <a:spcPct val="0"/>
                  </a:spcBef>
                  <a:spcAft>
                    <a:spcPct val="5000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2pPr>
                <a:lvl3pPr marL="1236663" indent="-2286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buClr>
                    <a:srgbClr val="FF9900"/>
                  </a:buClr>
                  <a:buFont typeface="Arial Black" pitchFamily="34" charset="0"/>
                  <a:defRPr sz="1200">
                    <a:solidFill>
                      <a:schemeClr val="tx1"/>
                    </a:solidFill>
                    <a:latin typeface="+mn-lt"/>
                  </a:defRPr>
                </a:lvl3pPr>
                <a:lvl4pPr marL="1644650" indent="-2286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6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/>
                          </a:rPr>
                          <m:t>𝑥</m:t>
                        </m:r>
                        <m:r>
                          <a:rPr lang="en-US" sz="1600" b="0" i="1" smtClean="0">
                            <a:latin typeface="Cambria Math"/>
                          </a:rPr>
                          <m:t>, 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𝐴</m:t>
                            </m:r>
                          </m:e>
                        </m:acc>
                        <m:d>
                          <m:d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e>
                    </m:d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/>
                          </a:rPr>
                          <m:t>−</m:t>
                        </m:r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  <m:r>
                          <a:rPr lang="en-US" sz="1600" i="1">
                            <a:latin typeface="Cambria Math"/>
                          </a:rPr>
                          <m:t>∗</m:t>
                        </m:r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𝜑</m:t>
                        </m:r>
                        <m:r>
                          <a:rPr lang="en-US" sz="1600" i="1"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en-US" sz="16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sup>
                    </m:sSup>
                    <m:r>
                      <a:rPr lang="en-US" sz="1600" b="0" i="1" smtClean="0">
                        <a:latin typeface="Cambria Math"/>
                      </a:rPr>
                      <m:t>→</m:t>
                    </m:r>
                  </m:oMath>
                </a14:m>
                <a:r>
                  <a:rPr lang="en-US" sz="1600" kern="0" dirty="0" smtClean="0"/>
                  <a:t> </a:t>
                </a:r>
                <a:r>
                  <a:rPr lang="en-US" sz="1600" b="1" i="1" dirty="0" smtClean="0">
                    <a:latin typeface="+mj-lt"/>
                  </a:rPr>
                  <a:t>projection of the electron density </a:t>
                </a:r>
                <a:r>
                  <a:rPr lang="en-US" sz="1600" i="0" dirty="0" smtClean="0">
                    <a:latin typeface="+mj-lt"/>
                  </a:rPr>
                  <a:t>in the beam direction (2D, real space, </a:t>
                </a:r>
                <a:r>
                  <a:rPr lang="en-US" sz="1600" i="1" u="sng" dirty="0" smtClean="0">
                    <a:latin typeface="+mj-lt"/>
                  </a:rPr>
                  <a:t>curved wave</a:t>
                </a:r>
                <a:r>
                  <a:rPr lang="en-US" sz="1600" i="0" dirty="0" smtClean="0">
                    <a:latin typeface="+mj-lt"/>
                  </a:rPr>
                  <a:t> front)</a:t>
                </a:r>
                <a:endParaRPr lang="en-US" sz="1600" kern="0" dirty="0"/>
              </a:p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𝑥</m:t>
                        </m:r>
                        <m:r>
                          <a:rPr lang="en-US" sz="1600" i="1">
                            <a:latin typeface="Cambria Math"/>
                          </a:rPr>
                          <m:t>, </m:t>
                        </m:r>
                        <m:r>
                          <a:rPr lang="en-US" sz="1600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𝐴</m:t>
                        </m:r>
                        <m:d>
                          <m:d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e>
                    </m:d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/>
                          </a:rPr>
                          <m:t>−</m:t>
                        </m:r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  <m:r>
                          <a:rPr lang="en-US" sz="1600" i="1">
                            <a:latin typeface="Cambria Math"/>
                          </a:rPr>
                          <m:t>∗0</m:t>
                        </m:r>
                      </m:sup>
                    </m:sSup>
                    <m:r>
                      <a:rPr lang="en-US" sz="1600" i="1">
                        <a:latin typeface="Cambria Math"/>
                      </a:rPr>
                      <m:t>→</m:t>
                    </m:r>
                    <m:r>
                      <a:rPr lang="en-US" sz="16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1600" b="1" i="1" dirty="0" smtClean="0">
                    <a:latin typeface="+mj-lt"/>
                  </a:rPr>
                  <a:t>projection of the electron density </a:t>
                </a:r>
                <a:r>
                  <a:rPr lang="en-US" sz="1600" i="0" dirty="0" smtClean="0">
                    <a:latin typeface="+mj-lt"/>
                  </a:rPr>
                  <a:t>in the beam direction (2D, real space, </a:t>
                </a:r>
                <a:r>
                  <a:rPr lang="en-US" sz="1600" b="0" i="1" u="sng" dirty="0" smtClean="0">
                    <a:latin typeface="+mj-lt"/>
                  </a:rPr>
                  <a:t>plain </a:t>
                </a:r>
                <a:r>
                  <a:rPr lang="en-US" sz="1600" i="1" u="sng" dirty="0" smtClean="0">
                    <a:latin typeface="+mj-lt"/>
                  </a:rPr>
                  <a:t>wave</a:t>
                </a:r>
                <a:r>
                  <a:rPr lang="en-US" sz="1600" i="0" dirty="0" smtClean="0">
                    <a:latin typeface="+mj-lt"/>
                  </a:rPr>
                  <a:t> front)</a:t>
                </a:r>
              </a:p>
              <a:p>
                <a14:m>
                  <m:oMath xmlns:m="http://schemas.openxmlformats.org/officeDocument/2006/math">
                    <m:r>
                      <a:rPr lang="en-US" sz="1600" i="1" kern="0">
                        <a:latin typeface="Cambria Math"/>
                      </a:rPr>
                      <m:t>𝑔</m:t>
                    </m:r>
                    <m:r>
                      <a:rPr lang="en-US" sz="1600" i="1" kern="0">
                        <a:latin typeface="Cambria Math"/>
                      </a:rPr>
                      <m:t>(</m:t>
                    </m:r>
                    <m:r>
                      <a:rPr lang="en-US" sz="1600" i="1" kern="0">
                        <a:latin typeface="Cambria Math"/>
                      </a:rPr>
                      <m:t>𝑥</m:t>
                    </m:r>
                    <m:r>
                      <a:rPr lang="en-US" sz="1600" i="1" kern="0">
                        <a:latin typeface="Cambria Math"/>
                      </a:rPr>
                      <m:t>,</m:t>
                    </m:r>
                    <m:r>
                      <a:rPr lang="en-US" sz="1600" i="1" kern="0">
                        <a:latin typeface="Cambria Math"/>
                      </a:rPr>
                      <m:t>𝑦</m:t>
                    </m:r>
                    <m:r>
                      <a:rPr lang="en-US" sz="1600" i="1" kern="0">
                        <a:latin typeface="Cambria Math"/>
                      </a:rPr>
                      <m:t>)−</m:t>
                    </m:r>
                  </m:oMath>
                </a14:m>
                <a:r>
                  <a:rPr lang="en-US" sz="1600" kern="0" dirty="0"/>
                  <a:t> Gaussian beam function (real space)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ℱ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2</m:t>
                        </m:r>
                        <m:r>
                          <a:rPr lang="en-US" sz="1600" i="1" kern="0">
                            <a:latin typeface="Cambria Math"/>
                          </a:rPr>
                          <m:t>𝐷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{</m:t>
                    </m:r>
                    <m:acc>
                      <m:accPr>
                        <m:chr m:val="̃"/>
                        <m:ctrlPr>
                          <a:rPr lang="en-US" sz="16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𝑥</m:t>
                        </m:r>
                        <m:r>
                          <a:rPr lang="en-US" sz="1600" i="1">
                            <a:latin typeface="Cambria Math"/>
                          </a:rPr>
                          <m:t>, </m:t>
                        </m:r>
                        <m:r>
                          <a:rPr lang="en-US" sz="1600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1600" b="0" i="0" smtClean="0">
                        <a:latin typeface="Cambria Math"/>
                      </a:rPr>
                      <m:t>}=</m:t>
                    </m:r>
                    <m:sSub>
                      <m:sSubPr>
                        <m:ctrlPr>
                          <a:rPr lang="en-US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ℱ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2</m:t>
                        </m:r>
                        <m:r>
                          <a:rPr lang="en-US" sz="1600" i="1" kern="0">
                            <a:latin typeface="Cambria Math"/>
                          </a:rPr>
                          <m:t>𝐷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{</m:t>
                    </m:r>
                    <m:r>
                      <a:rPr lang="en-US" sz="1600" i="1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𝑥</m:t>
                        </m:r>
                        <m:r>
                          <a:rPr lang="en-US" sz="1600" i="1">
                            <a:latin typeface="Cambria Math"/>
                          </a:rPr>
                          <m:t>,</m:t>
                        </m:r>
                        <m:r>
                          <a:rPr lang="en-US" sz="1600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1600" b="0" i="1" smtClean="0">
                        <a:latin typeface="Cambria Math"/>
                      </a:rPr>
                      <m:t>}</m:t>
                    </m:r>
                    <m:r>
                      <a:rPr lang="en-US" sz="1600" i="1" smtClean="0">
                        <a:latin typeface="Cambria Math"/>
                      </a:rPr>
                      <m:t>⊗</m:t>
                    </m:r>
                    <m:sSub>
                      <m:sSubPr>
                        <m:ctrlPr>
                          <a:rPr lang="en-US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ℱ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2</m:t>
                        </m:r>
                        <m:r>
                          <a:rPr lang="en-US" sz="1600" i="1" kern="0">
                            <a:latin typeface="Cambria Math"/>
                          </a:rPr>
                          <m:t>𝐷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{</m:t>
                    </m:r>
                    <m:r>
                      <m:rPr>
                        <m:sty m:val="p"/>
                      </m:rPr>
                      <a:rPr lang="en-US" sz="1600" smtClean="0">
                        <a:latin typeface="Cambria Math"/>
                      </a:rPr>
                      <m:t>p</m:t>
                    </m:r>
                    <m:d>
                      <m:dPr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𝑥</m:t>
                        </m:r>
                        <m:r>
                          <a:rPr lang="en-US" sz="1600" i="1">
                            <a:latin typeface="Cambria Math"/>
                          </a:rPr>
                          <m:t>,</m:t>
                        </m:r>
                        <m:r>
                          <a:rPr lang="en-US" sz="1600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1600" b="0" i="0" smtClean="0">
                        <a:latin typeface="Cambria Math"/>
                      </a:rPr>
                      <m:t>}−</m:t>
                    </m:r>
                  </m:oMath>
                </a14:m>
                <a:r>
                  <a:rPr lang="en-US" sz="1600" kern="0" dirty="0" smtClean="0"/>
                  <a:t> </a:t>
                </a:r>
                <a:r>
                  <a:rPr lang="en-US" sz="1600" kern="0" dirty="0" smtClean="0">
                    <a:solidFill>
                      <a:schemeClr val="accent2"/>
                    </a:solidFill>
                  </a:rPr>
                  <a:t>Convolution </a:t>
                </a:r>
                <a:r>
                  <a:rPr lang="en-US" sz="1600" kern="0" dirty="0" smtClean="0"/>
                  <a:t>(Blur on the detector, reciprocal space)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600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 ker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ℱ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1600" i="1" kern="0">
                                <a:latin typeface="Cambria Math"/>
                              </a:rPr>
                              <m:t>𝐷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{</m:t>
                        </m:r>
                        <m:acc>
                          <m:accPr>
                            <m:chr m:val="̃"/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d>
                          <m:d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, 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𝑦</m:t>
                            </m:r>
                          </m:e>
                        </m:d>
                        <m:r>
                          <a:rPr lang="en-US" sz="1600">
                            <a:latin typeface="Cambria Math"/>
                          </a:rPr>
                          <m:t>}</m:t>
                        </m:r>
                      </m:e>
                    </m:d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sz="16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𝐴</m:t>
                        </m:r>
                      </m:e>
                    </m:acc>
                    <m:d>
                      <m:dPr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kern="0" dirty="0" smtClean="0"/>
                  <a:t> – distribution of the amplitudes on the detector (</a:t>
                </a:r>
                <a:r>
                  <a:rPr lang="en-US" sz="1600" i="1" u="sng" kern="0" dirty="0" smtClean="0"/>
                  <a:t>curved wave</a:t>
                </a:r>
                <a:r>
                  <a:rPr lang="en-US" sz="1600" kern="0" dirty="0" smtClean="0"/>
                  <a:t> front, reciprocal space)</a:t>
                </a:r>
              </a:p>
              <a:p>
                <a:endParaRPr lang="en-US" sz="1600" kern="0" dirty="0" smtClean="0"/>
              </a:p>
              <a:p>
                <a:endParaRPr lang="en-US" sz="1800" i="1" kern="0" dirty="0" smtClean="0"/>
              </a:p>
              <a:p>
                <a:endParaRPr lang="en-US" sz="1800" i="1" kern="0" dirty="0" smtClean="0"/>
              </a:p>
              <a:p>
                <a:endParaRPr lang="en-US" sz="1800" kern="0" dirty="0" smtClean="0"/>
              </a:p>
              <a:p>
                <a:endParaRPr lang="en-US" kern="0" dirty="0"/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975" y="1130300"/>
                <a:ext cx="8212636" cy="5335814"/>
              </a:xfrm>
              <a:prstGeom prst="rect">
                <a:avLst/>
              </a:prstGeom>
              <a:blipFill rotWithShape="1">
                <a:blip r:embed="rId2"/>
                <a:stretch>
                  <a:fillRect l="-59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751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Theoretical </a:t>
            </a:r>
            <a:r>
              <a:rPr lang="en-US" dirty="0" smtClean="0"/>
              <a:t>background</a:t>
            </a:r>
            <a:endParaRPr lang="de-DE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82575" y="977900"/>
            <a:ext cx="3758202" cy="5335814"/>
          </a:xfrm>
        </p:spPr>
        <p:txBody>
          <a:bodyPr/>
          <a:lstStyle/>
          <a:p>
            <a:endParaRPr lang="en-US" sz="1600" dirty="0"/>
          </a:p>
          <a:p>
            <a:endParaRPr lang="en-US" sz="1600" dirty="0" smtClean="0"/>
          </a:p>
          <a:p>
            <a:endParaRPr lang="en-US" sz="1800" i="1" dirty="0" smtClean="0"/>
          </a:p>
          <a:p>
            <a:endParaRPr lang="en-US" sz="1800" i="1" dirty="0" smtClean="0"/>
          </a:p>
          <a:p>
            <a:endParaRPr lang="en-US" sz="1800" dirty="0" smtClean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 bwMode="auto">
              <a:xfrm>
                <a:off x="434975" y="1130300"/>
                <a:ext cx="8212636" cy="53358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65113" indent="-265113" algn="l" rtl="0" eaLnBrk="1" fontAlgn="base" hangingPunct="1">
                  <a:spcBef>
                    <a:spcPct val="0"/>
                  </a:spcBef>
                  <a:spcAft>
                    <a:spcPct val="50000"/>
                  </a:spcAft>
                  <a:buClr>
                    <a:srgbClr val="F28E00"/>
                  </a:buClr>
                  <a:buFont typeface="Arial Black" pitchFamily="34" charset="0"/>
                  <a:buChar char="&gt;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8650" indent="-184150" algn="l" rtl="0" eaLnBrk="1" fontAlgn="base" hangingPunct="1">
                  <a:spcBef>
                    <a:spcPct val="0"/>
                  </a:spcBef>
                  <a:spcAft>
                    <a:spcPct val="5000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2pPr>
                <a:lvl3pPr marL="1236663" indent="-2286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buClr>
                    <a:srgbClr val="FF9900"/>
                  </a:buClr>
                  <a:buFont typeface="Arial Black" pitchFamily="34" charset="0"/>
                  <a:defRPr sz="1200">
                    <a:solidFill>
                      <a:schemeClr val="tx1"/>
                    </a:solidFill>
                    <a:latin typeface="+mn-lt"/>
                  </a:defRPr>
                </a:lvl3pPr>
                <a:lvl4pPr marL="1644650" indent="-2286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6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/>
                          </a:rPr>
                          <m:t>𝑥</m:t>
                        </m:r>
                        <m:r>
                          <a:rPr lang="en-US" sz="1600" b="0" i="1" smtClean="0">
                            <a:latin typeface="Cambria Math"/>
                          </a:rPr>
                          <m:t>, 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𝐴</m:t>
                            </m:r>
                          </m:e>
                        </m:acc>
                        <m:d>
                          <m:d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e>
                    </m:d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/>
                          </a:rPr>
                          <m:t>−</m:t>
                        </m:r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  <m:r>
                          <a:rPr lang="en-US" sz="1600" i="1">
                            <a:latin typeface="Cambria Math"/>
                          </a:rPr>
                          <m:t>∗</m:t>
                        </m:r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𝜑</m:t>
                        </m:r>
                        <m:r>
                          <a:rPr lang="en-US" sz="1600" i="1"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en-US" sz="16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sup>
                    </m:sSup>
                    <m:r>
                      <a:rPr lang="en-US" sz="1600" b="0" i="1" smtClean="0">
                        <a:latin typeface="Cambria Math"/>
                      </a:rPr>
                      <m:t>→</m:t>
                    </m:r>
                  </m:oMath>
                </a14:m>
                <a:r>
                  <a:rPr lang="en-US" sz="1600" kern="0" dirty="0" smtClean="0"/>
                  <a:t> </a:t>
                </a:r>
                <a:r>
                  <a:rPr lang="en-US" sz="1600" b="1" i="1" dirty="0" smtClean="0">
                    <a:latin typeface="+mj-lt"/>
                  </a:rPr>
                  <a:t>projection of the electron density </a:t>
                </a:r>
                <a:r>
                  <a:rPr lang="en-US" sz="1600" i="0" dirty="0" smtClean="0">
                    <a:latin typeface="+mj-lt"/>
                  </a:rPr>
                  <a:t>in the beam direction (2D, real space, </a:t>
                </a:r>
                <a:r>
                  <a:rPr lang="en-US" sz="1600" i="1" u="sng" dirty="0" smtClean="0">
                    <a:latin typeface="+mj-lt"/>
                  </a:rPr>
                  <a:t>curved wave</a:t>
                </a:r>
                <a:r>
                  <a:rPr lang="en-US" sz="1600" i="0" dirty="0" smtClean="0">
                    <a:latin typeface="+mj-lt"/>
                  </a:rPr>
                  <a:t> front)</a:t>
                </a:r>
                <a:endParaRPr lang="en-US" sz="1600" kern="0" dirty="0"/>
              </a:p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𝑥</m:t>
                        </m:r>
                        <m:r>
                          <a:rPr lang="en-US" sz="1600" i="1">
                            <a:latin typeface="Cambria Math"/>
                          </a:rPr>
                          <m:t>, </m:t>
                        </m:r>
                        <m:r>
                          <a:rPr lang="en-US" sz="1600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𝐴</m:t>
                        </m:r>
                        <m:d>
                          <m:d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e>
                    </m:d>
                    <m:sSup>
                      <m:sSupPr>
                        <m:ctrlPr>
                          <a:rPr lang="en-US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1600" i="1">
                            <a:latin typeface="Cambria Math"/>
                          </a:rPr>
                          <m:t>−</m:t>
                        </m:r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  <m:r>
                          <a:rPr lang="en-US" sz="1600" i="1">
                            <a:latin typeface="Cambria Math"/>
                          </a:rPr>
                          <m:t>∗0</m:t>
                        </m:r>
                      </m:sup>
                    </m:sSup>
                    <m:r>
                      <a:rPr lang="en-US" sz="1600" i="1">
                        <a:latin typeface="Cambria Math"/>
                      </a:rPr>
                      <m:t>→</m:t>
                    </m:r>
                    <m:r>
                      <a:rPr lang="en-US" sz="16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1600" b="1" i="1" dirty="0" smtClean="0">
                    <a:latin typeface="+mj-lt"/>
                  </a:rPr>
                  <a:t>projection of the electron density </a:t>
                </a:r>
                <a:r>
                  <a:rPr lang="en-US" sz="1600" i="0" dirty="0" smtClean="0">
                    <a:latin typeface="+mj-lt"/>
                  </a:rPr>
                  <a:t>in the beam direction (2D, real space, </a:t>
                </a:r>
                <a:r>
                  <a:rPr lang="en-US" sz="1600" b="0" i="1" u="sng" dirty="0" smtClean="0">
                    <a:latin typeface="+mj-lt"/>
                  </a:rPr>
                  <a:t>plain </a:t>
                </a:r>
                <a:r>
                  <a:rPr lang="en-US" sz="1600" i="1" u="sng" dirty="0" smtClean="0">
                    <a:latin typeface="+mj-lt"/>
                  </a:rPr>
                  <a:t>wave</a:t>
                </a:r>
                <a:r>
                  <a:rPr lang="en-US" sz="1600" i="0" dirty="0" smtClean="0">
                    <a:latin typeface="+mj-lt"/>
                  </a:rPr>
                  <a:t> front)</a:t>
                </a:r>
              </a:p>
              <a:p>
                <a14:m>
                  <m:oMath xmlns:m="http://schemas.openxmlformats.org/officeDocument/2006/math">
                    <m:r>
                      <a:rPr lang="en-US" sz="1600" i="1" kern="0">
                        <a:latin typeface="Cambria Math"/>
                      </a:rPr>
                      <m:t>𝑔</m:t>
                    </m:r>
                    <m:r>
                      <a:rPr lang="en-US" sz="1600" i="1" kern="0">
                        <a:latin typeface="Cambria Math"/>
                      </a:rPr>
                      <m:t>(</m:t>
                    </m:r>
                    <m:r>
                      <a:rPr lang="en-US" sz="1600" i="1" kern="0">
                        <a:latin typeface="Cambria Math"/>
                      </a:rPr>
                      <m:t>𝑥</m:t>
                    </m:r>
                    <m:r>
                      <a:rPr lang="en-US" sz="1600" i="1" kern="0">
                        <a:latin typeface="Cambria Math"/>
                      </a:rPr>
                      <m:t>,</m:t>
                    </m:r>
                    <m:r>
                      <a:rPr lang="en-US" sz="1600" i="1" kern="0">
                        <a:latin typeface="Cambria Math"/>
                      </a:rPr>
                      <m:t>𝑦</m:t>
                    </m:r>
                    <m:r>
                      <a:rPr lang="en-US" sz="1600" i="1" kern="0">
                        <a:latin typeface="Cambria Math"/>
                      </a:rPr>
                      <m:t>)−</m:t>
                    </m:r>
                  </m:oMath>
                </a14:m>
                <a:r>
                  <a:rPr lang="en-US" sz="1600" kern="0" dirty="0"/>
                  <a:t> Gaussian beam function (real space)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ℱ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2</m:t>
                        </m:r>
                        <m:r>
                          <a:rPr lang="en-US" sz="1600" i="1" kern="0">
                            <a:latin typeface="Cambria Math"/>
                          </a:rPr>
                          <m:t>𝐷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{</m:t>
                    </m:r>
                    <m:acc>
                      <m:accPr>
                        <m:chr m:val="̃"/>
                        <m:ctrlPr>
                          <a:rPr lang="en-US" sz="16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𝑝</m:t>
                        </m:r>
                      </m:e>
                    </m:acc>
                    <m:d>
                      <m:dPr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𝑥</m:t>
                        </m:r>
                        <m:r>
                          <a:rPr lang="en-US" sz="1600" i="1">
                            <a:latin typeface="Cambria Math"/>
                          </a:rPr>
                          <m:t>, </m:t>
                        </m:r>
                        <m:r>
                          <a:rPr lang="en-US" sz="1600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1600" b="0" i="0" smtClean="0">
                        <a:latin typeface="Cambria Math"/>
                      </a:rPr>
                      <m:t>}=</m:t>
                    </m:r>
                    <m:sSub>
                      <m:sSubPr>
                        <m:ctrlPr>
                          <a:rPr lang="en-US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ℱ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2</m:t>
                        </m:r>
                        <m:r>
                          <a:rPr lang="en-US" sz="1600" i="1" kern="0">
                            <a:latin typeface="Cambria Math"/>
                          </a:rPr>
                          <m:t>𝐷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{</m:t>
                    </m:r>
                    <m:r>
                      <a:rPr lang="en-US" sz="1600" i="1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𝑥</m:t>
                        </m:r>
                        <m:r>
                          <a:rPr lang="en-US" sz="1600" i="1">
                            <a:latin typeface="Cambria Math"/>
                          </a:rPr>
                          <m:t>,</m:t>
                        </m:r>
                        <m:r>
                          <a:rPr lang="en-US" sz="1600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1600" b="0" i="1" smtClean="0">
                        <a:latin typeface="Cambria Math"/>
                      </a:rPr>
                      <m:t>}</m:t>
                    </m:r>
                    <m:r>
                      <a:rPr lang="en-US" sz="1600" i="1" smtClean="0">
                        <a:latin typeface="Cambria Math"/>
                      </a:rPr>
                      <m:t>⊗</m:t>
                    </m:r>
                    <m:sSub>
                      <m:sSubPr>
                        <m:ctrlPr>
                          <a:rPr lang="en-US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ℱ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2</m:t>
                        </m:r>
                        <m:r>
                          <a:rPr lang="en-US" sz="1600" i="1" kern="0">
                            <a:latin typeface="Cambria Math"/>
                          </a:rPr>
                          <m:t>𝐷</m:t>
                        </m:r>
                      </m:sub>
                    </m:sSub>
                    <m:r>
                      <a:rPr lang="en-US" sz="1600" i="1">
                        <a:latin typeface="Cambria Math"/>
                      </a:rPr>
                      <m:t>{</m:t>
                    </m:r>
                    <m:r>
                      <m:rPr>
                        <m:sty m:val="p"/>
                      </m:rPr>
                      <a:rPr lang="en-US" sz="1600" smtClean="0">
                        <a:latin typeface="Cambria Math"/>
                      </a:rPr>
                      <m:t>p</m:t>
                    </m:r>
                    <m:d>
                      <m:dPr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/>
                          </a:rPr>
                          <m:t>𝑥</m:t>
                        </m:r>
                        <m:r>
                          <a:rPr lang="en-US" sz="1600" i="1">
                            <a:latin typeface="Cambria Math"/>
                          </a:rPr>
                          <m:t>,</m:t>
                        </m:r>
                        <m:r>
                          <a:rPr lang="en-US" sz="1600" i="1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sz="1600" b="0" i="0" smtClean="0">
                        <a:latin typeface="Cambria Math"/>
                      </a:rPr>
                      <m:t>}−</m:t>
                    </m:r>
                  </m:oMath>
                </a14:m>
                <a:r>
                  <a:rPr lang="en-US" sz="1600" kern="0" dirty="0" smtClean="0"/>
                  <a:t> </a:t>
                </a:r>
                <a:r>
                  <a:rPr lang="en-US" sz="1600" kern="0" dirty="0" smtClean="0">
                    <a:solidFill>
                      <a:schemeClr val="accent2"/>
                    </a:solidFill>
                  </a:rPr>
                  <a:t>Convolution </a:t>
                </a:r>
                <a:r>
                  <a:rPr lang="en-US" sz="1600" kern="0" dirty="0" smtClean="0"/>
                  <a:t>(Blur on the detector, reciprocal space)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600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 ker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ℱ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1600" i="1" kern="0">
                                <a:latin typeface="Cambria Math"/>
                              </a:rPr>
                              <m:t>𝐷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{</m:t>
                        </m:r>
                        <m:acc>
                          <m:accPr>
                            <m:chr m:val="̃"/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d>
                          <m:d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, 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𝑦</m:t>
                            </m:r>
                          </m:e>
                        </m:d>
                        <m:r>
                          <a:rPr lang="en-US" sz="1600">
                            <a:latin typeface="Cambria Math"/>
                          </a:rPr>
                          <m:t>}</m:t>
                        </m:r>
                      </m:e>
                    </m:d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sz="16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/>
                          </a:rPr>
                          <m:t>𝐴</m:t>
                        </m:r>
                      </m:e>
                    </m:acc>
                    <m:d>
                      <m:dPr>
                        <m:ctrlPr>
                          <a:rPr lang="en-US" sz="16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sz="16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kern="0" dirty="0" smtClean="0"/>
                  <a:t> – distribution of the amplitudes on the detector (</a:t>
                </a:r>
                <a:r>
                  <a:rPr lang="en-US" sz="1600" i="1" u="sng" kern="0" dirty="0" smtClean="0"/>
                  <a:t>curved wave</a:t>
                </a:r>
                <a:r>
                  <a:rPr lang="en-US" sz="1600" kern="0" dirty="0" smtClean="0"/>
                  <a:t> front, reciprocal space)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 kern="0">
                            <a:latin typeface="Cambria Math"/>
                          </a:rPr>
                          <m:t>𝐴</m:t>
                        </m:r>
                        <m:d>
                          <m:d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600" i="1" kern="0">
                            <a:latin typeface="Cambria Math"/>
                          </a:rPr>
                          <m:t>𝑑𝑒𝑐𝑜𝑛𝑣</m:t>
                        </m:r>
                      </m:sub>
                    </m:sSub>
                    <m:r>
                      <a:rPr lang="en-US" sz="1600" i="1" kern="0">
                        <a:latin typeface="Cambria Math"/>
                      </a:rPr>
                      <m:t> </m:t>
                    </m:r>
                    <m:r>
                      <a:rPr lang="en-US" sz="1600" b="0" i="1" kern="0" smtClean="0">
                        <a:latin typeface="Cambria Math"/>
                        <a:ea typeface="Cambria Math"/>
                      </a:rPr>
                      <m:t>= </m:t>
                    </m:r>
                    <m:r>
                      <a:rPr lang="en-US" sz="1600" i="1" kern="0">
                        <a:latin typeface="Cambria Math"/>
                        <a:ea typeface="Cambria Math"/>
                      </a:rPr>
                      <m:t>|</m:t>
                    </m:r>
                    <m:sSub>
                      <m:sSubPr>
                        <m:ctrlPr>
                          <a:rPr lang="en-US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ℱ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2</m:t>
                        </m:r>
                        <m:r>
                          <a:rPr lang="en-US" sz="1600" i="1" kern="0">
                            <a:latin typeface="Cambria Math"/>
                          </a:rPr>
                          <m:t>𝐷</m:t>
                        </m:r>
                      </m:sub>
                    </m:sSub>
                    <m:d>
                      <m:dPr>
                        <m:ctrlPr>
                          <a:rPr lang="en-US" sz="1600" b="0" i="1" kern="0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b="0" i="1" kern="0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acc>
                              <m:accPr>
                                <m:chr m:val="̃"/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𝑝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, 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𝑦</m:t>
                                </m:r>
                              </m:e>
                            </m:d>
                          </m:num>
                          <m:den>
                            <m:r>
                              <a:rPr lang="en-US" sz="1600" b="0" i="1" kern="0" smtClean="0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1600" b="0" i="1" kern="0" smtClean="0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kern="0" smtClea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US" sz="1600" b="0" i="1" kern="0" smtClean="0">
                                    <a:latin typeface="Cambria Math"/>
                                    <a:ea typeface="Cambria Math"/>
                                  </a:rPr>
                                  <m:t>, </m:t>
                                </m:r>
                                <m:r>
                                  <a:rPr lang="en-US" sz="1600" b="0" i="1" kern="0" smtClean="0"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</m:e>
                            </m:d>
                          </m:den>
                        </m:f>
                      </m:e>
                    </m:d>
                    <m:r>
                      <a:rPr lang="en-US" sz="1600" b="0" i="1" kern="0" smtClean="0">
                        <a:latin typeface="Cambria Math"/>
                        <a:ea typeface="Cambria Math"/>
                      </a:rPr>
                      <m:t>|</m:t>
                    </m:r>
                  </m:oMath>
                </a14:m>
                <a:r>
                  <a:rPr lang="en-US" sz="1600" kern="0" dirty="0"/>
                  <a:t> </a:t>
                </a:r>
                <a14:m>
                  <m:oMath xmlns:m="http://schemas.openxmlformats.org/officeDocument/2006/math">
                    <m:r>
                      <a:rPr lang="en-US" sz="1600" i="1" kern="0">
                        <a:latin typeface="Cambria Math"/>
                      </a:rPr>
                      <m:t>−</m:t>
                    </m:r>
                  </m:oMath>
                </a14:m>
                <a:r>
                  <a:rPr lang="en-US" sz="1600" kern="0" dirty="0" smtClean="0"/>
                  <a:t> approximation of the result of the scattered amplitudes on the detector form the </a:t>
                </a:r>
                <a:r>
                  <a:rPr lang="en-US" sz="1600" i="1" u="sng" kern="0" dirty="0" smtClean="0"/>
                  <a:t>plain wave</a:t>
                </a:r>
                <a:r>
                  <a:rPr lang="en-US" sz="1600" kern="0" dirty="0" smtClean="0"/>
                  <a:t> front (</a:t>
                </a:r>
                <a:r>
                  <a:rPr lang="en-US" sz="1600" i="1" kern="0" dirty="0" err="1" smtClean="0">
                    <a:solidFill>
                      <a:schemeClr val="accent2"/>
                    </a:solidFill>
                  </a:rPr>
                  <a:t>Deconvolution</a:t>
                </a:r>
                <a:r>
                  <a:rPr lang="en-US" sz="1600" i="1" kern="0" dirty="0" smtClean="0"/>
                  <a:t>,</a:t>
                </a:r>
                <a:r>
                  <a:rPr lang="en-US" sz="1600" i="1" kern="0" dirty="0" smtClean="0">
                    <a:solidFill>
                      <a:schemeClr val="accent2"/>
                    </a:solidFill>
                  </a:rPr>
                  <a:t> </a:t>
                </a:r>
                <a:r>
                  <a:rPr lang="en-US" sz="1600" kern="0" dirty="0" smtClean="0"/>
                  <a:t>reciprocal space)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𝜑</m:t>
                        </m:r>
                        <m:d>
                          <m:dPr>
                            <m:ctrlPr>
                              <a:rPr lang="en-US" sz="1600" i="1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1600" i="1" kern="0">
                            <a:latin typeface="Cambria Math"/>
                          </a:rPr>
                          <m:t>𝑑𝑒𝑐𝑜𝑛𝑣</m:t>
                        </m:r>
                      </m:sub>
                    </m:sSub>
                    <m:r>
                      <a:rPr lang="en-US" sz="1600" i="1" kern="0">
                        <a:latin typeface="Cambria Math"/>
                      </a:rPr>
                      <m:t> </m:t>
                    </m:r>
                    <m:r>
                      <a:rPr lang="en-US" sz="1600" i="1" ker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1600" b="0" i="1" kern="0" smtClean="0">
                        <a:latin typeface="Cambria Math"/>
                        <a:ea typeface="Cambria Math"/>
                      </a:rPr>
                      <m:t>𝑎𝑛𝑔𝑙𝑒</m:t>
                    </m:r>
                    <m:r>
                      <a:rPr lang="en-US" sz="1600" b="0" i="1" kern="0" smtClean="0">
                        <a:latin typeface="Cambria Math"/>
                        <a:ea typeface="Cambria Math"/>
                      </a:rPr>
                      <m:t>(</m:t>
                    </m:r>
                    <m:sSub>
                      <m:sSubPr>
                        <m:ctrlPr>
                          <a:rPr lang="en-US" sz="1600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ℱ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2</m:t>
                        </m:r>
                        <m:r>
                          <a:rPr lang="en-US" sz="1600" i="1" kern="0">
                            <a:latin typeface="Cambria Math"/>
                          </a:rPr>
                          <m:t>𝐷</m:t>
                        </m:r>
                      </m:sub>
                    </m:sSub>
                    <m:d>
                      <m:dPr>
                        <m:ctrlPr>
                          <a:rPr lang="en-US" sz="1600" i="1" ker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 ker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acc>
                              <m:accPr>
                                <m:chr m:val="̃"/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𝑝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sz="16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, 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𝑦</m:t>
                                </m:r>
                              </m:e>
                            </m:d>
                          </m:num>
                          <m:den>
                            <m:r>
                              <a:rPr lang="en-US" sz="1600" i="1" kern="0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1600" i="1" kern="0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1600" i="1" ker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US" sz="1600" i="1" kern="0">
                                    <a:latin typeface="Cambria Math"/>
                                    <a:ea typeface="Cambria Math"/>
                                  </a:rPr>
                                  <m:t>, </m:t>
                                </m:r>
                                <m:r>
                                  <a:rPr lang="en-US" sz="1600" i="1" kern="0"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</m:e>
                            </m:d>
                          </m:den>
                        </m:f>
                      </m:e>
                    </m:d>
                    <m:r>
                      <a:rPr lang="en-US" sz="1600" b="0" i="1" kern="0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sz="1600" kern="0" dirty="0"/>
              </a:p>
              <a:p>
                <a:endParaRPr lang="en-US" sz="1600" kern="0" dirty="0" smtClean="0"/>
              </a:p>
              <a:p>
                <a:endParaRPr lang="en-US" sz="1800" i="1" kern="0" dirty="0" smtClean="0"/>
              </a:p>
              <a:p>
                <a:endParaRPr lang="en-US" sz="1800" i="1" kern="0" dirty="0" smtClean="0"/>
              </a:p>
              <a:p>
                <a:endParaRPr lang="en-US" sz="1800" kern="0" dirty="0" smtClean="0"/>
              </a:p>
              <a:p>
                <a:endParaRPr lang="en-US" kern="0" dirty="0"/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975" y="1130300"/>
                <a:ext cx="8212636" cy="5335814"/>
              </a:xfrm>
              <a:prstGeom prst="rect">
                <a:avLst/>
              </a:prstGeom>
              <a:blipFill rotWithShape="1">
                <a:blip r:embed="rId2"/>
                <a:stretch>
                  <a:fillRect l="-59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680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Theoretical </a:t>
            </a:r>
            <a:r>
              <a:rPr lang="en-US" dirty="0" smtClean="0"/>
              <a:t>background</a:t>
            </a:r>
            <a:endParaRPr lang="de-DE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82575" y="977900"/>
            <a:ext cx="3758202" cy="5335814"/>
          </a:xfrm>
        </p:spPr>
        <p:txBody>
          <a:bodyPr/>
          <a:lstStyle/>
          <a:p>
            <a:endParaRPr lang="en-US" sz="1600" dirty="0"/>
          </a:p>
          <a:p>
            <a:endParaRPr lang="en-US" sz="1600" dirty="0" smtClean="0"/>
          </a:p>
          <a:p>
            <a:endParaRPr lang="en-US" sz="1800" i="1" dirty="0" smtClean="0"/>
          </a:p>
          <a:p>
            <a:endParaRPr lang="en-US" sz="1800" i="1" dirty="0" smtClean="0"/>
          </a:p>
          <a:p>
            <a:endParaRPr lang="en-US" sz="1800" dirty="0" smtClean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 bwMode="auto">
              <a:xfrm>
                <a:off x="434975" y="1130300"/>
                <a:ext cx="8212636" cy="53358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65113" indent="-265113" algn="l" rtl="0" eaLnBrk="1" fontAlgn="base" hangingPunct="1">
                  <a:spcBef>
                    <a:spcPct val="0"/>
                  </a:spcBef>
                  <a:spcAft>
                    <a:spcPct val="50000"/>
                  </a:spcAft>
                  <a:buClr>
                    <a:srgbClr val="F28E00"/>
                  </a:buClr>
                  <a:buFont typeface="Arial Black" pitchFamily="34" charset="0"/>
                  <a:buChar char="&gt;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8650" indent="-184150" algn="l" rtl="0" eaLnBrk="1" fontAlgn="base" hangingPunct="1">
                  <a:spcBef>
                    <a:spcPct val="0"/>
                  </a:spcBef>
                  <a:spcAft>
                    <a:spcPct val="50000"/>
                  </a:spcAft>
                  <a:buClr>
                    <a:schemeClr val="bg2"/>
                  </a:buClr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+mn-lt"/>
                  </a:defRPr>
                </a:lvl2pPr>
                <a:lvl3pPr marL="1236663" indent="-2286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buClr>
                    <a:srgbClr val="FF9900"/>
                  </a:buClr>
                  <a:buFont typeface="Arial Black" pitchFamily="34" charset="0"/>
                  <a:defRPr sz="1200">
                    <a:solidFill>
                      <a:schemeClr val="tx1"/>
                    </a:solidFill>
                    <a:latin typeface="+mn-lt"/>
                  </a:defRPr>
                </a:lvl3pPr>
                <a:lvl4pPr marL="1644650" indent="-2286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sz="14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sz="1600" kern="0" dirty="0"/>
                  <a:t>Merge all 2D complex scattered amplitudes from the sample </a:t>
                </a:r>
                <a:r>
                  <a:rPr lang="en-US" sz="1600" kern="0" dirty="0" smtClean="0"/>
                  <a:t>3D (reciprocal space):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kern="0" smtClean="0">
                          <a:latin typeface="Cambria Math"/>
                        </a:rPr>
                        <m:t>𝑀𝑒𝑟𝑔𝑒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kern="0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 ker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600" i="1" kern="0">
                                  <a:latin typeface="Cambria Math"/>
                                </a:rPr>
                                <m:t>𝑑𝑒𝑐𝑜𝑛𝑣</m:t>
                              </m:r>
                            </m:sub>
                          </m:sSub>
                          <m:r>
                            <a:rPr lang="en-US" sz="1600" i="1" kern="0">
                              <a:latin typeface="Cambria Math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6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n-US" sz="1600" i="1" ker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sz="1600" i="1" kern="0">
                                      <a:latin typeface="Cambria Math"/>
                                    </a:rPr>
                                    <m:t>𝑑𝑒𝑐𝑜𝑛𝑣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r>
                        <a:rPr lang="en-US" sz="1600" b="0" i="1" kern="0" smtClean="0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 ker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600" i="1" kern="0">
                                  <a:latin typeface="Cambria Math"/>
                                </a:rPr>
                                <m:t>𝑑𝑒𝑐𝑜𝑛𝑣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latin typeface="Cambria Math"/>
                            </a:rPr>
                            <m:t>−</m:t>
                          </m:r>
                          <m:r>
                            <a:rPr lang="en-US" sz="1600" i="1">
                              <a:latin typeface="Cambria Math"/>
                            </a:rPr>
                            <m:t>𝑖</m:t>
                          </m:r>
                          <m:r>
                            <a:rPr lang="en-US" sz="1600" i="1">
                              <a:latin typeface="Cambria Math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160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b>
                              <m:r>
                                <a:rPr lang="en-US" sz="1600" i="1" kern="0">
                                  <a:latin typeface="Cambria Math"/>
                                </a:rPr>
                                <m:t>𝑑𝑒𝑐𝑜𝑛𝑣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600" kern="0" dirty="0" smtClean="0"/>
              </a:p>
              <a:p>
                <a:r>
                  <a:rPr lang="en-US" sz="1600" b="1" i="1" dirty="0" smtClean="0"/>
                  <a:t>Distribution </a:t>
                </a:r>
                <a:r>
                  <a:rPr lang="en-US" sz="1600" b="1" i="1" dirty="0"/>
                  <a:t>of the electron density </a:t>
                </a:r>
                <a:r>
                  <a:rPr lang="en-US" sz="1600" dirty="0" smtClean="0"/>
                  <a:t>(3D</a:t>
                </a:r>
                <a:r>
                  <a:rPr lang="en-US" sz="1600" dirty="0"/>
                  <a:t>, real </a:t>
                </a:r>
                <a:r>
                  <a:rPr lang="en-US" sz="1600" dirty="0" smtClean="0"/>
                  <a:t>space, </a:t>
                </a:r>
                <a:r>
                  <a:rPr lang="en-US" sz="1600" dirty="0" err="1" smtClean="0"/>
                  <a:t>deconvolution</a:t>
                </a:r>
                <a:r>
                  <a:rPr lang="en-US" sz="1600" dirty="0" smtClean="0"/>
                  <a:t>):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b="0" i="1" smtClean="0">
                          <a:latin typeface="Cambria Math"/>
                        </a:rPr>
                        <m:t>ρ</m:t>
                      </m:r>
                      <m:r>
                        <a:rPr lang="en-US" sz="16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600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/>
                            </a:rPr>
                            <m:t>ℱ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3</m:t>
                          </m:r>
                          <m:r>
                            <a:rPr lang="en-US" sz="1600" i="1" kern="0">
                              <a:latin typeface="Cambria Math"/>
                            </a:rPr>
                            <m:t>𝐷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{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6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 ker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600" i="1" kern="0">
                                  <a:latin typeface="Cambria Math"/>
                                </a:rPr>
                                <m:t>𝑑𝑒𝑐𝑜𝑛𝑣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600" i="1">
                              <a:latin typeface="Cambria Math"/>
                            </a:rPr>
                            <m:t>−</m:t>
                          </m:r>
                          <m:r>
                            <a:rPr lang="en-US" sz="1600" i="1">
                              <a:latin typeface="Cambria Math"/>
                            </a:rPr>
                            <m:t>𝑖</m:t>
                          </m:r>
                          <m:r>
                            <a:rPr lang="en-US" sz="1600" i="1">
                              <a:latin typeface="Cambria Math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1600" i="1" kern="0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6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b>
                              <m:r>
                                <a:rPr lang="en-US" sz="1600" i="1" kern="0">
                                  <a:latin typeface="Cambria Math"/>
                                </a:rPr>
                                <m:t>𝑑𝑒𝑐𝑜𝑛𝑣</m:t>
                              </m:r>
                            </m:sub>
                          </m:sSub>
                        </m:sup>
                      </m:sSup>
                      <m:r>
                        <a:rPr lang="en-US" sz="1600" b="0" i="1" kern="0" smtClean="0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sz="1600" kern="0" dirty="0"/>
              </a:p>
              <a:p>
                <a:endParaRPr lang="en-US" sz="1600" kern="0" dirty="0"/>
              </a:p>
              <a:p>
                <a:endParaRPr lang="en-US" sz="1600" kern="0" dirty="0" smtClean="0"/>
              </a:p>
              <a:p>
                <a:endParaRPr lang="en-US" sz="1800" i="1" kern="0" dirty="0" smtClean="0"/>
              </a:p>
              <a:p>
                <a:endParaRPr lang="en-US" sz="1800" i="1" kern="0" dirty="0" smtClean="0"/>
              </a:p>
              <a:p>
                <a:endParaRPr lang="en-US" sz="1800" kern="0" dirty="0" smtClean="0"/>
              </a:p>
              <a:p>
                <a:endParaRPr lang="en-US" kern="0" dirty="0"/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4975" y="1130300"/>
                <a:ext cx="8212636" cy="5335814"/>
              </a:xfrm>
              <a:prstGeom prst="rect">
                <a:avLst/>
              </a:prstGeom>
              <a:blipFill rotWithShape="1">
                <a:blip r:embed="rId2"/>
                <a:stretch>
                  <a:fillRect l="-593" t="-9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054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Properties of the sample in the CXDI experiment and simulation of the experiment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82576" y="977900"/>
            <a:ext cx="3984624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 Black" pitchFamily="34" charset="0"/>
              <a:buNone/>
            </a:pPr>
            <a:r>
              <a:rPr lang="en-US" sz="1400" u="sng" kern="0" dirty="0" smtClean="0">
                <a:solidFill>
                  <a:schemeClr val="accent6"/>
                </a:solidFill>
              </a:rPr>
              <a:t>Sample:</a:t>
            </a:r>
            <a:r>
              <a:rPr lang="en-US" sz="1400" kern="0" dirty="0" smtClean="0">
                <a:solidFill>
                  <a:schemeClr val="accent6"/>
                </a:solidFill>
              </a:rPr>
              <a:t> </a:t>
            </a:r>
            <a:r>
              <a:rPr lang="en-US" sz="1400" kern="0" dirty="0" smtClean="0"/>
              <a:t>Colloidal crystal made of </a:t>
            </a:r>
            <a:r>
              <a:rPr lang="en-US" sz="1400" i="1" kern="0" dirty="0" err="1" smtClean="0"/>
              <a:t>polysterene</a:t>
            </a:r>
            <a:r>
              <a:rPr lang="en-US" sz="1400" kern="0" dirty="0" smtClean="0"/>
              <a:t> spheres 220 nm in diameter. Grain size = 3 [um]</a:t>
            </a:r>
          </a:p>
          <a:p>
            <a:pPr marL="0" indent="0">
              <a:buFont typeface="Arial Black" pitchFamily="34" charset="0"/>
              <a:buNone/>
            </a:pPr>
            <a:r>
              <a:rPr lang="en-US" sz="1400" u="sng" kern="0" dirty="0" smtClean="0">
                <a:solidFill>
                  <a:schemeClr val="accent6"/>
                </a:solidFill>
              </a:rPr>
              <a:t>Shape:</a:t>
            </a:r>
            <a:r>
              <a:rPr lang="en-US" sz="1400" kern="0" dirty="0" smtClean="0">
                <a:solidFill>
                  <a:schemeClr val="accent6"/>
                </a:solidFill>
              </a:rPr>
              <a:t> </a:t>
            </a:r>
            <a:r>
              <a:rPr lang="en-US" sz="1400" kern="0" dirty="0" smtClean="0"/>
              <a:t>Icosahedron</a:t>
            </a:r>
            <a:endParaRPr lang="en-US" sz="1400" u="sng" kern="0" dirty="0" smtClean="0"/>
          </a:p>
          <a:p>
            <a:pPr marL="0" indent="0">
              <a:buFont typeface="Arial Black" pitchFamily="34" charset="0"/>
              <a:buNone/>
            </a:pP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327328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Properties of the sample in the CXDI experiment and simulation of the experiment</a:t>
            </a:r>
            <a:endParaRPr lang="de-DE" dirty="0"/>
          </a:p>
        </p:txBody>
      </p:sp>
      <p:pic>
        <p:nvPicPr>
          <p:cNvPr id="8" name="Picture 3" descr="C:\Users\grygoryi\Desktop\Pres\3\icosahedr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37" y="884948"/>
            <a:ext cx="2536725" cy="258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82576" y="977900"/>
            <a:ext cx="4010750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400" u="sng" kern="0" dirty="0" smtClean="0">
                <a:solidFill>
                  <a:schemeClr val="accent6"/>
                </a:solidFill>
              </a:rPr>
              <a:t>Sample:</a:t>
            </a:r>
            <a:r>
              <a:rPr lang="en-US" sz="1400" kern="0" dirty="0" smtClean="0">
                <a:solidFill>
                  <a:schemeClr val="accent6"/>
                </a:solidFill>
              </a:rPr>
              <a:t> </a:t>
            </a:r>
            <a:r>
              <a:rPr lang="en-US" sz="1400" kern="0" dirty="0" smtClean="0"/>
              <a:t>Colloidal crystal made of </a:t>
            </a:r>
            <a:r>
              <a:rPr lang="en-US" sz="1400" i="1" kern="0" dirty="0" err="1" smtClean="0"/>
              <a:t>polysterene</a:t>
            </a:r>
            <a:r>
              <a:rPr lang="en-US" sz="1400" kern="0" dirty="0" smtClean="0"/>
              <a:t> spheres 220 nm in diameter</a:t>
            </a:r>
            <a:r>
              <a:rPr lang="en-US" sz="1400" kern="0" dirty="0"/>
              <a:t>. Grain size = 3 [um]</a:t>
            </a:r>
          </a:p>
          <a:p>
            <a:pPr marL="0" indent="0">
              <a:buFont typeface="Arial Black" pitchFamily="34" charset="0"/>
              <a:buNone/>
            </a:pPr>
            <a:r>
              <a:rPr lang="en-US" sz="1400" u="sng" kern="0" dirty="0" smtClean="0">
                <a:solidFill>
                  <a:schemeClr val="accent6"/>
                </a:solidFill>
              </a:rPr>
              <a:t>Shape:</a:t>
            </a:r>
            <a:r>
              <a:rPr lang="en-US" sz="1400" kern="0" dirty="0" smtClean="0">
                <a:solidFill>
                  <a:schemeClr val="accent6"/>
                </a:solidFill>
              </a:rPr>
              <a:t> </a:t>
            </a:r>
            <a:r>
              <a:rPr lang="en-US" sz="1400" kern="0" dirty="0" smtClean="0"/>
              <a:t>Icosahedron</a:t>
            </a:r>
            <a:endParaRPr lang="en-US" sz="1400" u="sng" kern="0" dirty="0" smtClean="0"/>
          </a:p>
          <a:p>
            <a:pPr marL="0" indent="0">
              <a:buFont typeface="Arial Black" pitchFamily="34" charset="0"/>
              <a:buNone/>
            </a:pP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219382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Properties of the sample in the CXDI experiment and simulation of the experiment</a:t>
            </a:r>
            <a:endParaRPr lang="de-DE" dirty="0"/>
          </a:p>
        </p:txBody>
      </p:sp>
      <p:pic>
        <p:nvPicPr>
          <p:cNvPr id="4" name="Picture 4" descr="C:\Users\grygoryi\Desktop\Pres\3\IcosahedronVM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127" y="3564319"/>
            <a:ext cx="3026816" cy="240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grygoryi\Desktop\Pres\3\icosahedr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37" y="884948"/>
            <a:ext cx="2536725" cy="258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82575" y="977900"/>
            <a:ext cx="4063001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400" u="sng" kern="0" dirty="0" smtClean="0">
                <a:solidFill>
                  <a:schemeClr val="accent6"/>
                </a:solidFill>
              </a:rPr>
              <a:t>Sample:</a:t>
            </a:r>
            <a:r>
              <a:rPr lang="en-US" sz="1400" kern="0" dirty="0" smtClean="0">
                <a:solidFill>
                  <a:schemeClr val="accent6"/>
                </a:solidFill>
              </a:rPr>
              <a:t> </a:t>
            </a:r>
            <a:r>
              <a:rPr lang="en-US" sz="1400" kern="0" dirty="0" smtClean="0"/>
              <a:t>Colloidal crystal made of </a:t>
            </a:r>
            <a:r>
              <a:rPr lang="en-US" sz="1400" i="1" kern="0" dirty="0" err="1" smtClean="0"/>
              <a:t>polysterene</a:t>
            </a:r>
            <a:r>
              <a:rPr lang="en-US" sz="1400" kern="0" dirty="0" smtClean="0"/>
              <a:t> spheres 220 nm in diameter</a:t>
            </a:r>
            <a:r>
              <a:rPr lang="en-US" sz="1400" kern="0" dirty="0"/>
              <a:t>. Grain size = 3 [um]</a:t>
            </a:r>
          </a:p>
          <a:p>
            <a:pPr marL="0" indent="0">
              <a:buFont typeface="Arial Black" pitchFamily="34" charset="0"/>
              <a:buNone/>
            </a:pPr>
            <a:r>
              <a:rPr lang="en-US" sz="1400" u="sng" kern="0" dirty="0" smtClean="0">
                <a:solidFill>
                  <a:schemeClr val="accent6"/>
                </a:solidFill>
              </a:rPr>
              <a:t>Shape:</a:t>
            </a:r>
            <a:r>
              <a:rPr lang="en-US" sz="1400" kern="0" dirty="0" smtClean="0">
                <a:solidFill>
                  <a:schemeClr val="accent6"/>
                </a:solidFill>
              </a:rPr>
              <a:t> </a:t>
            </a:r>
            <a:r>
              <a:rPr lang="en-US" sz="1400" kern="0" dirty="0" smtClean="0"/>
              <a:t>Icosahedron</a:t>
            </a:r>
            <a:endParaRPr lang="en-US" sz="1400" u="sng" kern="0" dirty="0" smtClean="0"/>
          </a:p>
          <a:p>
            <a:pPr marL="0" indent="0">
              <a:buFont typeface="Arial Black" pitchFamily="34" charset="0"/>
              <a:buNone/>
            </a:pPr>
            <a:endParaRPr lang="en-US" sz="1400" kern="0" dirty="0"/>
          </a:p>
        </p:txBody>
      </p:sp>
    </p:spTree>
    <p:extLst>
      <p:ext uri="{BB962C8B-B14F-4D97-AF65-F5344CB8AC3E}">
        <p14:creationId xmlns:p14="http://schemas.microsoft.com/office/powerpoint/2010/main" val="76042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Properties of the sample in the CXDI experiment and simulation of the experiment</a:t>
            </a:r>
            <a:endParaRPr lang="de-DE" dirty="0"/>
          </a:p>
        </p:txBody>
      </p:sp>
      <p:pic>
        <p:nvPicPr>
          <p:cNvPr id="8" name="Picture 2" descr="C:\Users\grygoryi\Desktop\Pres\3\abc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13"/>
          <a:stretch/>
        </p:blipFill>
        <p:spPr bwMode="auto">
          <a:xfrm>
            <a:off x="3354071" y="3651242"/>
            <a:ext cx="1253262" cy="16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grygoryi\Desktop\Pres\3\icosahedr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37" y="884949"/>
            <a:ext cx="2536725" cy="258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grygoryi\Desktop\Pres\3\IcosahedronV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127" y="3564318"/>
            <a:ext cx="3026816" cy="240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82575" y="977900"/>
            <a:ext cx="4202339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400" u="sng" kern="0" dirty="0" smtClean="0">
                <a:solidFill>
                  <a:schemeClr val="accent6"/>
                </a:solidFill>
              </a:rPr>
              <a:t>Sample:</a:t>
            </a:r>
            <a:r>
              <a:rPr lang="en-US" sz="1400" kern="0" dirty="0" smtClean="0">
                <a:solidFill>
                  <a:schemeClr val="accent6"/>
                </a:solidFill>
              </a:rPr>
              <a:t> </a:t>
            </a:r>
            <a:r>
              <a:rPr lang="en-US" sz="1400" kern="0" dirty="0" smtClean="0"/>
              <a:t>Colloidal crystal made of </a:t>
            </a:r>
            <a:r>
              <a:rPr lang="en-US" sz="1400" i="1" kern="0" dirty="0" err="1" smtClean="0"/>
              <a:t>polysterene</a:t>
            </a:r>
            <a:r>
              <a:rPr lang="en-US" sz="1400" kern="0" dirty="0" smtClean="0"/>
              <a:t> spheres 220 nm in diameter</a:t>
            </a:r>
            <a:r>
              <a:rPr lang="en-US" sz="1400" kern="0" dirty="0"/>
              <a:t>. Grain size = 3 [um]</a:t>
            </a:r>
          </a:p>
          <a:p>
            <a:pPr marL="0" indent="0">
              <a:buFont typeface="Arial Black" pitchFamily="34" charset="0"/>
              <a:buNone/>
            </a:pPr>
            <a:r>
              <a:rPr lang="en-US" sz="1400" u="sng" kern="0" dirty="0" smtClean="0">
                <a:solidFill>
                  <a:schemeClr val="accent6"/>
                </a:solidFill>
              </a:rPr>
              <a:t>Shape:</a:t>
            </a:r>
            <a:r>
              <a:rPr lang="en-US" sz="1400" kern="0" dirty="0" smtClean="0">
                <a:solidFill>
                  <a:schemeClr val="accent6"/>
                </a:solidFill>
              </a:rPr>
              <a:t> </a:t>
            </a:r>
            <a:r>
              <a:rPr lang="en-US" sz="1400" kern="0" dirty="0" smtClean="0"/>
              <a:t>Icosahedron</a:t>
            </a:r>
            <a:endParaRPr lang="en-US" sz="1400" u="sng" kern="0" dirty="0" smtClean="0"/>
          </a:p>
          <a:p>
            <a:pPr marL="0" indent="0">
              <a:buFont typeface="Arial Black" pitchFamily="34" charset="0"/>
              <a:buNone/>
            </a:pPr>
            <a:r>
              <a:rPr lang="en-US" sz="1400" u="sng" kern="0" dirty="0" smtClean="0">
                <a:solidFill>
                  <a:schemeClr val="accent6"/>
                </a:solidFill>
              </a:rPr>
              <a:t>Structure:</a:t>
            </a:r>
            <a:r>
              <a:rPr lang="en-US" sz="1400" kern="0" dirty="0" smtClean="0"/>
              <a:t> FCC – face centered cubic structure (layer sequence ABC).</a:t>
            </a:r>
          </a:p>
          <a:p>
            <a:pPr marL="0" indent="0">
              <a:buFont typeface="Arial Black" pitchFamily="34" charset="0"/>
              <a:buNone/>
            </a:pPr>
            <a:endParaRPr lang="en-US" sz="1400" kern="0" dirty="0"/>
          </a:p>
        </p:txBody>
      </p:sp>
      <p:pic>
        <p:nvPicPr>
          <p:cNvPr id="3074" name="Picture 2" descr="C:\Users\grygoryi\Desktop\Work\Pres\5\Lattice_face_centered_cubic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27" y="3651242"/>
            <a:ext cx="1900238" cy="170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72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CXDI simulation - results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complex diffraction image (amplitudes and phases) that resulted from the </a:t>
            </a:r>
            <a:r>
              <a:rPr lang="en-US" i="1" u="sng" dirty="0"/>
              <a:t>curved </a:t>
            </a:r>
            <a:r>
              <a:rPr lang="en-US" i="1" u="sng" dirty="0" smtClean="0"/>
              <a:t>wave front</a:t>
            </a:r>
            <a:r>
              <a:rPr lang="en-US" dirty="0" smtClean="0"/>
              <a:t> was obtained.</a:t>
            </a:r>
            <a:endParaRPr lang="en-US" i="1" u="sng" dirty="0" smtClean="0"/>
          </a:p>
          <a:p>
            <a:r>
              <a:rPr lang="en-US" dirty="0" smtClean="0"/>
              <a:t>Then a </a:t>
            </a:r>
            <a:r>
              <a:rPr lang="en-US" i="1" u="sng" dirty="0" err="1" smtClean="0"/>
              <a:t>deconvolution</a:t>
            </a:r>
            <a:r>
              <a:rPr lang="en-US" dirty="0" smtClean="0"/>
              <a:t> </a:t>
            </a:r>
            <a:r>
              <a:rPr lang="en-US" dirty="0"/>
              <a:t>of the </a:t>
            </a:r>
            <a:r>
              <a:rPr lang="en-US" dirty="0" smtClean="0"/>
              <a:t>complex scattered amplitudes with </a:t>
            </a:r>
            <a:r>
              <a:rPr lang="en-US" dirty="0"/>
              <a:t>the Gaussian beam </a:t>
            </a:r>
            <a:r>
              <a:rPr lang="en-US" dirty="0" smtClean="0"/>
              <a:t>function (in reciprocal space) was performed.</a:t>
            </a:r>
            <a:endParaRPr lang="en-US" dirty="0"/>
          </a:p>
          <a:p>
            <a:r>
              <a:rPr lang="en-US" dirty="0" smtClean="0"/>
              <a:t>The results were compared with the case of </a:t>
            </a:r>
            <a:r>
              <a:rPr lang="en-US" dirty="0"/>
              <a:t>the </a:t>
            </a:r>
            <a:r>
              <a:rPr lang="en-US" i="1" u="sng" dirty="0" smtClean="0"/>
              <a:t>plain wave front.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639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CXDI </a:t>
            </a:r>
            <a:r>
              <a:rPr lang="en-US" dirty="0" smtClean="0"/>
              <a:t>simulation - </a:t>
            </a:r>
            <a:r>
              <a:rPr lang="en-US" dirty="0"/>
              <a:t>results (reciprocal space)</a:t>
            </a:r>
            <a:endParaRPr lang="de-DE" dirty="0"/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201369" y="4707156"/>
            <a:ext cx="834281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44447" y="4680729"/>
                <a:ext cx="4362994" cy="424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I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b="1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𝐴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i="1" kern="0" dirty="0" smtClean="0">
                    <a:solidFill>
                      <a:schemeClr val="accent4"/>
                    </a:solidFill>
                  </a:rPr>
                  <a:t>, </a:t>
                </a:r>
                <a:r>
                  <a:rPr lang="en-US" b="1" i="1" kern="0" dirty="0" smtClean="0">
                    <a:solidFill>
                      <a:schemeClr val="accent4"/>
                    </a:solidFill>
                  </a:rPr>
                  <a:t>Logarithmic scale</a:t>
                </a:r>
                <a:endParaRPr lang="en-US" b="1" i="1" u="sng" kern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447" y="4680729"/>
                <a:ext cx="4362994" cy="424219"/>
              </a:xfrm>
              <a:prstGeom prst="rect">
                <a:avLst/>
              </a:prstGeom>
              <a:blipFill rotWithShape="1">
                <a:blip r:embed="rId4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 bwMode="auto">
          <a:xfrm flipV="1">
            <a:off x="201369" y="5104948"/>
            <a:ext cx="834281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2" descr="C:\Users\grygoryi\Desktop\Pres\4\curved_plain_real_recip\ReciAm_515x515_516_516Pixs_55_55_7p9keV_NoPhase_Rot360_000000_000000_000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2" y="1061266"/>
            <a:ext cx="2680300" cy="26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grygoryi\Desktop\Work\Pres\4\plainWF_samp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74" y="5181082"/>
            <a:ext cx="204721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61752" y="3868230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u="sng" dirty="0" smtClean="0"/>
              <a:t>Plain wave </a:t>
            </a:r>
            <a:r>
              <a:rPr lang="en-US" sz="1400" i="1" dirty="0" smtClean="0"/>
              <a:t>front</a:t>
            </a:r>
            <a:endParaRPr lang="de-DE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63667" y="4231520"/>
                <a:ext cx="1055224" cy="375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𝐴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667" y="4231520"/>
                <a:ext cx="1055224" cy="375616"/>
              </a:xfrm>
              <a:prstGeom prst="rect">
                <a:avLst/>
              </a:prstGeom>
              <a:blipFill rotWithShape="1">
                <a:blip r:embed="rId10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354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Motivation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088" y="3242130"/>
            <a:ext cx="2748008" cy="737688"/>
          </a:xfrm>
        </p:spPr>
        <p:txBody>
          <a:bodyPr/>
          <a:lstStyle/>
          <a:p>
            <a:pPr marL="0" indent="0">
              <a:buNone/>
            </a:pPr>
            <a:r>
              <a:rPr lang="en-US" sz="1400" i="1" dirty="0"/>
              <a:t>Self-organized colloidal crystals </a:t>
            </a:r>
            <a:r>
              <a:rPr lang="en-US" sz="1400" dirty="0"/>
              <a:t>have potential applications as functional materials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1026" name="Picture 2" descr="C:\Users\grygoryi\Desktop\Work\Pres\5\figur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985702"/>
            <a:ext cx="25812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29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CXDI </a:t>
            </a:r>
            <a:r>
              <a:rPr lang="en-US" dirty="0" smtClean="0"/>
              <a:t>simulation - </a:t>
            </a:r>
            <a:r>
              <a:rPr lang="en-US" dirty="0"/>
              <a:t>results (reciprocal space)</a:t>
            </a:r>
            <a:endParaRPr lang="de-DE" dirty="0"/>
          </a:p>
        </p:txBody>
      </p:sp>
      <p:pic>
        <p:nvPicPr>
          <p:cNvPr id="5" name="Picture 2" descr="C:\Users\grygoryi\Desktop\Pres\3\images_results\reciprocal\curved\ReciAm_515x515_516_516Pixs_55_55_7p9keV_Curved_withoutZeros_000000_000000_00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17" y="1054512"/>
            <a:ext cx="2687054" cy="268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201369" y="4707156"/>
            <a:ext cx="834281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Picture 5" descr="C:\Users\grygoryi\Desktop\Pres\4\OutOfFoc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97" y="5128697"/>
            <a:ext cx="2248957" cy="116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44447" y="4680729"/>
                <a:ext cx="4362994" cy="424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I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b="1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𝐴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i="1" kern="0" dirty="0" smtClean="0">
                    <a:solidFill>
                      <a:schemeClr val="accent4"/>
                    </a:solidFill>
                  </a:rPr>
                  <a:t>, </a:t>
                </a:r>
                <a:r>
                  <a:rPr lang="en-US" b="1" i="1" kern="0" dirty="0" smtClean="0">
                    <a:solidFill>
                      <a:schemeClr val="accent4"/>
                    </a:solidFill>
                  </a:rPr>
                  <a:t>Logarithmic scale</a:t>
                </a:r>
                <a:endParaRPr lang="en-US" b="1" i="1" u="sng" kern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447" y="4680729"/>
                <a:ext cx="4362994" cy="424219"/>
              </a:xfrm>
              <a:prstGeom prst="rect">
                <a:avLst/>
              </a:prstGeom>
              <a:blipFill rotWithShape="1">
                <a:blip r:embed="rId4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 bwMode="auto">
          <a:xfrm flipV="1">
            <a:off x="201369" y="5104948"/>
            <a:ext cx="834281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2" descr="C:\Users\grygoryi\Desktop\Pres\4\curved_plain_real_recip\ReciAm_515x515_516_516Pixs_55_55_7p9keV_NoPhase_Rot360_000000_000000_000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2" y="1061266"/>
            <a:ext cx="2680300" cy="26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grygoryi\Desktop\Work\Pres\4\plainWF_samp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74" y="5181082"/>
            <a:ext cx="204721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47841" y="3859522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u="sng" dirty="0" smtClean="0"/>
              <a:t>Curved wave</a:t>
            </a:r>
            <a:r>
              <a:rPr lang="en-US" sz="1400" i="1" dirty="0" smtClean="0"/>
              <a:t> front</a:t>
            </a:r>
            <a:endParaRPr lang="de-DE" sz="1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761752" y="3868230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u="sng" dirty="0" smtClean="0"/>
              <a:t>Plain wave </a:t>
            </a:r>
            <a:r>
              <a:rPr lang="en-US" sz="1400" i="1" dirty="0" smtClean="0"/>
              <a:t>front</a:t>
            </a:r>
            <a:endParaRPr lang="de-DE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63667" y="4231520"/>
                <a:ext cx="1055224" cy="375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𝐴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667" y="4231520"/>
                <a:ext cx="1055224" cy="375616"/>
              </a:xfrm>
              <a:prstGeom prst="rect">
                <a:avLst/>
              </a:prstGeom>
              <a:blipFill rotWithShape="1">
                <a:blip r:embed="rId10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998332" y="4214103"/>
                <a:ext cx="1055225" cy="375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8332" y="4214103"/>
                <a:ext cx="1055225" cy="375616"/>
              </a:xfrm>
              <a:prstGeom prst="rect">
                <a:avLst/>
              </a:prstGeom>
              <a:blipFill rotWithShape="1">
                <a:blip r:embed="rId11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027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CXDI </a:t>
            </a:r>
            <a:r>
              <a:rPr lang="en-US" dirty="0" smtClean="0"/>
              <a:t>simulation - </a:t>
            </a:r>
            <a:r>
              <a:rPr lang="en-US" dirty="0"/>
              <a:t>results (reciprocal space)</a:t>
            </a:r>
            <a:endParaRPr lang="de-DE" dirty="0"/>
          </a:p>
        </p:txBody>
      </p:sp>
      <p:pic>
        <p:nvPicPr>
          <p:cNvPr id="5" name="Picture 2" descr="C:\Users\grygoryi\Desktop\Pres\3\images_results\reciprocal\curved\ReciAm_515x515_516_516Pixs_55_55_7p9keV_Curved_withoutZeros_000000_000000_00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17" y="1054512"/>
            <a:ext cx="2687054" cy="268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201369" y="4707156"/>
            <a:ext cx="834281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Picture 5" descr="C:\Users\grygoryi\Desktop\Pres\4\OutOfFoc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97" y="5128697"/>
            <a:ext cx="2248957" cy="116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44447" y="4680729"/>
                <a:ext cx="4362994" cy="424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I</m:t>
                    </m:r>
                    <m:d>
                      <m:d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𝑞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b="1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/>
                              </a:rPr>
                              <m:t>𝐴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i="1" kern="0" dirty="0" smtClean="0">
                    <a:solidFill>
                      <a:schemeClr val="accent4"/>
                    </a:solidFill>
                  </a:rPr>
                  <a:t>, </a:t>
                </a:r>
                <a:r>
                  <a:rPr lang="en-US" b="1" i="1" kern="0" dirty="0" smtClean="0">
                    <a:solidFill>
                      <a:schemeClr val="accent4"/>
                    </a:solidFill>
                  </a:rPr>
                  <a:t>Logarithmic scale</a:t>
                </a:r>
                <a:endParaRPr lang="en-US" b="1" i="1" u="sng" kern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447" y="4680729"/>
                <a:ext cx="4362994" cy="424219"/>
              </a:xfrm>
              <a:prstGeom prst="rect">
                <a:avLst/>
              </a:prstGeom>
              <a:blipFill rotWithShape="1">
                <a:blip r:embed="rId4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 bwMode="auto">
          <a:xfrm flipV="1">
            <a:off x="201369" y="5104948"/>
            <a:ext cx="834281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Picture 2" descr="C:\Users\grygoryi\Desktop\Pres\4\curved_plain_real_recip\ReciAm_515x515_516_516Pixs_55_55_7p9keV_NoPhase_Rot360_000000_000000_000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2" y="1061266"/>
            <a:ext cx="2680300" cy="26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grygoryi\Desktop\Pres\3\images_results\reciprocal\deconvolved\ReciAm_000000_000000_0000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234" y="1061266"/>
            <a:ext cx="2708366" cy="26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grygoryi\Desktop\Work\Pres\4\plainWF_sampl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74" y="5181082"/>
            <a:ext cx="204721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966768" y="4114961"/>
                <a:ext cx="1237647" cy="4818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𝐹𝑇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(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den>
                        </m:f>
                        <m:r>
                          <a:rPr lang="en-US" i="1">
                            <a:latin typeface="Cambria Math"/>
                            <a:ea typeface="Cambria Math"/>
                          </a:rPr>
                          <m:t>)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:endParaRPr lang="de-DE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6768" y="4114961"/>
                <a:ext cx="1237647" cy="481863"/>
              </a:xfrm>
              <a:prstGeom prst="rect">
                <a:avLst/>
              </a:prstGeom>
              <a:blipFill rotWithShape="1">
                <a:blip r:embed="rId8"/>
                <a:stretch>
                  <a:fillRect b="-50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647841" y="3859522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u="sng" dirty="0" smtClean="0"/>
              <a:t>Curved wave</a:t>
            </a:r>
            <a:r>
              <a:rPr lang="en-US" sz="1400" i="1" dirty="0" smtClean="0"/>
              <a:t> front</a:t>
            </a:r>
            <a:endParaRPr lang="de-DE" sz="1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761752" y="3868230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u="sng" dirty="0" smtClean="0"/>
              <a:t>Plain wave </a:t>
            </a:r>
            <a:r>
              <a:rPr lang="en-US" sz="1400" i="1" dirty="0" smtClean="0"/>
              <a:t>front</a:t>
            </a:r>
            <a:endParaRPr lang="de-DE" sz="14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6024658" y="3824601"/>
            <a:ext cx="2781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err="1" smtClean="0"/>
              <a:t>Deconvolution</a:t>
            </a:r>
            <a:r>
              <a:rPr lang="en-US" sz="1400" i="1" dirty="0" smtClean="0"/>
              <a:t> curved </a:t>
            </a:r>
            <a:r>
              <a:rPr lang="en-US" sz="1400" dirty="0" smtClean="0"/>
              <a:t>wave front</a:t>
            </a:r>
            <a:endParaRPr lang="de-DE" sz="1400" dirty="0"/>
          </a:p>
        </p:txBody>
      </p:sp>
      <p:pic>
        <p:nvPicPr>
          <p:cNvPr id="20" name="Picture 2" descr="C:\Users\grygoryi\Desktop\Work\Pres\5\plainAproxWF_sampl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437" y="5161413"/>
            <a:ext cx="2185958" cy="10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63667" y="4231520"/>
                <a:ext cx="1055224" cy="375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𝐴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667" y="4231520"/>
                <a:ext cx="1055224" cy="375616"/>
              </a:xfrm>
              <a:prstGeom prst="rect">
                <a:avLst/>
              </a:prstGeom>
              <a:blipFill rotWithShape="1">
                <a:blip r:embed="rId10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998332" y="4214103"/>
                <a:ext cx="1055225" cy="375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𝐴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8332" y="4214103"/>
                <a:ext cx="1055225" cy="375616"/>
              </a:xfrm>
              <a:prstGeom prst="rect">
                <a:avLst/>
              </a:prstGeom>
              <a:blipFill rotWithShape="1">
                <a:blip r:embed="rId11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027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CXDI </a:t>
            </a:r>
            <a:r>
              <a:rPr lang="en-US" dirty="0" smtClean="0"/>
              <a:t>simulation - </a:t>
            </a:r>
            <a:r>
              <a:rPr lang="en-US" dirty="0"/>
              <a:t>results (</a:t>
            </a:r>
            <a:r>
              <a:rPr lang="en-US" dirty="0" smtClean="0"/>
              <a:t>real </a:t>
            </a:r>
            <a:r>
              <a:rPr lang="en-US" dirty="0"/>
              <a:t>space)</a:t>
            </a:r>
            <a:endParaRPr lang="de-DE" dirty="0"/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201369" y="4739090"/>
            <a:ext cx="834281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871436" y="4747005"/>
            <a:ext cx="3189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b="1" i="1" kern="0" dirty="0">
                <a:solidFill>
                  <a:schemeClr val="accent4"/>
                </a:solidFill>
              </a:rPr>
              <a:t>Electron density distribution</a:t>
            </a:r>
            <a:endParaRPr lang="en-US" b="1" i="1" u="sng" kern="0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201369" y="5104948"/>
            <a:ext cx="834281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5" descr="C:\Users\grygoryi\Desktop\Work\Pres\4\plainWF_sam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74" y="5181082"/>
            <a:ext cx="204721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61752" y="3868230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u="sng" dirty="0" smtClean="0"/>
              <a:t>Plain wave </a:t>
            </a:r>
            <a:r>
              <a:rPr lang="en-US" sz="1400" i="1" dirty="0" smtClean="0"/>
              <a:t>front</a:t>
            </a:r>
            <a:endParaRPr lang="de-DE" sz="1400" i="1" dirty="0"/>
          </a:p>
        </p:txBody>
      </p:sp>
      <p:pic>
        <p:nvPicPr>
          <p:cNvPr id="21" name="Picture 2" descr="C:\Users\grygoryi\Desktop\Pres\4\RealAm_515x515_516_516Pixs_55_55_7p9keV_NoPhase_Rot360_000000_000000_000000_cu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89" y="1220154"/>
            <a:ext cx="2406180" cy="242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26509" y="4233387"/>
                <a:ext cx="2497543" cy="375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 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∗0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09" y="4233387"/>
                <a:ext cx="2497543" cy="375616"/>
              </a:xfrm>
              <a:prstGeom prst="rect">
                <a:avLst/>
              </a:prstGeom>
              <a:blipFill rotWithShape="1">
                <a:blip r:embed="rId10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973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CXDI </a:t>
            </a:r>
            <a:r>
              <a:rPr lang="en-US" dirty="0" smtClean="0"/>
              <a:t>simulation - </a:t>
            </a:r>
            <a:r>
              <a:rPr lang="en-US" dirty="0"/>
              <a:t>results (</a:t>
            </a:r>
            <a:r>
              <a:rPr lang="en-US" dirty="0" smtClean="0"/>
              <a:t>real </a:t>
            </a:r>
            <a:r>
              <a:rPr lang="en-US" dirty="0"/>
              <a:t>space)</a:t>
            </a:r>
            <a:endParaRPr lang="de-DE" dirty="0"/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201369" y="4739090"/>
            <a:ext cx="834281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Picture 5" descr="C:\Users\grygoryi\Desktop\Pres\4\OutOfFoc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97" y="5128697"/>
            <a:ext cx="2248957" cy="116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71436" y="4747005"/>
            <a:ext cx="3189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b="1" i="1" kern="0" dirty="0">
                <a:solidFill>
                  <a:schemeClr val="accent4"/>
                </a:solidFill>
              </a:rPr>
              <a:t>Electron density distribution</a:t>
            </a:r>
            <a:endParaRPr lang="en-US" b="1" i="1" u="sng" kern="0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201369" y="5104948"/>
            <a:ext cx="834281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5" descr="C:\Users\grygoryi\Desktop\Work\Pres\4\plainWF_samp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74" y="5181082"/>
            <a:ext cx="204721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47841" y="3868229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u="sng" dirty="0" smtClean="0"/>
              <a:t>Curved wave</a:t>
            </a:r>
            <a:r>
              <a:rPr lang="en-US" sz="1400" i="1" dirty="0" smtClean="0"/>
              <a:t> front</a:t>
            </a:r>
            <a:endParaRPr lang="de-DE" sz="1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761752" y="3868230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u="sng" dirty="0" smtClean="0"/>
              <a:t>Plain wave </a:t>
            </a:r>
            <a:r>
              <a:rPr lang="en-US" sz="1400" i="1" dirty="0" smtClean="0"/>
              <a:t>front</a:t>
            </a:r>
            <a:endParaRPr lang="de-DE" sz="1400" i="1" dirty="0"/>
          </a:p>
        </p:txBody>
      </p:sp>
      <p:pic>
        <p:nvPicPr>
          <p:cNvPr id="20" name="Picture 2" descr="C:\Users\grygoryi\Desktop\Pres\4\RealAm_515x515_516_516Pixs_55_55_7p9keV_Curved_withoutZeros_000000_000000_000000_cu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97" y="1220154"/>
            <a:ext cx="2406180" cy="242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grygoryi\Desktop\Pres\4\RealAm_515x515_516_516Pixs_55_55_7p9keV_NoPhase_Rot360_000000_000000_000000_cu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89" y="1220154"/>
            <a:ext cx="2406180" cy="242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033919" y="4202289"/>
                <a:ext cx="3027316" cy="406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 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919" y="4202289"/>
                <a:ext cx="3027316" cy="406714"/>
              </a:xfrm>
              <a:prstGeom prst="rect">
                <a:avLst/>
              </a:prstGeom>
              <a:blipFill rotWithShape="1">
                <a:blip r:embed="rId9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26509" y="4233387"/>
                <a:ext cx="2497543" cy="375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 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∗0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09" y="4233387"/>
                <a:ext cx="2497543" cy="375616"/>
              </a:xfrm>
              <a:prstGeom prst="rect">
                <a:avLst/>
              </a:prstGeom>
              <a:blipFill rotWithShape="1">
                <a:blip r:embed="rId10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324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CXDI </a:t>
            </a:r>
            <a:r>
              <a:rPr lang="en-US" dirty="0" smtClean="0"/>
              <a:t>simulation - </a:t>
            </a:r>
            <a:r>
              <a:rPr lang="en-US" dirty="0"/>
              <a:t>results (</a:t>
            </a:r>
            <a:r>
              <a:rPr lang="en-US" dirty="0" smtClean="0"/>
              <a:t>real </a:t>
            </a:r>
            <a:r>
              <a:rPr lang="en-US" dirty="0"/>
              <a:t>space)</a:t>
            </a:r>
            <a:endParaRPr lang="de-DE" dirty="0"/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201369" y="4739090"/>
            <a:ext cx="834281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Picture 5" descr="C:\Users\grygoryi\Desktop\Pres\4\OutOfFoc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97" y="5128697"/>
            <a:ext cx="2248957" cy="116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71436" y="4747005"/>
            <a:ext cx="3189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b="1" i="1" kern="0" dirty="0">
                <a:solidFill>
                  <a:schemeClr val="accent4"/>
                </a:solidFill>
              </a:rPr>
              <a:t>Electron density distribution</a:t>
            </a:r>
            <a:endParaRPr lang="en-US" b="1" i="1" u="sng" kern="0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201369" y="5104948"/>
            <a:ext cx="834281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5" descr="C:\Users\grygoryi\Desktop\Work\Pres\4\plainWF_samp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74" y="5181082"/>
            <a:ext cx="204721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092443" y="4114960"/>
                <a:ext cx="986296" cy="4818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(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acc>
                              <m:accPr>
                                <m:chr m:val="̃"/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𝑔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)</m:t>
                            </m:r>
                          </m:den>
                        </m:f>
                        <m:r>
                          <a:rPr lang="en-US" i="1">
                            <a:latin typeface="Cambria Math"/>
                            <a:ea typeface="Cambria Math"/>
                          </a:rPr>
                          <m:t>)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:endParaRPr lang="de-DE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443" y="4114960"/>
                <a:ext cx="986296" cy="481863"/>
              </a:xfrm>
              <a:prstGeom prst="rect">
                <a:avLst/>
              </a:prstGeom>
              <a:blipFill rotWithShape="1">
                <a:blip r:embed="rId4"/>
                <a:stretch>
                  <a:fillRect b="-50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647841" y="3868229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u="sng" dirty="0" smtClean="0"/>
              <a:t>Curved wave</a:t>
            </a:r>
            <a:r>
              <a:rPr lang="en-US" sz="1400" i="1" dirty="0" smtClean="0"/>
              <a:t> front</a:t>
            </a:r>
            <a:endParaRPr lang="de-DE" sz="1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761752" y="3868230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u="sng" dirty="0" smtClean="0"/>
              <a:t>Plain wave </a:t>
            </a:r>
            <a:r>
              <a:rPr lang="en-US" sz="1400" i="1" dirty="0" smtClean="0"/>
              <a:t>front</a:t>
            </a:r>
            <a:endParaRPr lang="de-DE" sz="14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6755622" y="3824601"/>
            <a:ext cx="1319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err="1" smtClean="0"/>
              <a:t>Deconvolution</a:t>
            </a:r>
            <a:endParaRPr lang="de-DE" sz="1400" i="1" dirty="0"/>
          </a:p>
        </p:txBody>
      </p:sp>
      <p:pic>
        <p:nvPicPr>
          <p:cNvPr id="20" name="Picture 2" descr="C:\Users\grygoryi\Desktop\Pres\4\RealAm_515x515_516_516Pixs_55_55_7p9keV_Curved_withoutZeros_000000_000000_000000_cu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97" y="1220154"/>
            <a:ext cx="2406180" cy="242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grygoryi\Desktop\Pres\4\RealAm_515x515_516_516Pixs_55_55_7p9keV_NoPhase_Rot360_000000_000000_000000_cu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89" y="1220154"/>
            <a:ext cx="2406180" cy="242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grygoryi\Desktop\Pres\4\deconvCurvedBeamReal_ampl_cu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26" y="1220154"/>
            <a:ext cx="2406180" cy="242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grygoryi\Desktop\Work\Pres\5\plainAproxWF_sampl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439" y="5181082"/>
            <a:ext cx="2185958" cy="10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033919" y="4202289"/>
                <a:ext cx="3027316" cy="406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𝑝</m:t>
                          </m:r>
                        </m:e>
                      </m:acc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 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919" y="4202289"/>
                <a:ext cx="3027316" cy="406714"/>
              </a:xfrm>
              <a:prstGeom prst="rect">
                <a:avLst/>
              </a:prstGeom>
              <a:blipFill rotWithShape="1">
                <a:blip r:embed="rId9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26509" y="4233387"/>
                <a:ext cx="2497543" cy="375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 i="1">
                              <a:latin typeface="Cambria Math"/>
                            </a:rPr>
                            <m:t>, 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∗0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09" y="4233387"/>
                <a:ext cx="2497543" cy="375616"/>
              </a:xfrm>
              <a:prstGeom prst="rect">
                <a:avLst/>
              </a:prstGeom>
              <a:blipFill rotWithShape="1">
                <a:blip r:embed="rId10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324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CXDI </a:t>
            </a:r>
            <a:r>
              <a:rPr lang="en-US" dirty="0" smtClean="0"/>
              <a:t>simulation - </a:t>
            </a:r>
            <a:r>
              <a:rPr lang="en-US" dirty="0"/>
              <a:t>results (</a:t>
            </a:r>
            <a:r>
              <a:rPr lang="en-US" dirty="0" smtClean="0"/>
              <a:t>real </a:t>
            </a:r>
            <a:r>
              <a:rPr lang="en-US" dirty="0"/>
              <a:t>space)</a:t>
            </a:r>
            <a:endParaRPr lang="de-DE" dirty="0"/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201369" y="4739090"/>
            <a:ext cx="834281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871436" y="4747005"/>
            <a:ext cx="3189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b="1" i="1" kern="0" dirty="0" smtClean="0">
                <a:solidFill>
                  <a:schemeClr val="accent4"/>
                </a:solidFill>
              </a:rPr>
              <a:t>Phase curvature</a:t>
            </a:r>
            <a:endParaRPr lang="en-US" b="1" i="1" u="sng" kern="0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201369" y="5104948"/>
            <a:ext cx="834281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5" descr="C:\Users\grygoryi\Desktop\Work\Pres\4\plainWF_sam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74" y="5181082"/>
            <a:ext cx="204721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2786" y="3888893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u="sng" dirty="0" smtClean="0"/>
              <a:t>Curved wave</a:t>
            </a:r>
            <a:r>
              <a:rPr lang="en-US" sz="1400" i="1" dirty="0" smtClean="0"/>
              <a:t> front</a:t>
            </a:r>
            <a:endParaRPr lang="de-DE" sz="1400" i="1" dirty="0"/>
          </a:p>
        </p:txBody>
      </p:sp>
      <p:pic>
        <p:nvPicPr>
          <p:cNvPr id="25" name="Picture 2" descr="C:\Users\grygoryi\Desktop\Pres\3\images_results\real\curved\RealPh_515x515_516_516Pixs_55_55_7p9keV_Curved_withoutZeros_000000_000000_0000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5" t="37449" r="37768" b="37850"/>
          <a:stretch/>
        </p:blipFill>
        <p:spPr bwMode="auto">
          <a:xfrm>
            <a:off x="286946" y="1220154"/>
            <a:ext cx="2408668" cy="242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74848" y="4285880"/>
                <a:ext cx="203286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kern="0" smtClean="0">
                          <a:latin typeface="Cambria Math"/>
                        </a:rPr>
                        <m:t>𝑎𝑛𝑔𝑙𝑒</m:t>
                      </m:r>
                      <m:r>
                        <a:rPr lang="en-US" b="0" i="1" kern="0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ℱ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r>
                            <a:rPr lang="en-US" i="1" kern="0">
                              <a:latin typeface="Cambria Math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i="1" kern="0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b="0" i="0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48" y="4285880"/>
                <a:ext cx="2032864" cy="338554"/>
              </a:xfrm>
              <a:prstGeom prst="rect">
                <a:avLst/>
              </a:prstGeom>
              <a:blipFill rotWithShape="1">
                <a:blip r:embed="rId9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903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CXDI </a:t>
            </a:r>
            <a:r>
              <a:rPr lang="en-US" dirty="0" smtClean="0"/>
              <a:t>simulation - </a:t>
            </a:r>
            <a:r>
              <a:rPr lang="en-US" dirty="0"/>
              <a:t>results (</a:t>
            </a:r>
            <a:r>
              <a:rPr lang="en-US" dirty="0" smtClean="0"/>
              <a:t>real </a:t>
            </a:r>
            <a:r>
              <a:rPr lang="en-US" dirty="0"/>
              <a:t>space)</a:t>
            </a:r>
            <a:endParaRPr lang="de-DE" dirty="0"/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201369" y="4739090"/>
            <a:ext cx="834281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Picture 5" descr="C:\Users\grygoryi\Desktop\Pres\4\OutOfFoc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97" y="5128697"/>
            <a:ext cx="2248957" cy="116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71436" y="4747005"/>
            <a:ext cx="3189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b="1" i="1" kern="0" dirty="0" smtClean="0">
                <a:solidFill>
                  <a:schemeClr val="accent4"/>
                </a:solidFill>
              </a:rPr>
              <a:t>Phase curvature</a:t>
            </a:r>
            <a:endParaRPr lang="en-US" b="1" i="1" u="sng" kern="0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201369" y="5104948"/>
            <a:ext cx="834281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5" descr="C:\Users\grygoryi\Desktop\Work\Pres\4\plainWF_samp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74" y="5181082"/>
            <a:ext cx="204721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2786" y="3888893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u="sng" dirty="0" smtClean="0"/>
              <a:t>Curved wave</a:t>
            </a:r>
            <a:r>
              <a:rPr lang="en-US" sz="1400" i="1" dirty="0" smtClean="0"/>
              <a:t> front</a:t>
            </a:r>
            <a:endParaRPr lang="de-DE" sz="1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643248" y="3834848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u="sng" dirty="0" smtClean="0"/>
              <a:t>Plain wave </a:t>
            </a:r>
            <a:r>
              <a:rPr lang="en-US" sz="1400" i="1" dirty="0" smtClean="0"/>
              <a:t>front</a:t>
            </a:r>
            <a:endParaRPr lang="de-DE" sz="1400" i="1" dirty="0"/>
          </a:p>
        </p:txBody>
      </p:sp>
      <p:pic>
        <p:nvPicPr>
          <p:cNvPr id="25" name="Picture 2" descr="C:\Users\grygoryi\Desktop\Pres\3\images_results\real\curved\RealPh_515x515_516_516Pixs_55_55_7p9keV_Curved_withoutZeros_000000_000000_0000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5" t="37449" r="37768" b="37850"/>
          <a:stretch/>
        </p:blipFill>
        <p:spPr bwMode="auto">
          <a:xfrm>
            <a:off x="286946" y="1220154"/>
            <a:ext cx="2408668" cy="242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grygoryi\Desktop\Pres\3\images_results\real\plain\RealPh_515x515_516_516Pixs_55_55_7p9keV_NoPhase_Rot360_000000_000000_0000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0" t="37635" r="37972" b="37664"/>
          <a:stretch/>
        </p:blipFill>
        <p:spPr bwMode="auto">
          <a:xfrm>
            <a:off x="3267126" y="1220154"/>
            <a:ext cx="2368519" cy="242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74848" y="4285880"/>
                <a:ext cx="203286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kern="0" smtClean="0">
                          <a:latin typeface="Cambria Math"/>
                        </a:rPr>
                        <m:t>𝑎𝑛𝑔𝑙𝑒</m:t>
                      </m:r>
                      <m:r>
                        <a:rPr lang="en-US" b="0" i="1" kern="0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ℱ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r>
                            <a:rPr lang="en-US" i="1" kern="0">
                              <a:latin typeface="Cambria Math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i="1" kern="0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b="0" i="0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48" y="4285880"/>
                <a:ext cx="2032864" cy="338554"/>
              </a:xfrm>
              <a:prstGeom prst="rect">
                <a:avLst/>
              </a:prstGeom>
              <a:blipFill rotWithShape="1">
                <a:blip r:embed="rId9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436203" y="4285019"/>
                <a:ext cx="203036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kern="0" smtClean="0">
                          <a:latin typeface="Cambria Math"/>
                        </a:rPr>
                        <m:t>𝑎𝑛𝑔𝑙𝑒</m:t>
                      </m:r>
                      <m:r>
                        <a:rPr lang="en-US" b="0" i="1" kern="0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ℱ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r>
                            <a:rPr lang="en-US" i="1" kern="0">
                              <a:latin typeface="Cambria Math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i="1" kern="0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p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b="0" i="0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203" y="4285019"/>
                <a:ext cx="2030364" cy="338554"/>
              </a:xfrm>
              <a:prstGeom prst="rect">
                <a:avLst/>
              </a:prstGeom>
              <a:blipFill rotWithShape="1">
                <a:blip r:embed="rId10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258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CXDI </a:t>
            </a:r>
            <a:r>
              <a:rPr lang="en-US" dirty="0" smtClean="0"/>
              <a:t>simulation - </a:t>
            </a:r>
            <a:r>
              <a:rPr lang="en-US" dirty="0"/>
              <a:t>results (</a:t>
            </a:r>
            <a:r>
              <a:rPr lang="en-US" dirty="0" smtClean="0"/>
              <a:t>real </a:t>
            </a:r>
            <a:r>
              <a:rPr lang="en-US" dirty="0"/>
              <a:t>space)</a:t>
            </a:r>
            <a:endParaRPr lang="de-DE" dirty="0"/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201369" y="4739090"/>
            <a:ext cx="834281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Picture 5" descr="C:\Users\grygoryi\Desktop\Pres\4\OutOfFoc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97" y="5128697"/>
            <a:ext cx="2248957" cy="116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71436" y="4747005"/>
            <a:ext cx="3189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b="1" i="1" kern="0" dirty="0" smtClean="0">
                <a:solidFill>
                  <a:schemeClr val="accent4"/>
                </a:solidFill>
              </a:rPr>
              <a:t>Phase curvature</a:t>
            </a:r>
            <a:endParaRPr lang="en-US" b="1" i="1" u="sng" kern="0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201369" y="5104948"/>
            <a:ext cx="8342812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5" descr="C:\Users\grygoryi\Desktop\Work\Pres\4\plainWF_samp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74" y="5181082"/>
            <a:ext cx="2047215" cy="106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336520" y="4132377"/>
                <a:ext cx="2155847" cy="6455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𝑎𝑛𝑔𝑙𝑒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ℱ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r>
                            <a:rPr lang="en-US" i="1" kern="0">
                              <a:latin typeface="Cambria Math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</m:d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6520" y="4132377"/>
                <a:ext cx="2155847" cy="64556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72786" y="3888893"/>
            <a:ext cx="1636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u="sng" dirty="0" smtClean="0"/>
              <a:t>Curved wave</a:t>
            </a:r>
            <a:r>
              <a:rPr lang="en-US" sz="1400" i="1" dirty="0" smtClean="0"/>
              <a:t> front</a:t>
            </a:r>
            <a:endParaRPr lang="de-DE" sz="1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643248" y="3834848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u="sng" dirty="0" smtClean="0"/>
              <a:t>Plain wave </a:t>
            </a:r>
            <a:r>
              <a:rPr lang="en-US" sz="1400" i="1" dirty="0" smtClean="0"/>
              <a:t>front</a:t>
            </a:r>
            <a:endParaRPr lang="de-DE" sz="14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6755622" y="3824601"/>
            <a:ext cx="1319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err="1" smtClean="0"/>
              <a:t>Deconvolution</a:t>
            </a:r>
            <a:endParaRPr lang="de-DE" sz="1400" i="1" dirty="0"/>
          </a:p>
        </p:txBody>
      </p:sp>
      <p:pic>
        <p:nvPicPr>
          <p:cNvPr id="24" name="Picture 2" descr="C:\Users\grygoryi\Desktop\Work\Pres\5\plainAproxWF_samp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439" y="5181082"/>
            <a:ext cx="2185958" cy="10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grygoryi\Desktop\Pres\3\images_results\real\curved\RealPh_515x515_516_516Pixs_55_55_7p9keV_Curved_withoutZeros_000000_000000_0000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5" t="37449" r="37768" b="37850"/>
          <a:stretch/>
        </p:blipFill>
        <p:spPr bwMode="auto">
          <a:xfrm>
            <a:off x="286946" y="1220154"/>
            <a:ext cx="2408668" cy="242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grygoryi\Desktop\Pres\3\images_results\real\plain\RealPh_515x515_516_516Pixs_55_55_7p9keV_NoPhase_Rot360_000000_000000_00000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0" t="37635" r="37972" b="37664"/>
          <a:stretch/>
        </p:blipFill>
        <p:spPr bwMode="auto">
          <a:xfrm>
            <a:off x="3267126" y="1220154"/>
            <a:ext cx="2368519" cy="242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grygoryi\Desktop\Pres\3\plainWaveFrontApprocahingPhase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5" t="37635" r="38379" b="37460"/>
          <a:stretch/>
        </p:blipFill>
        <p:spPr bwMode="auto">
          <a:xfrm>
            <a:off x="6130834" y="1220154"/>
            <a:ext cx="2338634" cy="242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74848" y="4285880"/>
                <a:ext cx="203286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kern="0" smtClean="0">
                          <a:latin typeface="Cambria Math"/>
                        </a:rPr>
                        <m:t>𝑎𝑛𝑔𝑙𝑒</m:t>
                      </m:r>
                      <m:r>
                        <a:rPr lang="en-US" b="0" i="1" kern="0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ℱ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r>
                            <a:rPr lang="en-US" i="1" kern="0">
                              <a:latin typeface="Cambria Math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i="1" kern="0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b="0" i="0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48" y="4285880"/>
                <a:ext cx="2032864" cy="338554"/>
              </a:xfrm>
              <a:prstGeom prst="rect">
                <a:avLst/>
              </a:prstGeom>
              <a:blipFill rotWithShape="1">
                <a:blip r:embed="rId9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436203" y="4285019"/>
                <a:ext cx="203036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kern="0" smtClean="0">
                          <a:latin typeface="Cambria Math"/>
                        </a:rPr>
                        <m:t>𝑎𝑛𝑔𝑙𝑒</m:t>
                      </m:r>
                      <m:r>
                        <a:rPr lang="en-US" b="0" i="1" kern="0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ℱ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r>
                            <a:rPr lang="en-US" i="1" kern="0">
                              <a:latin typeface="Cambria Math"/>
                            </a:rPr>
                            <m:t>𝐷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i="1" kern="0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p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b="0" i="0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203" y="4285019"/>
                <a:ext cx="2030364" cy="338554"/>
              </a:xfrm>
              <a:prstGeom prst="rect">
                <a:avLst/>
              </a:prstGeom>
              <a:blipFill rotWithShape="1">
                <a:blip r:embed="rId10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258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CXDI simulation </a:t>
            </a:r>
            <a:r>
              <a:rPr lang="en-US" dirty="0" smtClean="0"/>
              <a:t>– results (</a:t>
            </a:r>
            <a:r>
              <a:rPr lang="en-US" dirty="0"/>
              <a:t>reciprocal space)</a:t>
            </a:r>
            <a:endParaRPr lang="de-DE" dirty="0"/>
          </a:p>
        </p:txBody>
      </p:sp>
      <p:sp>
        <p:nvSpPr>
          <p:cNvPr id="15" name="TextBox 14"/>
          <p:cNvSpPr txBox="1"/>
          <p:nvPr/>
        </p:nvSpPr>
        <p:spPr>
          <a:xfrm>
            <a:off x="3517450" y="959023"/>
            <a:ext cx="1996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3D reciprocal space</a:t>
            </a:r>
            <a:endParaRPr lang="de-DE" dirty="0"/>
          </a:p>
        </p:txBody>
      </p:sp>
      <p:pic>
        <p:nvPicPr>
          <p:cNvPr id="2051" name="Picture 3" descr="C:\Users\grygoryi\Desktop\Cluster\shabalin\materials_for_talk_and_report\anim_new\AnimReciPlai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" y="2113200"/>
            <a:ext cx="4104000" cy="349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grygoryi\Desktop\Cluster\shabalin\materials_for_talk_and_report\anim_new\anim_reci_curv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587" y="2113199"/>
            <a:ext cx="4104000" cy="349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49200" y="5805084"/>
                <a:ext cx="4004686" cy="3673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/>
                        </a:rPr>
                        <m:t>𝑀𝑒𝑟𝑔𝑒</m:t>
                      </m:r>
                      <m:r>
                        <a:rPr lang="en-US" sz="1400" i="1">
                          <a:latin typeface="Cambria Math"/>
                        </a:rPr>
                        <m:t>[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sz="1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</a:rPr>
                            <m:t>−</m:t>
                          </m:r>
                          <m:r>
                            <a:rPr lang="en-US" sz="1400" i="1">
                              <a:latin typeface="Cambria Math"/>
                            </a:rPr>
                            <m:t>𝑖</m:t>
                          </m:r>
                          <m:r>
                            <a:rPr lang="en-US" sz="1400" i="1">
                              <a:latin typeface="Cambria Math"/>
                            </a:rPr>
                            <m:t>∗</m:t>
                          </m:r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en-US" sz="1400" i="1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r>
                        <a:rPr lang="en-US" sz="1400" i="1">
                          <a:latin typeface="Cambria Math"/>
                        </a:rPr>
                        <m:t>] 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sz="1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</a:rPr>
                            <m:t>−</m:t>
                          </m:r>
                          <m:r>
                            <a:rPr lang="en-US" sz="1400" i="1">
                              <a:latin typeface="Cambria Math"/>
                            </a:rPr>
                            <m:t>𝑖</m:t>
                          </m:r>
                          <m:r>
                            <a:rPr lang="en-US" sz="1400" i="1">
                              <a:latin typeface="Cambria Math"/>
                            </a:rPr>
                            <m:t>∗</m:t>
                          </m:r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en-US" sz="1400" i="1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sup>
                      </m:sSup>
                    </m:oMath>
                  </m:oMathPara>
                </a14:m>
                <a:endParaRPr lang="en-US" sz="1400" kern="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00" y="5805084"/>
                <a:ext cx="4004686" cy="367345"/>
              </a:xfrm>
              <a:prstGeom prst="rect">
                <a:avLst/>
              </a:prstGeom>
              <a:blipFill rotWithShape="1">
                <a:blip r:embed="rId4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826244" y="5805083"/>
                <a:ext cx="4004686" cy="3673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/>
                        </a:rPr>
                        <m:t>𝑀𝑒𝑟𝑔𝑒</m:t>
                      </m:r>
                      <m:r>
                        <a:rPr lang="en-US" sz="1400" i="1">
                          <a:latin typeface="Cambria Math"/>
                        </a:rPr>
                        <m:t>[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400" i="1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sz="1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</a:rPr>
                            <m:t>−</m:t>
                          </m:r>
                          <m:r>
                            <a:rPr lang="en-US" sz="1400" i="1">
                              <a:latin typeface="Cambria Math"/>
                            </a:rPr>
                            <m:t>𝑖</m:t>
                          </m:r>
                          <m:r>
                            <a:rPr lang="en-US" sz="1400" i="1">
                              <a:latin typeface="Cambria Math"/>
                            </a:rPr>
                            <m:t>∗</m:t>
                          </m:r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en-US" sz="1400" i="1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r>
                        <a:rPr lang="en-US" sz="1400" i="1">
                          <a:latin typeface="Cambria Math"/>
                        </a:rPr>
                        <m:t>] 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400" i="1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sz="1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</a:rPr>
                            <m:t>−</m:t>
                          </m:r>
                          <m:r>
                            <a:rPr lang="en-US" sz="1400" i="1">
                              <a:latin typeface="Cambria Math"/>
                            </a:rPr>
                            <m:t>𝑖</m:t>
                          </m:r>
                          <m:r>
                            <a:rPr lang="en-US" sz="1400" i="1">
                              <a:latin typeface="Cambria Math"/>
                            </a:rPr>
                            <m:t>∗</m:t>
                          </m:r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en-US" sz="1400" i="1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sup>
                      </m:sSup>
                    </m:oMath>
                  </m:oMathPara>
                </a14:m>
                <a:endParaRPr lang="en-US" sz="1400" kern="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244" y="5805083"/>
                <a:ext cx="4004686" cy="367345"/>
              </a:xfrm>
              <a:prstGeom prst="rect">
                <a:avLst/>
              </a:prstGeom>
              <a:blipFill rotWithShape="1">
                <a:blip r:embed="rId5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382574" y="1614308"/>
            <a:ext cx="2039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 smtClean="0">
                <a:solidFill>
                  <a:schemeClr val="accent4"/>
                </a:solidFill>
              </a:rPr>
              <a:t>Plain </a:t>
            </a:r>
            <a:r>
              <a:rPr lang="en-US" i="1" u="sng" dirty="0">
                <a:solidFill>
                  <a:schemeClr val="accent4"/>
                </a:solidFill>
              </a:rPr>
              <a:t>wave</a:t>
            </a:r>
            <a:r>
              <a:rPr lang="en-US" i="1" dirty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4"/>
                </a:solidFill>
              </a:rPr>
              <a:t>front</a:t>
            </a:r>
            <a:endParaRPr lang="de-DE" dirty="0"/>
          </a:p>
        </p:txBody>
      </p:sp>
      <p:sp>
        <p:nvSpPr>
          <p:cNvPr id="13" name="Rectangle 12"/>
          <p:cNvSpPr/>
          <p:nvPr/>
        </p:nvSpPr>
        <p:spPr>
          <a:xfrm>
            <a:off x="6087839" y="1614308"/>
            <a:ext cx="14814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u="sng" dirty="0" err="1" smtClean="0"/>
              <a:t>Deconvolution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855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CXDI simulation </a:t>
            </a:r>
            <a:r>
              <a:rPr lang="en-US" dirty="0" smtClean="0"/>
              <a:t>– results (</a:t>
            </a:r>
            <a:r>
              <a:rPr lang="en-US" dirty="0"/>
              <a:t>reciprocal space)</a:t>
            </a:r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1382574" y="1614308"/>
            <a:ext cx="2039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 smtClean="0">
                <a:solidFill>
                  <a:schemeClr val="accent4"/>
                </a:solidFill>
              </a:rPr>
              <a:t>Plain </a:t>
            </a:r>
            <a:r>
              <a:rPr lang="en-US" i="1" u="sng" dirty="0">
                <a:solidFill>
                  <a:schemeClr val="accent4"/>
                </a:solidFill>
              </a:rPr>
              <a:t>wave</a:t>
            </a:r>
            <a:r>
              <a:rPr lang="en-US" i="1" dirty="0">
                <a:solidFill>
                  <a:schemeClr val="accent4"/>
                </a:solidFill>
              </a:rPr>
              <a:t> </a:t>
            </a:r>
            <a:r>
              <a:rPr lang="en-US" dirty="0" smtClean="0">
                <a:solidFill>
                  <a:schemeClr val="accent4"/>
                </a:solidFill>
              </a:rPr>
              <a:t>front</a:t>
            </a:r>
            <a:endParaRPr lang="de-DE" dirty="0"/>
          </a:p>
        </p:txBody>
      </p:sp>
      <p:sp>
        <p:nvSpPr>
          <p:cNvPr id="11" name="Rectangle 10"/>
          <p:cNvSpPr/>
          <p:nvPr/>
        </p:nvSpPr>
        <p:spPr>
          <a:xfrm>
            <a:off x="6087839" y="1614308"/>
            <a:ext cx="14814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u="sng" dirty="0" err="1" smtClean="0"/>
              <a:t>Deconvolution</a:t>
            </a:r>
            <a:endParaRPr lang="de-DE" dirty="0"/>
          </a:p>
        </p:txBody>
      </p:sp>
      <p:sp>
        <p:nvSpPr>
          <p:cNvPr id="15" name="TextBox 14"/>
          <p:cNvSpPr txBox="1"/>
          <p:nvPr/>
        </p:nvSpPr>
        <p:spPr>
          <a:xfrm>
            <a:off x="3517450" y="959023"/>
            <a:ext cx="1996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3D reciprocal space</a:t>
            </a:r>
            <a:endParaRPr lang="de-DE" dirty="0"/>
          </a:p>
        </p:txBody>
      </p:sp>
      <p:pic>
        <p:nvPicPr>
          <p:cNvPr id="2051" name="Picture 3" descr="C:\Users\grygoryi\Desktop\Cluster\shabalin\materials_for_talk_and_report\anim_new\AnimReciPlai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" y="2113200"/>
            <a:ext cx="4104000" cy="349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grygoryi\Desktop\Cluster\shabalin\materials_for_talk_and_report\anim_new\AnimReciDeconv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587" y="2113200"/>
            <a:ext cx="4104000" cy="345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48903" y="5804277"/>
                <a:ext cx="4004686" cy="3673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/>
                        </a:rPr>
                        <m:t>𝑀𝑒𝑟𝑔𝑒</m:t>
                      </m:r>
                      <m:r>
                        <a:rPr lang="en-US" sz="1400" i="1">
                          <a:latin typeface="Cambria Math"/>
                        </a:rPr>
                        <m:t>[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sz="1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</a:rPr>
                            <m:t>−</m:t>
                          </m:r>
                          <m:r>
                            <a:rPr lang="en-US" sz="1400" i="1">
                              <a:latin typeface="Cambria Math"/>
                            </a:rPr>
                            <m:t>𝑖</m:t>
                          </m:r>
                          <m:r>
                            <a:rPr lang="en-US" sz="1400" i="1">
                              <a:latin typeface="Cambria Math"/>
                            </a:rPr>
                            <m:t>∗</m:t>
                          </m:r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en-US" sz="1400" i="1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r>
                        <a:rPr lang="en-US" sz="1400" i="1">
                          <a:latin typeface="Cambria Math"/>
                        </a:rPr>
                        <m:t>] 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sz="1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</a:rPr>
                            <m:t>−</m:t>
                          </m:r>
                          <m:r>
                            <a:rPr lang="en-US" sz="1400" i="1">
                              <a:latin typeface="Cambria Math"/>
                            </a:rPr>
                            <m:t>𝑖</m:t>
                          </m:r>
                          <m:r>
                            <a:rPr lang="en-US" sz="1400" i="1">
                              <a:latin typeface="Cambria Math"/>
                            </a:rPr>
                            <m:t>∗</m:t>
                          </m:r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en-US" sz="1400" i="1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sup>
                      </m:sSup>
                    </m:oMath>
                  </m:oMathPara>
                </a14:m>
                <a:endParaRPr lang="en-US" sz="1400" kern="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03" y="5804277"/>
                <a:ext cx="4004686" cy="367345"/>
              </a:xfrm>
              <a:prstGeom prst="rect">
                <a:avLst/>
              </a:prstGeom>
              <a:blipFill rotWithShape="1"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153589" y="5748556"/>
                <a:ext cx="5188153" cy="4230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>
                          <a:latin typeface="Cambria Math"/>
                        </a:rPr>
                        <m:t>𝑀𝑒𝑟𝑔𝑒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i="1" ker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 ker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i="1" kern="0">
                                  <a:latin typeface="Cambria Math"/>
                                </a:rPr>
                                <m:t>𝑑𝑒𝑐𝑜𝑛𝑣</m:t>
                              </m:r>
                            </m:sub>
                          </m:sSub>
                          <m:r>
                            <a:rPr lang="en-US" sz="1400" i="1" kern="0">
                              <a:latin typeface="Cambria Math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en-US" sz="1400" i="1" ker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  <a:ea typeface="Cambria Math"/>
                                    </a:rPr>
                                    <m:t>𝜑</m:t>
                                  </m:r>
                                  <m:d>
                                    <m:dPr>
                                      <m:ctrlPr>
                                        <a:rPr lang="en-US" sz="1400" i="1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14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i="1">
                                              <a:latin typeface="Cambria Math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en-US" sz="1400" i="1">
                                              <a:latin typeface="Cambria Math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sz="1400" i="1" kern="0">
                                      <a:latin typeface="Cambria Math"/>
                                    </a:rPr>
                                    <m:t>𝑑𝑒𝑐𝑜𝑛𝑣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r>
                        <a:rPr lang="en-US" sz="1400" i="1" kern="0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4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 ker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400" i="1" kern="0">
                                  <a:latin typeface="Cambria Math"/>
                                </a:rPr>
                                <m:t>𝑑𝑒𝑐𝑜𝑛𝑣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sz="1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1400" i="1">
                              <a:latin typeface="Cambria Math"/>
                            </a:rPr>
                            <m:t>−</m:t>
                          </m:r>
                          <m:r>
                            <a:rPr lang="en-US" sz="1400" i="1">
                              <a:latin typeface="Cambria Math"/>
                            </a:rPr>
                            <m:t>𝑖</m:t>
                          </m:r>
                          <m:r>
                            <a:rPr lang="en-US" sz="1400" i="1">
                              <a:latin typeface="Cambria Math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1400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sz="1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4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b>
                              <m:r>
                                <a:rPr lang="en-US" sz="1400" i="1" kern="0">
                                  <a:latin typeface="Cambria Math"/>
                                </a:rPr>
                                <m:t>𝑑𝑒𝑐𝑜𝑛𝑣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1400" kern="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3589" y="5748556"/>
                <a:ext cx="5188153" cy="4230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06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Motivation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088" y="3242130"/>
            <a:ext cx="2748008" cy="737688"/>
          </a:xfrm>
        </p:spPr>
        <p:txBody>
          <a:bodyPr/>
          <a:lstStyle/>
          <a:p>
            <a:pPr marL="0" indent="0">
              <a:buNone/>
            </a:pPr>
            <a:r>
              <a:rPr lang="en-US" sz="1400" i="1" dirty="0"/>
              <a:t>Self-organized colloidal crystals </a:t>
            </a:r>
            <a:r>
              <a:rPr lang="en-US" sz="1400" dirty="0"/>
              <a:t>have potential applications as functional materials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1026" name="Picture 2" descr="C:\Users\grygoryi\Desktop\Work\Pres\5\figur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985702"/>
            <a:ext cx="25812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rygoryi\Desktop\Work\Pres\5\Fiber-Cabl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913" y="985702"/>
            <a:ext cx="2755435" cy="200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96956" y="3256152"/>
            <a:ext cx="36053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Optical computing </a:t>
            </a:r>
            <a:r>
              <a:rPr lang="en-US" sz="1400" dirty="0"/>
              <a:t>- research projects focus on replacing current computer components with optical equivalents, resulting in an optical digital computer system processing binary </a:t>
            </a:r>
            <a:r>
              <a:rPr lang="en-US" sz="1400" dirty="0" smtClean="0"/>
              <a:t>data (</a:t>
            </a:r>
            <a:r>
              <a:rPr lang="en-US" sz="1400" i="1" dirty="0" smtClean="0"/>
              <a:t>Wikipedia</a:t>
            </a:r>
            <a:r>
              <a:rPr lang="en-US" sz="1400" dirty="0" smtClean="0"/>
              <a:t>).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69225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CXDI simulation </a:t>
            </a:r>
            <a:r>
              <a:rPr lang="en-US" dirty="0" smtClean="0"/>
              <a:t>– results (</a:t>
            </a:r>
            <a:r>
              <a:rPr lang="en-US" dirty="0"/>
              <a:t>real space)</a:t>
            </a:r>
            <a:endParaRPr lang="de-D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47153" y="1004027"/>
            <a:ext cx="6008914" cy="45030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accent4"/>
                </a:solidFill>
              </a:rPr>
              <a:t>Reconstruction of the shape of the colloidal crystal</a:t>
            </a:r>
            <a:endParaRPr lang="de-DE" dirty="0">
              <a:solidFill>
                <a:schemeClr val="accent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3414" y="1673126"/>
            <a:ext cx="164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accent4"/>
                </a:solidFill>
              </a:rPr>
              <a:t>Plain </a:t>
            </a:r>
            <a:r>
              <a:rPr lang="en-US" u="sng" dirty="0">
                <a:solidFill>
                  <a:schemeClr val="accent4"/>
                </a:solidFill>
              </a:rPr>
              <a:t>wave</a:t>
            </a:r>
            <a:r>
              <a:rPr lang="en-US" dirty="0">
                <a:solidFill>
                  <a:schemeClr val="accent4"/>
                </a:solidFill>
              </a:rPr>
              <a:t> front</a:t>
            </a:r>
            <a:endParaRPr lang="de-DE" dirty="0"/>
          </a:p>
        </p:txBody>
      </p:sp>
      <p:sp>
        <p:nvSpPr>
          <p:cNvPr id="8" name="Rectangle 7"/>
          <p:cNvSpPr/>
          <p:nvPr/>
        </p:nvSpPr>
        <p:spPr>
          <a:xfrm>
            <a:off x="5804726" y="1673126"/>
            <a:ext cx="18501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chemeClr val="accent4"/>
                </a:solidFill>
              </a:rPr>
              <a:t>Curved </a:t>
            </a:r>
            <a:r>
              <a:rPr lang="en-US" u="sng" dirty="0">
                <a:solidFill>
                  <a:schemeClr val="accent4"/>
                </a:solidFill>
              </a:rPr>
              <a:t>wave</a:t>
            </a:r>
            <a:r>
              <a:rPr lang="en-US" dirty="0">
                <a:solidFill>
                  <a:schemeClr val="accent4"/>
                </a:solidFill>
              </a:rPr>
              <a:t> front</a:t>
            </a:r>
            <a:endParaRPr lang="de-DE" dirty="0"/>
          </a:p>
        </p:txBody>
      </p:sp>
      <p:pic>
        <p:nvPicPr>
          <p:cNvPr id="4098" name="Picture 2" descr="C:\Users\grygoryi\Desktop\Cluster\shabalin\materials_for_talk_and_report\anim_new_new\Plain_Real_ful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16" y="2145408"/>
            <a:ext cx="3994196" cy="361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grygoryi\Desktop\Cluster\shabalin\materials_for_talk_and_report\Deconv_BeforeVsAfter\RealBeforeDeconvolu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881" y="2145408"/>
            <a:ext cx="3662914" cy="361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391151" y="5876695"/>
                <a:ext cx="2677336" cy="3843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</a:rPr>
                        <m:t>ρ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ℱ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3</m:t>
                          </m:r>
                          <m:r>
                            <a:rPr lang="en-US" i="1" kern="0">
                              <a:latin typeface="Cambria Math"/>
                            </a:rPr>
                            <m:t>𝐷</m:t>
                          </m:r>
                        </m:sub>
                      </m:sSub>
                      <m:r>
                        <a:rPr lang="en-US" b="0" i="1" kern="0" smtClean="0">
                          <a:latin typeface="Cambria Math"/>
                        </a:rPr>
                        <m:t>{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kern="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151" y="5876695"/>
                <a:ext cx="2677336" cy="384336"/>
              </a:xfrm>
              <a:prstGeom prst="rect">
                <a:avLst/>
              </a:prstGeom>
              <a:blipFill rotWithShape="1">
                <a:blip r:embed="rId4"/>
                <a:stretch>
                  <a:fillRect t="-3175" b="-63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80260" y="5912270"/>
                <a:ext cx="2677336" cy="3645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</a:rPr>
                        <m:t>ρ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ℱ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3</m:t>
                          </m:r>
                          <m:r>
                            <a:rPr lang="en-US" i="1" kern="0">
                              <a:latin typeface="Cambria Math"/>
                            </a:rPr>
                            <m:t>𝐷</m:t>
                          </m:r>
                        </m:sub>
                      </m:sSub>
                      <m:r>
                        <a:rPr lang="en-US" b="0" i="1" kern="0" smtClean="0">
                          <a:latin typeface="Cambria Math"/>
                        </a:rPr>
                        <m:t>{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kern="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260" y="5912270"/>
                <a:ext cx="2677336" cy="364587"/>
              </a:xfrm>
              <a:prstGeom prst="rect">
                <a:avLst/>
              </a:prstGeom>
              <a:blipFill rotWithShape="1">
                <a:blip r:embed="rId5"/>
                <a:stretch>
                  <a:fillRect t="-3333" b="-11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965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CXDI simulation </a:t>
            </a:r>
            <a:r>
              <a:rPr lang="en-US" dirty="0" smtClean="0"/>
              <a:t>– results (</a:t>
            </a:r>
            <a:r>
              <a:rPr lang="en-US" dirty="0"/>
              <a:t>real space)</a:t>
            </a:r>
            <a:endParaRPr lang="de-D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47153" y="1004027"/>
            <a:ext cx="6008914" cy="45030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accent4"/>
                </a:solidFill>
              </a:rPr>
              <a:t>Reconstruction of the shape of the colloidal crystal</a:t>
            </a:r>
            <a:endParaRPr lang="de-DE" dirty="0">
              <a:solidFill>
                <a:schemeClr val="accent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3414" y="1673126"/>
            <a:ext cx="164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accent4"/>
                </a:solidFill>
              </a:rPr>
              <a:t>Plain </a:t>
            </a:r>
            <a:r>
              <a:rPr lang="en-US" u="sng" dirty="0">
                <a:solidFill>
                  <a:schemeClr val="accent4"/>
                </a:solidFill>
              </a:rPr>
              <a:t>wave</a:t>
            </a:r>
            <a:r>
              <a:rPr lang="en-US" dirty="0">
                <a:solidFill>
                  <a:schemeClr val="accent4"/>
                </a:solidFill>
              </a:rPr>
              <a:t> front</a:t>
            </a:r>
            <a:endParaRPr lang="de-DE" dirty="0"/>
          </a:p>
        </p:txBody>
      </p:sp>
      <p:sp>
        <p:nvSpPr>
          <p:cNvPr id="8" name="Rectangle 7"/>
          <p:cNvSpPr/>
          <p:nvPr/>
        </p:nvSpPr>
        <p:spPr>
          <a:xfrm>
            <a:off x="5804726" y="1673126"/>
            <a:ext cx="14814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u="sng" dirty="0" err="1" smtClean="0"/>
              <a:t>Deconvolution</a:t>
            </a:r>
            <a:endParaRPr lang="de-DE" dirty="0"/>
          </a:p>
        </p:txBody>
      </p:sp>
      <p:pic>
        <p:nvPicPr>
          <p:cNvPr id="4098" name="Picture 2" descr="C:\Users\grygoryi\Desktop\Cluster\shabalin\materials_for_talk_and_report\anim_new_new\Plain_Real_ful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16" y="2145408"/>
            <a:ext cx="3994196" cy="361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grygoryi\Desktop\Cluster\shabalin\materials_for_talk_and_report\anim_new_new\decon_real_ani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662" y="2145408"/>
            <a:ext cx="3693026" cy="361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903224" y="5928786"/>
                <a:ext cx="3662093" cy="3649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</a:rPr>
                        <m:t>ρ</m:t>
                      </m:r>
                      <m:r>
                        <a:rPr lang="en-US" b="0" i="1" smtClean="0">
                          <a:latin typeface="Cambria Math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ℱ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3</m:t>
                          </m:r>
                          <m:r>
                            <a:rPr lang="en-US" i="1" kern="0">
                              <a:latin typeface="Cambria Math"/>
                            </a:rPr>
                            <m:t>𝐷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{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i="1" kern="0">
                                  <a:latin typeface="Cambria Math"/>
                                </a:rPr>
                                <m:t>𝑑𝑒𝑐𝑜𝑛𝑣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i="1" ker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𝜑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b>
                              <m:r>
                                <a:rPr lang="en-US" i="1" kern="0">
                                  <a:latin typeface="Cambria Math"/>
                                </a:rPr>
                                <m:t>𝑑𝑒𝑐𝑜𝑛𝑣</m:t>
                              </m:r>
                            </m:sub>
                          </m:sSub>
                        </m:sup>
                      </m:sSup>
                      <m:r>
                        <a:rPr lang="en-US" i="1" kern="0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kern="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224" y="5928786"/>
                <a:ext cx="3662093" cy="364908"/>
              </a:xfrm>
              <a:prstGeom prst="rect">
                <a:avLst/>
              </a:prstGeom>
              <a:blipFill rotWithShape="1">
                <a:blip r:embed="rId4"/>
                <a:stretch>
                  <a:fillRect t="-3390" b="-135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06446" y="5929699"/>
                <a:ext cx="2677336" cy="3645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</a:rPr>
                        <m:t>ρ</m:t>
                      </m:r>
                      <m:r>
                        <a:rPr lang="en-US" i="1">
                          <a:latin typeface="Cambria Math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/>
                            </a:rPr>
                            <m:t>𝑟</m:t>
                          </m:r>
                        </m:e>
                      </m:acc>
                      <m:r>
                        <a:rPr lang="en-US" i="1">
                          <a:latin typeface="Cambria Math"/>
                        </a:rPr>
                        <m:t>)=</m:t>
                      </m:r>
                      <m:sSub>
                        <m:sSubPr>
                          <m:ctrlPr>
                            <a:rPr lang="en-US" i="1" ker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ℱ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3</m:t>
                          </m:r>
                          <m:r>
                            <a:rPr lang="en-US" i="1" kern="0">
                              <a:latin typeface="Cambria Math"/>
                            </a:rPr>
                            <m:t>𝐷</m:t>
                          </m:r>
                        </m:sub>
                      </m:sSub>
                      <m:r>
                        <a:rPr lang="en-US" b="0" i="1" kern="0" smtClean="0">
                          <a:latin typeface="Cambria Math"/>
                        </a:rPr>
                        <m:t>{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 i="1">
                              <a:latin typeface="Cambria Math"/>
                            </a:rPr>
                            <m:t>∗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en-US" i="1"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/>
                        </a:rPr>
                        <m:t>}</m:t>
                      </m:r>
                    </m:oMath>
                  </m:oMathPara>
                </a14:m>
                <a:endParaRPr lang="en-US" kern="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446" y="5929699"/>
                <a:ext cx="2677336" cy="364587"/>
              </a:xfrm>
              <a:prstGeom prst="rect">
                <a:avLst/>
              </a:prstGeom>
              <a:blipFill rotWithShape="1">
                <a:blip r:embed="rId5"/>
                <a:stretch>
                  <a:fillRect t="-3333" b="-11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947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Conclusion and Outlook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/>
              <a:t>Conclusion</a:t>
            </a:r>
            <a:r>
              <a:rPr lang="en-US" dirty="0" smtClean="0"/>
              <a:t>:</a:t>
            </a:r>
          </a:p>
          <a:p>
            <a:r>
              <a:rPr lang="en-US" dirty="0" smtClean="0"/>
              <a:t>Problem with the focus improved by means of the </a:t>
            </a:r>
            <a:r>
              <a:rPr lang="en-US" dirty="0" err="1" smtClean="0"/>
              <a:t>deconvolution</a:t>
            </a:r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Outlook</a:t>
            </a:r>
            <a:r>
              <a:rPr lang="en-US" dirty="0" smtClean="0"/>
              <a:t>:</a:t>
            </a:r>
          </a:p>
          <a:p>
            <a:r>
              <a:rPr lang="en-US" dirty="0"/>
              <a:t>Phase retrieval on simulated data</a:t>
            </a:r>
          </a:p>
          <a:p>
            <a:r>
              <a:rPr lang="en-US" dirty="0"/>
              <a:t>Phase retrieval on the experimental data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458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Acknowledgements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dirty="0" smtClean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de-DE" dirty="0" smtClean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de-DE" dirty="0" smtClean="0"/>
              <a:t>Prof</a:t>
            </a:r>
            <a:r>
              <a:rPr lang="de-DE" dirty="0"/>
              <a:t>. Dr. Edgar </a:t>
            </a:r>
            <a:r>
              <a:rPr lang="de-DE" dirty="0" err="1"/>
              <a:t>Weckert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Prof</a:t>
            </a:r>
            <a:r>
              <a:rPr lang="en-US" dirty="0"/>
              <a:t>. Dr. Ivan </a:t>
            </a:r>
            <a:r>
              <a:rPr lang="en-US" dirty="0" err="1"/>
              <a:t>Vartaniants</a:t>
            </a:r>
            <a:endParaRPr lang="de-DE" dirty="0"/>
          </a:p>
          <a:p>
            <a:pPr marL="0" indent="0" algn="ctr">
              <a:buNone/>
            </a:pPr>
            <a:r>
              <a:rPr lang="de-DE" dirty="0"/>
              <a:t>Anatoly </a:t>
            </a:r>
            <a:r>
              <a:rPr lang="de-DE" dirty="0" err="1"/>
              <a:t>Shabalin</a:t>
            </a:r>
            <a:endParaRPr lang="de-DE" dirty="0"/>
          </a:p>
          <a:p>
            <a:pPr marL="0" indent="0" algn="ctr">
              <a:buNone/>
            </a:pPr>
            <a:r>
              <a:rPr lang="de-DE" dirty="0"/>
              <a:t>Ruslan </a:t>
            </a:r>
            <a:r>
              <a:rPr lang="de-DE" dirty="0" err="1"/>
              <a:t>Kurta</a:t>
            </a:r>
            <a:endParaRPr lang="de-DE" dirty="0"/>
          </a:p>
          <a:p>
            <a:pPr marL="0" indent="0" algn="ctr">
              <a:buNone/>
            </a:pPr>
            <a:r>
              <a:rPr lang="de-DE" dirty="0"/>
              <a:t>Dmitry </a:t>
            </a:r>
            <a:r>
              <a:rPr lang="de-DE" dirty="0" err="1" smtClean="0"/>
              <a:t>Dzhigaev</a:t>
            </a:r>
            <a:endParaRPr lang="de-DE" dirty="0" smtClean="0"/>
          </a:p>
          <a:p>
            <a:pPr marL="0" indent="0" algn="ctr">
              <a:buNone/>
            </a:pPr>
            <a:r>
              <a:rPr lang="en-US" dirty="0" smtClean="0"/>
              <a:t>Sergey </a:t>
            </a:r>
            <a:r>
              <a:rPr lang="en-US" dirty="0" err="1" smtClean="0"/>
              <a:t>Lazarev</a:t>
            </a:r>
            <a:endParaRPr lang="en-US" dirty="0" smtClean="0"/>
          </a:p>
          <a:p>
            <a:pPr marL="0" indent="0" algn="ctr">
              <a:buNone/>
            </a:pPr>
            <a:r>
              <a:rPr lang="de-DE" dirty="0"/>
              <a:t>Max Rose</a:t>
            </a:r>
          </a:p>
          <a:p>
            <a:pPr marL="0" indent="0">
              <a:buNone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sz="3600" dirty="0" smtClean="0"/>
              <a:t>Thank you for your attention!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262029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Motivation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088" y="3242130"/>
            <a:ext cx="2748008" cy="737688"/>
          </a:xfrm>
        </p:spPr>
        <p:txBody>
          <a:bodyPr/>
          <a:lstStyle/>
          <a:p>
            <a:pPr marL="0" indent="0">
              <a:buNone/>
            </a:pPr>
            <a:r>
              <a:rPr lang="en-US" sz="1400" i="1" dirty="0"/>
              <a:t>Self-organized colloidal crystals </a:t>
            </a:r>
            <a:r>
              <a:rPr lang="en-US" sz="1400" dirty="0"/>
              <a:t>have potential applications as functional materials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1026" name="Picture 2" descr="C:\Users\grygoryi\Desktop\Work\Pres\5\figur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985702"/>
            <a:ext cx="258127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rygoryi\Desktop\Work\Pres\5\Fiber-Cabl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913" y="985702"/>
            <a:ext cx="2755435" cy="200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96956" y="3256152"/>
            <a:ext cx="36053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Optical computing </a:t>
            </a:r>
            <a:r>
              <a:rPr lang="en-US" sz="1400" dirty="0"/>
              <a:t>- research projects focus on replacing current computer components with optical equivalents, resulting in an optical digital computer system processing binary </a:t>
            </a:r>
            <a:r>
              <a:rPr lang="en-US" sz="1400" dirty="0" smtClean="0"/>
              <a:t>data (</a:t>
            </a:r>
            <a:r>
              <a:rPr lang="en-US" sz="1400" i="1" dirty="0" smtClean="0"/>
              <a:t>Wikipedia</a:t>
            </a:r>
            <a:r>
              <a:rPr lang="en-US" sz="1400" dirty="0" smtClean="0"/>
              <a:t>).</a:t>
            </a:r>
            <a:endParaRPr lang="de-DE" sz="1400" dirty="0"/>
          </a:p>
        </p:txBody>
      </p:sp>
      <p:pic>
        <p:nvPicPr>
          <p:cNvPr id="1028" name="Picture 4" descr="C:\Users\grygoryi\Desktop\Work\Pres\5\Gratzel-Cells-are-flexib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4224104"/>
            <a:ext cx="2802527" cy="207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75922" y="5637163"/>
            <a:ext cx="17459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Future </a:t>
            </a:r>
            <a:r>
              <a:rPr lang="en-US" i="1" dirty="0"/>
              <a:t>solar cells</a:t>
            </a:r>
          </a:p>
        </p:txBody>
      </p:sp>
    </p:spTree>
    <p:extLst>
      <p:ext uri="{BB962C8B-B14F-4D97-AF65-F5344CB8AC3E}">
        <p14:creationId xmlns:p14="http://schemas.microsoft.com/office/powerpoint/2010/main" val="169225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Experimental problem</a:t>
            </a:r>
            <a:endParaRPr lang="de-DE" dirty="0"/>
          </a:p>
        </p:txBody>
      </p:sp>
      <p:pic>
        <p:nvPicPr>
          <p:cNvPr id="4" name="Picture 4" descr="C:\Users\grygoryi\Desktop\Pres\4\InFocu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4" b="-1384"/>
          <a:stretch/>
        </p:blipFill>
        <p:spPr bwMode="auto">
          <a:xfrm>
            <a:off x="471392" y="4052012"/>
            <a:ext cx="3410223" cy="184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0632" y="5901838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 focus</a:t>
            </a:r>
            <a:endParaRPr lang="de-DE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5787" y="908801"/>
            <a:ext cx="3601448" cy="3123836"/>
          </a:xfrm>
        </p:spPr>
        <p:txBody>
          <a:bodyPr/>
          <a:lstStyle/>
          <a:p>
            <a:r>
              <a:rPr lang="en-US" sz="1600" dirty="0" smtClean="0"/>
              <a:t>The sample is in the focus. </a:t>
            </a:r>
            <a:r>
              <a:rPr lang="en-US" sz="1600" i="1" u="sng" dirty="0" smtClean="0"/>
              <a:t>Plain</a:t>
            </a:r>
            <a:r>
              <a:rPr lang="en-US" sz="1600" dirty="0" smtClean="0"/>
              <a:t> wave front.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lvl="2"/>
            <a:r>
              <a:rPr lang="en-US" dirty="0" smtClean="0"/>
              <a:t>			</a:t>
            </a:r>
            <a:endParaRPr lang="de-DE" sz="40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269150" y="862149"/>
            <a:ext cx="0" cy="52463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5597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Experimental problem</a:t>
            </a:r>
            <a:endParaRPr lang="de-DE" dirty="0"/>
          </a:p>
        </p:txBody>
      </p:sp>
      <p:pic>
        <p:nvPicPr>
          <p:cNvPr id="4" name="Picture 4" descr="C:\Users\grygoryi\Desktop\Pres\4\InFocu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4" b="-1384"/>
          <a:stretch/>
        </p:blipFill>
        <p:spPr bwMode="auto">
          <a:xfrm>
            <a:off x="471392" y="4052012"/>
            <a:ext cx="3410223" cy="184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0632" y="5901838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 focus</a:t>
            </a:r>
            <a:endParaRPr lang="de-DE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5787" y="908801"/>
            <a:ext cx="3601448" cy="3123836"/>
          </a:xfrm>
        </p:spPr>
        <p:txBody>
          <a:bodyPr/>
          <a:lstStyle/>
          <a:p>
            <a:r>
              <a:rPr lang="en-US" sz="1600" dirty="0" smtClean="0"/>
              <a:t>The sample is in the focus. </a:t>
            </a:r>
            <a:r>
              <a:rPr lang="en-US" sz="1600" i="1" u="sng" dirty="0" smtClean="0"/>
              <a:t>Plain</a:t>
            </a:r>
            <a:r>
              <a:rPr lang="en-US" sz="1600" dirty="0" smtClean="0"/>
              <a:t> wave front.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Problem</a:t>
            </a:r>
            <a:r>
              <a:rPr lang="en-US" sz="1600" dirty="0"/>
              <a:t>: if the size of the sample (the largest distance between the edges of the crystal) is larger than the size of the</a:t>
            </a:r>
            <a:r>
              <a:rPr lang="de-DE" sz="1600" i="1" dirty="0"/>
              <a:t> beam</a:t>
            </a:r>
            <a:r>
              <a:rPr lang="en-US" sz="1600" i="1" dirty="0"/>
              <a:t> </a:t>
            </a:r>
            <a:r>
              <a:rPr lang="en-US" sz="1600" dirty="0"/>
              <a:t>in the focus.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lvl="2"/>
            <a:r>
              <a:rPr lang="en-US" dirty="0" smtClean="0"/>
              <a:t>			</a:t>
            </a:r>
            <a:endParaRPr lang="de-DE" sz="4000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269150" y="862149"/>
            <a:ext cx="0" cy="52463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4032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Experimental problem</a:t>
            </a:r>
            <a:endParaRPr lang="de-DE" dirty="0"/>
          </a:p>
        </p:txBody>
      </p:sp>
      <p:pic>
        <p:nvPicPr>
          <p:cNvPr id="4" name="Picture 4" descr="C:\Users\grygoryi\Desktop\Pres\4\InFocu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4" b="-1384"/>
          <a:stretch/>
        </p:blipFill>
        <p:spPr bwMode="auto">
          <a:xfrm>
            <a:off x="471392" y="4052012"/>
            <a:ext cx="3410223" cy="184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0632" y="5901838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 focus</a:t>
            </a:r>
            <a:endParaRPr lang="de-DE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5787" y="908801"/>
            <a:ext cx="3601448" cy="3123836"/>
          </a:xfrm>
        </p:spPr>
        <p:txBody>
          <a:bodyPr/>
          <a:lstStyle/>
          <a:p>
            <a:r>
              <a:rPr lang="en-US" sz="1600" dirty="0" smtClean="0"/>
              <a:t>The sample is in the focus. </a:t>
            </a:r>
            <a:r>
              <a:rPr lang="en-US" sz="1600" i="1" u="sng" dirty="0" smtClean="0"/>
              <a:t>Plain</a:t>
            </a:r>
            <a:r>
              <a:rPr lang="en-US" sz="1600" dirty="0" smtClean="0"/>
              <a:t> wave front.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Problem</a:t>
            </a:r>
            <a:r>
              <a:rPr lang="en-US" sz="1600" dirty="0"/>
              <a:t>: if the size of the sample (the largest distance between the edges of the crystal) is larger than the size of the</a:t>
            </a:r>
            <a:r>
              <a:rPr lang="de-DE" sz="1600" i="1" dirty="0"/>
              <a:t> beam</a:t>
            </a:r>
            <a:r>
              <a:rPr lang="en-US" sz="1600" i="1" dirty="0"/>
              <a:t> </a:t>
            </a:r>
            <a:r>
              <a:rPr lang="en-US" sz="1600" dirty="0"/>
              <a:t>in the focus.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Solution</a:t>
            </a:r>
            <a:r>
              <a:rPr lang="en-US" sz="1600" dirty="0" smtClean="0"/>
              <a:t>: move the sample out of the focus. 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/>
          </a:p>
          <a:p>
            <a:pPr lvl="2"/>
            <a:r>
              <a:rPr lang="en-US" dirty="0" smtClean="0"/>
              <a:t>			</a:t>
            </a:r>
            <a:endParaRPr lang="de-DE" sz="4000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4269150" y="862149"/>
            <a:ext cx="0" cy="52463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6864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Experimental problem</a:t>
            </a:r>
            <a:endParaRPr lang="de-DE" dirty="0"/>
          </a:p>
        </p:txBody>
      </p:sp>
      <p:pic>
        <p:nvPicPr>
          <p:cNvPr id="4" name="Picture 4" descr="C:\Users\grygoryi\Desktop\Pres\4\InFocu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4" b="-1384"/>
          <a:stretch/>
        </p:blipFill>
        <p:spPr bwMode="auto">
          <a:xfrm>
            <a:off x="471392" y="4052012"/>
            <a:ext cx="3410223" cy="184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0632" y="5901838"/>
            <a:ext cx="97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 focus</a:t>
            </a:r>
            <a:endParaRPr lang="de-DE" b="1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5787" y="908801"/>
            <a:ext cx="3601448" cy="3123836"/>
          </a:xfrm>
        </p:spPr>
        <p:txBody>
          <a:bodyPr/>
          <a:lstStyle/>
          <a:p>
            <a:r>
              <a:rPr lang="en-US" sz="1600" dirty="0" smtClean="0"/>
              <a:t>The sample is in the focus. </a:t>
            </a:r>
            <a:r>
              <a:rPr lang="en-US" sz="1600" i="1" u="sng" dirty="0" smtClean="0"/>
              <a:t>Plain</a:t>
            </a:r>
            <a:r>
              <a:rPr lang="en-US" sz="1600" dirty="0" smtClean="0"/>
              <a:t> wave front.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Problem</a:t>
            </a:r>
            <a:r>
              <a:rPr lang="en-US" sz="1600" dirty="0"/>
              <a:t>: if the size of the sample (the largest distance between the edges of the crystal) is larger than the size of the</a:t>
            </a:r>
            <a:r>
              <a:rPr lang="de-DE" sz="1600" i="1" dirty="0"/>
              <a:t> beam</a:t>
            </a:r>
            <a:r>
              <a:rPr lang="en-US" sz="1600" i="1" dirty="0"/>
              <a:t> </a:t>
            </a:r>
            <a:r>
              <a:rPr lang="en-US" sz="1600" dirty="0"/>
              <a:t>in the focus.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Solution</a:t>
            </a:r>
            <a:r>
              <a:rPr lang="en-US" sz="1600" dirty="0" smtClean="0"/>
              <a:t>: move the sample out of the focus. 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/>
          </a:p>
          <a:p>
            <a:pPr lvl="2"/>
            <a:r>
              <a:rPr lang="en-US" dirty="0" smtClean="0"/>
              <a:t>			</a:t>
            </a:r>
            <a:endParaRPr lang="de-DE" sz="4000" dirty="0"/>
          </a:p>
        </p:txBody>
      </p:sp>
      <p:pic>
        <p:nvPicPr>
          <p:cNvPr id="6" name="Picture 5" descr="C:\Users\grygoryi\Desktop\Pres\4\OutOfFoc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80" y="4109023"/>
            <a:ext cx="3236869" cy="16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16505" y="5939246"/>
            <a:ext cx="1760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Out of the focus</a:t>
            </a:r>
            <a:endParaRPr lang="de-DE" b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95990" y="993201"/>
            <a:ext cx="3601448" cy="312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1" fontAlgn="base" hangingPunct="1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dirty="0" smtClean="0">
                <a:solidFill>
                  <a:srgbClr val="FF0000"/>
                </a:solidFill>
              </a:rPr>
              <a:t>Problem</a:t>
            </a:r>
            <a:r>
              <a:rPr lang="en-US" sz="1600" dirty="0" smtClean="0"/>
              <a:t>: </a:t>
            </a:r>
            <a:r>
              <a:rPr lang="en-US" sz="1600" i="1" u="sng" dirty="0" smtClean="0"/>
              <a:t>Curved</a:t>
            </a:r>
            <a:r>
              <a:rPr lang="en-US" sz="1600" dirty="0" smtClean="0"/>
              <a:t> wave front. </a:t>
            </a:r>
          </a:p>
          <a:p>
            <a:pPr marL="0" indent="0">
              <a:buFont typeface="Arial Black" pitchFamily="34" charset="0"/>
              <a:buNone/>
            </a:pPr>
            <a:endParaRPr lang="en-US" sz="1600" kern="0" dirty="0" smtClean="0"/>
          </a:p>
          <a:p>
            <a:pPr marL="0" indent="0">
              <a:buFont typeface="Arial Black" pitchFamily="34" charset="0"/>
              <a:buNone/>
            </a:pPr>
            <a:endParaRPr lang="en-US" sz="1600" kern="0" dirty="0" smtClean="0"/>
          </a:p>
          <a:p>
            <a:endParaRPr lang="en-US" kern="0" dirty="0" smtClean="0"/>
          </a:p>
          <a:p>
            <a:endParaRPr lang="en-US" kern="0" dirty="0" smtClean="0"/>
          </a:p>
          <a:p>
            <a:endParaRPr lang="en-US" kern="0" dirty="0" smtClean="0"/>
          </a:p>
          <a:p>
            <a:pPr lvl="2"/>
            <a:r>
              <a:rPr lang="en-US" kern="0" dirty="0" smtClean="0"/>
              <a:t>			</a:t>
            </a:r>
            <a:endParaRPr lang="de-DE" sz="4000" kern="0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4269150" y="862149"/>
            <a:ext cx="0" cy="52463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7701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3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2979</Words>
  <Application>Microsoft Office PowerPoint</Application>
  <PresentationFormat>On-screen Show (4:3)</PresentationFormat>
  <Paragraphs>353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Pres3</vt:lpstr>
      <vt:lpstr>PowerPoint Presentation</vt:lpstr>
      <vt:lpstr>Outline</vt:lpstr>
      <vt:lpstr>Motivation</vt:lpstr>
      <vt:lpstr>Motivation</vt:lpstr>
      <vt:lpstr>Motivation</vt:lpstr>
      <vt:lpstr>Experimental problem</vt:lpstr>
      <vt:lpstr>Experimental problem</vt:lpstr>
      <vt:lpstr>Experimental problem</vt:lpstr>
      <vt:lpstr>Experimental problem</vt:lpstr>
      <vt:lpstr>Experimental problem</vt:lpstr>
      <vt:lpstr>Experiment setup</vt:lpstr>
      <vt:lpstr>Theoretical background</vt:lpstr>
      <vt:lpstr>Theoretical background</vt:lpstr>
      <vt:lpstr>Theoretical background</vt:lpstr>
      <vt:lpstr>Theoretical background</vt:lpstr>
      <vt:lpstr>Theoretical background</vt:lpstr>
      <vt:lpstr>Theoretical background</vt:lpstr>
      <vt:lpstr>Theoretical background</vt:lpstr>
      <vt:lpstr>Theoretical background</vt:lpstr>
      <vt:lpstr>Theoretical background</vt:lpstr>
      <vt:lpstr>Theoretical background</vt:lpstr>
      <vt:lpstr>Theoretical background</vt:lpstr>
      <vt:lpstr>Theoretical background</vt:lpstr>
      <vt:lpstr>Properties of the sample in the CXDI experiment and simulation of the experiment</vt:lpstr>
      <vt:lpstr>Properties of the sample in the CXDI experiment and simulation of the experiment</vt:lpstr>
      <vt:lpstr>Properties of the sample in the CXDI experiment and simulation of the experiment</vt:lpstr>
      <vt:lpstr>Properties of the sample in the CXDI experiment and simulation of the experiment</vt:lpstr>
      <vt:lpstr>CXDI simulation - results</vt:lpstr>
      <vt:lpstr>CXDI simulation - results (reciprocal space)</vt:lpstr>
      <vt:lpstr>CXDI simulation - results (reciprocal space)</vt:lpstr>
      <vt:lpstr>CXDI simulation - results (reciprocal space)</vt:lpstr>
      <vt:lpstr>CXDI simulation - results (real space)</vt:lpstr>
      <vt:lpstr>CXDI simulation - results (real space)</vt:lpstr>
      <vt:lpstr>CXDI simulation - results (real space)</vt:lpstr>
      <vt:lpstr>CXDI simulation - results (real space)</vt:lpstr>
      <vt:lpstr>CXDI simulation - results (real space)</vt:lpstr>
      <vt:lpstr>CXDI simulation - results (real space)</vt:lpstr>
      <vt:lpstr>CXDI simulation – results (reciprocal space)</vt:lpstr>
      <vt:lpstr>CXDI simulation – results (reciprocal space)</vt:lpstr>
      <vt:lpstr>CXDI simulation – results (real space)</vt:lpstr>
      <vt:lpstr>CXDI simulation – results (real space)</vt:lpstr>
      <vt:lpstr>Conclusion and Outlook</vt:lpstr>
      <vt:lpstr>Acknowledgements</vt:lpstr>
      <vt:lpstr>PowerPoint Presentation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Grygoryev, Illya</dc:creator>
  <cp:lastModifiedBy>Maimone, Damaris</cp:lastModifiedBy>
  <cp:revision>726</cp:revision>
  <dcterms:created xsi:type="dcterms:W3CDTF">2014-09-02T16:36:37Z</dcterms:created>
  <dcterms:modified xsi:type="dcterms:W3CDTF">2014-09-09T23:48:50Z</dcterms:modified>
</cp:coreProperties>
</file>