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g" ContentType="vide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90" r:id="rId8"/>
    <p:sldId id="291" r:id="rId9"/>
    <p:sldId id="263" r:id="rId10"/>
    <p:sldId id="264" r:id="rId11"/>
    <p:sldId id="266" r:id="rId12"/>
    <p:sldId id="265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5EC"/>
    <a:srgbClr val="97699E"/>
    <a:srgbClr val="0C99D8"/>
    <a:srgbClr val="630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2857" autoAdjust="0"/>
  </p:normalViewPr>
  <p:slideViewPr>
    <p:cSldViewPr snapToGrid="0">
      <p:cViewPr varScale="1">
        <p:scale>
          <a:sx n="73" d="100"/>
          <a:sy n="73" d="100"/>
        </p:scale>
        <p:origin x="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1611-A00B-4133-8168-AC0B47502E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EC2CB-786B-4971-95EC-BBDC28A646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4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C2CB-786B-4971-95EC-BBDC28A6466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228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C2CB-786B-4971-95EC-BBDC28A6466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73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C2CB-786B-4971-95EC-BBDC28A6466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73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C2CB-786B-4971-95EC-BBDC28A6466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446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C2CB-786B-4971-95EC-BBDC28A6466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05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C2CB-786B-4971-95EC-BBDC28A6466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898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EC2CB-786B-4971-95EC-BBDC28A6466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4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11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83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43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77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99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7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6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8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73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06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DBBE-3EC7-4127-A6B9-2E5013357518}" type="datetimeFigureOut">
              <a:rPr lang="zh-CN" altLang="en-US" smtClean="0"/>
              <a:t>2014/9/9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2FD4-4737-41B9-ACAC-B3A18A4ED8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9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e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10" Type="http://schemas.openxmlformats.org/officeDocument/2006/relationships/image" Target="../media/image14.wmf"/><Relationship Id="rId4" Type="http://schemas.openxmlformats.org/officeDocument/2006/relationships/image" Target="../media/image1.jpeg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7.wmf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.jpeg"/><Relationship Id="rId9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47825"/>
            <a:ext cx="7907482" cy="1743075"/>
          </a:xfrm>
        </p:spPr>
        <p:txBody>
          <a:bodyPr>
            <a:normAutofit/>
          </a:bodyPr>
          <a:lstStyle/>
          <a:p>
            <a:r>
              <a:rPr lang="en-US" altLang="zh-CN" sz="4400" b="1" dirty="0"/>
              <a:t>Simulation of Ultra-short Optical Pulse Propagation with </a:t>
            </a:r>
            <a:r>
              <a:rPr lang="en-US" altLang="zh-CN" sz="4400" b="1" dirty="0" smtClean="0"/>
              <a:t>SPM &amp; IPM</a:t>
            </a:r>
            <a:endParaRPr lang="zh-CN" altLang="en-US" sz="4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7300" y="4135438"/>
            <a:ext cx="6858000" cy="1655762"/>
          </a:xfrm>
        </p:spPr>
        <p:txBody>
          <a:bodyPr/>
          <a:lstStyle/>
          <a:p>
            <a:pPr algn="r"/>
            <a:r>
              <a:rPr lang="en-US" altLang="zh-CN" dirty="0"/>
              <a:t>Ultrafast Optics and X-ray group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Fuyue Wang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8873"/>
            <a:ext cx="7886700" cy="4351338"/>
          </a:xfrm>
        </p:spPr>
        <p:txBody>
          <a:bodyPr/>
          <a:lstStyle/>
          <a:p>
            <a:r>
              <a:rPr lang="en-US" altLang="zh-CN" dirty="0" smtClean="0"/>
              <a:t>Pressure gradient</a:t>
            </a:r>
          </a:p>
          <a:p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52939" y="3702857"/>
            <a:ext cx="174868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179247"/>
              </p:ext>
            </p:extLst>
          </p:nvPr>
        </p:nvGraphicFramePr>
        <p:xfrm>
          <a:off x="905104" y="5961560"/>
          <a:ext cx="1756015" cy="642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1167893" imgH="431613" progId="Equation.DSMT4">
                  <p:embed/>
                </p:oleObj>
              </mc:Choice>
              <mc:Fallback>
                <p:oleObj name="Equation" r:id="rId5" imgW="1167893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04" y="5961560"/>
                        <a:ext cx="1756015" cy="6424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383969" y="2146000"/>
            <a:ext cx="8652520" cy="3829403"/>
            <a:chOff x="383969" y="2146000"/>
            <a:chExt cx="8652520" cy="3829403"/>
          </a:xfrm>
        </p:grpSpPr>
        <p:grpSp>
          <p:nvGrpSpPr>
            <p:cNvPr id="170" name="Group 169"/>
            <p:cNvGrpSpPr/>
            <p:nvPr/>
          </p:nvGrpSpPr>
          <p:grpSpPr>
            <a:xfrm>
              <a:off x="383969" y="2146000"/>
              <a:ext cx="8652520" cy="3829403"/>
              <a:chOff x="245740" y="1514298"/>
              <a:chExt cx="8652520" cy="3829403"/>
            </a:xfrm>
          </p:grpSpPr>
          <p:grpSp>
            <p:nvGrpSpPr>
              <p:cNvPr id="117" name="组合 84"/>
              <p:cNvGrpSpPr>
                <a:grpSpLocks/>
              </p:cNvGrpSpPr>
              <p:nvPr/>
            </p:nvGrpSpPr>
            <p:grpSpPr bwMode="auto">
              <a:xfrm>
                <a:off x="6608766" y="2899755"/>
                <a:ext cx="1206012" cy="797291"/>
                <a:chOff x="7461250" y="1406665"/>
                <a:chExt cx="1306513" cy="796785"/>
              </a:xfrm>
            </p:grpSpPr>
            <p:sp>
              <p:nvSpPr>
                <p:cNvPr id="167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8130724" y="1417402"/>
                  <a:ext cx="484188" cy="46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l-GR" altLang="zh-CN" sz="2400" b="1" dirty="0">
                      <a:solidFill>
                        <a:srgbClr val="FF0000"/>
                      </a:solidFill>
                      <a:latin typeface="+mj-lt"/>
                      <a:cs typeface="Times New Roman" pitchFamily="18" charset="0"/>
                    </a:rPr>
                    <a:t>ω</a:t>
                  </a:r>
                  <a:endParaRPr lang="zh-CN" altLang="ja-JP" sz="2400" b="1" dirty="0">
                    <a:solidFill>
                      <a:srgbClr val="FF0000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68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7461250" y="1406665"/>
                  <a:ext cx="670055" cy="461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2400" b="1" dirty="0">
                      <a:solidFill>
                        <a:srgbClr val="0E4BD4"/>
                      </a:solidFill>
                      <a:latin typeface="+mj-lt"/>
                      <a:cs typeface="Times New Roman" pitchFamily="18" charset="0"/>
                    </a:rPr>
                    <a:t>2</a:t>
                  </a:r>
                  <a:r>
                    <a:rPr lang="el-GR" altLang="zh-CN" sz="2400" b="1" dirty="0">
                      <a:solidFill>
                        <a:srgbClr val="0E4BD4"/>
                      </a:solidFill>
                      <a:latin typeface="+mj-lt"/>
                      <a:cs typeface="Times New Roman" pitchFamily="18" charset="0"/>
                    </a:rPr>
                    <a:t>ω</a:t>
                  </a:r>
                  <a:endParaRPr lang="zh-CN" altLang="ja-JP" sz="2400" b="1" dirty="0">
                    <a:solidFill>
                      <a:srgbClr val="0E4BD4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69" name="任意多边形 76"/>
                <p:cNvSpPr>
                  <a:spLocks/>
                </p:cNvSpPr>
                <p:nvPr/>
              </p:nvSpPr>
              <p:spPr bwMode="auto">
                <a:xfrm>
                  <a:off x="7461250" y="1835150"/>
                  <a:ext cx="1306513" cy="368300"/>
                </a:xfrm>
                <a:custGeom>
                  <a:avLst/>
                  <a:gdLst>
                    <a:gd name="T0" fmla="*/ 0 w 1306033"/>
                    <a:gd name="T1" fmla="*/ 2147483647 h 228601"/>
                    <a:gd name="T2" fmla="*/ 118335 w 1306033"/>
                    <a:gd name="T3" fmla="*/ 2147483647 h 228601"/>
                    <a:gd name="T4" fmla="*/ 408818 w 1306033"/>
                    <a:gd name="T5" fmla="*/ 2147483647 h 228601"/>
                    <a:gd name="T6" fmla="*/ 634742 w 1306033"/>
                    <a:gd name="T7" fmla="*/ 2147483647 h 228601"/>
                    <a:gd name="T8" fmla="*/ 860664 w 1306033"/>
                    <a:gd name="T9" fmla="*/ 2147483647 h 228601"/>
                    <a:gd name="T10" fmla="*/ 1247965 w 1306033"/>
                    <a:gd name="T11" fmla="*/ 2147483647 h 228601"/>
                    <a:gd name="T12" fmla="*/ 1301758 w 1306033"/>
                    <a:gd name="T13" fmla="*/ 2147483647 h 228601"/>
                    <a:gd name="T14" fmla="*/ 1290998 w 1306033"/>
                    <a:gd name="T15" fmla="*/ 2147483647 h 228601"/>
                    <a:gd name="T16" fmla="*/ 1290998 w 1306033"/>
                    <a:gd name="T17" fmla="*/ 2147483647 h 228601"/>
                    <a:gd name="T18" fmla="*/ 0 w 1306033"/>
                    <a:gd name="T19" fmla="*/ 2147483647 h 2286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06033"/>
                    <a:gd name="T31" fmla="*/ 0 h 228601"/>
                    <a:gd name="T32" fmla="*/ 1306033 w 1306033"/>
                    <a:gd name="T33" fmla="*/ 228601 h 2286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06033" h="228601">
                      <a:moveTo>
                        <a:pt x="0" y="226828"/>
                      </a:moveTo>
                      <a:cubicBezTo>
                        <a:pt x="24809" y="201133"/>
                        <a:pt x="49619" y="175438"/>
                        <a:pt x="116959" y="141768"/>
                      </a:cubicBezTo>
                      <a:cubicBezTo>
                        <a:pt x="184299" y="108098"/>
                        <a:pt x="318978" y="30126"/>
                        <a:pt x="404038" y="24810"/>
                      </a:cubicBezTo>
                      <a:cubicBezTo>
                        <a:pt x="489098" y="19494"/>
                        <a:pt x="552893" y="111642"/>
                        <a:pt x="627321" y="109870"/>
                      </a:cubicBezTo>
                      <a:cubicBezTo>
                        <a:pt x="701749" y="108098"/>
                        <a:pt x="749596" y="0"/>
                        <a:pt x="850605" y="14177"/>
                      </a:cubicBezTo>
                      <a:cubicBezTo>
                        <a:pt x="951614" y="28354"/>
                        <a:pt x="1160721" y="161261"/>
                        <a:pt x="1233377" y="194931"/>
                      </a:cubicBezTo>
                      <a:cubicBezTo>
                        <a:pt x="1306033" y="228601"/>
                        <a:pt x="1279452" y="212652"/>
                        <a:pt x="1286540" y="216196"/>
                      </a:cubicBezTo>
                      <a:cubicBezTo>
                        <a:pt x="1293628" y="219740"/>
                        <a:pt x="1275907" y="216196"/>
                        <a:pt x="1275907" y="216196"/>
                      </a:cubicBezTo>
                      <a:lnTo>
                        <a:pt x="0" y="22682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118" name="组合 77"/>
              <p:cNvGrpSpPr>
                <a:grpSpLocks/>
              </p:cNvGrpSpPr>
              <p:nvPr/>
            </p:nvGrpSpPr>
            <p:grpSpPr bwMode="auto">
              <a:xfrm>
                <a:off x="2585179" y="3198216"/>
                <a:ext cx="3866132" cy="1911857"/>
                <a:chOff x="3006667" y="3381375"/>
                <a:chExt cx="4188298" cy="1911857"/>
              </a:xfrm>
            </p:grpSpPr>
            <p:sp>
              <p:nvSpPr>
                <p:cNvPr id="157" name="上箭头 67"/>
                <p:cNvSpPr>
                  <a:spLocks noChangeArrowheads="1"/>
                </p:cNvSpPr>
                <p:nvPr/>
              </p:nvSpPr>
              <p:spPr bwMode="auto">
                <a:xfrm>
                  <a:off x="3695700" y="3729038"/>
                  <a:ext cx="127000" cy="1077912"/>
                </a:xfrm>
                <a:prstGeom prst="upArrow">
                  <a:avLst>
                    <a:gd name="adj1" fmla="val 50000"/>
                    <a:gd name="adj2" fmla="val 49982"/>
                  </a:avLst>
                </a:prstGeom>
                <a:solidFill>
                  <a:srgbClr val="FF0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158" name="上箭头 68"/>
                <p:cNvSpPr>
                  <a:spLocks noChangeArrowheads="1"/>
                </p:cNvSpPr>
                <p:nvPr/>
              </p:nvSpPr>
              <p:spPr bwMode="auto">
                <a:xfrm>
                  <a:off x="6000750" y="3743325"/>
                  <a:ext cx="127000" cy="1077913"/>
                </a:xfrm>
                <a:prstGeom prst="upArrow">
                  <a:avLst>
                    <a:gd name="adj1" fmla="val 50000"/>
                    <a:gd name="adj2" fmla="val 49982"/>
                  </a:avLst>
                </a:prstGeom>
                <a:solidFill>
                  <a:schemeClr val="accent2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ja-JP" altLang="en-US"/>
                </a:p>
              </p:txBody>
            </p:sp>
            <p:cxnSp>
              <p:nvCxnSpPr>
                <p:cNvPr id="159" name="直接箭头连接符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10000" y="3911600"/>
                  <a:ext cx="2179638" cy="711200"/>
                </a:xfrm>
                <a:prstGeom prst="straightConnector1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60" name="直接箭头连接符 8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10000" y="4292600"/>
                  <a:ext cx="2179638" cy="385763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1" name="矩形 73"/>
                <p:cNvSpPr>
                  <a:spLocks noChangeArrowheads="1"/>
                </p:cNvSpPr>
                <p:nvPr/>
              </p:nvSpPr>
              <p:spPr bwMode="auto">
                <a:xfrm>
                  <a:off x="3576638" y="3402013"/>
                  <a:ext cx="41712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zh-CN" b="1" dirty="0">
                      <a:latin typeface="+mj-lt"/>
                      <a:cs typeface="Times New Roman" pitchFamily="18" charset="0"/>
                    </a:rPr>
                    <a:t>n</a:t>
                  </a:r>
                  <a:r>
                    <a:rPr lang="en-US" altLang="zh-CN" b="1" baseline="-25000" dirty="0">
                      <a:latin typeface="+mj-lt"/>
                      <a:cs typeface="Times New Roman" pitchFamily="18" charset="0"/>
                    </a:rPr>
                    <a:t>2</a:t>
                  </a:r>
                  <a:endParaRPr lang="ja-JP" altLang="en-US" b="1" baseline="-25000" dirty="0"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62" name="减号 65"/>
                <p:cNvSpPr/>
                <p:nvPr/>
              </p:nvSpPr>
              <p:spPr bwMode="auto">
                <a:xfrm>
                  <a:off x="3311525" y="4676775"/>
                  <a:ext cx="3208337" cy="215900"/>
                </a:xfrm>
                <a:prstGeom prst="mathMinus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>
                    <a:defRPr/>
                  </a:pPr>
                  <a:endParaRPr lang="ja-JP" altLang="en-US">
                    <a:latin typeface="Arial" pitchFamily="34" charset="0"/>
                  </a:endParaRPr>
                </a:p>
              </p:txBody>
            </p:sp>
            <p:sp>
              <p:nvSpPr>
                <p:cNvPr id="163" name="矩形 78"/>
                <p:cNvSpPr>
                  <a:spLocks noChangeArrowheads="1"/>
                </p:cNvSpPr>
                <p:nvPr/>
              </p:nvSpPr>
              <p:spPr bwMode="auto">
                <a:xfrm>
                  <a:off x="5067300" y="3381375"/>
                  <a:ext cx="212766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ja-JP" b="1" dirty="0">
                      <a:latin typeface="+mj-lt"/>
                      <a:cs typeface="Times New Roman" pitchFamily="18" charset="0"/>
                    </a:rPr>
                    <a:t>Pressure </a:t>
                  </a:r>
                  <a:r>
                    <a:rPr lang="en-US" altLang="ja-JP" b="1" dirty="0" smtClean="0">
                      <a:latin typeface="+mj-lt"/>
                      <a:cs typeface="Times New Roman" pitchFamily="18" charset="0"/>
                    </a:rPr>
                    <a:t>Gradient</a:t>
                  </a:r>
                  <a:endParaRPr lang="ja-JP" altLang="en-US" b="1" dirty="0"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64" name="矩形 84"/>
                <p:cNvSpPr>
                  <a:spLocks noChangeArrowheads="1"/>
                </p:cNvSpPr>
                <p:nvPr/>
              </p:nvSpPr>
              <p:spPr bwMode="auto">
                <a:xfrm>
                  <a:off x="3219450" y="4494213"/>
                  <a:ext cx="467489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ja-JP" b="1" i="1" dirty="0">
                      <a:latin typeface="+mj-lt"/>
                      <a:cs typeface="Times New Roman" pitchFamily="18" charset="0"/>
                    </a:rPr>
                    <a:t>p</a:t>
                  </a:r>
                  <a:r>
                    <a:rPr lang="en-US" altLang="zh-CN" b="1" i="1" baseline="-25000" dirty="0">
                      <a:latin typeface="+mj-lt"/>
                      <a:cs typeface="Times New Roman" pitchFamily="18" charset="0"/>
                    </a:rPr>
                    <a:t>in</a:t>
                  </a:r>
                  <a:endParaRPr lang="ja-JP" altLang="en-US" i="1" baseline="-25000" dirty="0"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65" name="矩形 84"/>
                <p:cNvSpPr>
                  <a:spLocks noChangeArrowheads="1"/>
                </p:cNvSpPr>
                <p:nvPr/>
              </p:nvSpPr>
              <p:spPr bwMode="auto">
                <a:xfrm>
                  <a:off x="6184900" y="4492625"/>
                  <a:ext cx="56473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ja-JP" b="1" i="1" dirty="0">
                      <a:latin typeface="+mj-lt"/>
                      <a:cs typeface="Times New Roman" pitchFamily="18" charset="0"/>
                    </a:rPr>
                    <a:t>p</a:t>
                  </a:r>
                  <a:r>
                    <a:rPr lang="en-US" altLang="zh-CN" b="1" i="1" baseline="-25000" dirty="0">
                      <a:latin typeface="+mj-lt"/>
                      <a:cs typeface="Times New Roman" pitchFamily="18" charset="0"/>
                    </a:rPr>
                    <a:t>out</a:t>
                  </a:r>
                  <a:endParaRPr lang="ja-JP" altLang="en-US" i="1" baseline="-25000" dirty="0">
                    <a:latin typeface="+mj-lt"/>
                    <a:cs typeface="Times New Roman" pitchFamily="18" charset="0"/>
                  </a:endParaRPr>
                </a:p>
              </p:txBody>
            </p:sp>
            <p:pic>
              <p:nvPicPr>
                <p:cNvPr id="166" name="Picture 165" descr="04-density-gradient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197" t="83807" r="16197" b="3352"/>
                <a:stretch>
                  <a:fillRect/>
                </a:stretch>
              </p:blipFill>
              <p:spPr bwMode="auto">
                <a:xfrm>
                  <a:off x="3006667" y="4796345"/>
                  <a:ext cx="4060825" cy="49688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9" name="组合 84"/>
              <p:cNvGrpSpPr>
                <a:grpSpLocks/>
              </p:cNvGrpSpPr>
              <p:nvPr/>
            </p:nvGrpSpPr>
            <p:grpSpPr bwMode="auto">
              <a:xfrm>
                <a:off x="353678" y="1514298"/>
                <a:ext cx="641839" cy="1026134"/>
                <a:chOff x="757238" y="1636104"/>
                <a:chExt cx="695325" cy="1026134"/>
              </a:xfrm>
            </p:grpSpPr>
            <p:sp>
              <p:nvSpPr>
                <p:cNvPr id="155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835825" y="1636104"/>
                  <a:ext cx="552449" cy="646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l-GR" altLang="zh-CN" sz="3600" b="1" dirty="0">
                      <a:solidFill>
                        <a:srgbClr val="FF0000"/>
                      </a:solidFill>
                      <a:latin typeface="+mj-lt"/>
                      <a:cs typeface="Times New Roman" pitchFamily="18" charset="0"/>
                    </a:rPr>
                    <a:t>ω</a:t>
                  </a:r>
                  <a:endParaRPr lang="zh-CN" altLang="ja-JP" sz="3600" b="1" dirty="0">
                    <a:solidFill>
                      <a:srgbClr val="FF0000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56" name="未知"/>
                <p:cNvSpPr>
                  <a:spLocks/>
                </p:cNvSpPr>
                <p:nvPr/>
              </p:nvSpPr>
              <p:spPr bwMode="auto">
                <a:xfrm>
                  <a:off x="757238" y="2173288"/>
                  <a:ext cx="695325" cy="488950"/>
                </a:xfrm>
                <a:custGeom>
                  <a:avLst/>
                  <a:gdLst>
                    <a:gd name="T0" fmla="*/ 0 w 363"/>
                    <a:gd name="T1" fmla="*/ 2147483647 h 547"/>
                    <a:gd name="T2" fmla="*/ 2147483647 w 363"/>
                    <a:gd name="T3" fmla="*/ 2147483647 h 547"/>
                    <a:gd name="T4" fmla="*/ 2147483647 w 363"/>
                    <a:gd name="T5" fmla="*/ 2147483647 h 547"/>
                    <a:gd name="T6" fmla="*/ 2147483647 w 363"/>
                    <a:gd name="T7" fmla="*/ 2147483647 h 547"/>
                    <a:gd name="T8" fmla="*/ 2147483647 w 363"/>
                    <a:gd name="T9" fmla="*/ 2147483647 h 547"/>
                    <a:gd name="T10" fmla="*/ 2147483647 w 363"/>
                    <a:gd name="T11" fmla="*/ 2147483647 h 5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3"/>
                    <a:gd name="T19" fmla="*/ 0 h 547"/>
                    <a:gd name="T20" fmla="*/ 363 w 363"/>
                    <a:gd name="T21" fmla="*/ 547 h 5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3" h="547">
                      <a:moveTo>
                        <a:pt x="0" y="547"/>
                      </a:moveTo>
                      <a:cubicBezTo>
                        <a:pt x="41" y="522"/>
                        <a:pt x="83" y="498"/>
                        <a:pt x="113" y="411"/>
                      </a:cubicBezTo>
                      <a:cubicBezTo>
                        <a:pt x="143" y="324"/>
                        <a:pt x="162" y="52"/>
                        <a:pt x="181" y="26"/>
                      </a:cubicBezTo>
                      <a:cubicBezTo>
                        <a:pt x="200" y="0"/>
                        <a:pt x="212" y="180"/>
                        <a:pt x="227" y="252"/>
                      </a:cubicBezTo>
                      <a:cubicBezTo>
                        <a:pt x="242" y="324"/>
                        <a:pt x="249" y="408"/>
                        <a:pt x="272" y="457"/>
                      </a:cubicBezTo>
                      <a:cubicBezTo>
                        <a:pt x="295" y="506"/>
                        <a:pt x="329" y="526"/>
                        <a:pt x="363" y="547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/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sp>
            <p:nvSpPr>
              <p:cNvPr id="120" name="椭圆 33"/>
              <p:cNvSpPr>
                <a:spLocks noChangeArrowheads="1"/>
              </p:cNvSpPr>
              <p:nvPr/>
            </p:nvSpPr>
            <p:spPr bwMode="auto">
              <a:xfrm>
                <a:off x="1086355" y="2346757"/>
                <a:ext cx="128954" cy="103981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zh-CN"/>
              </a:p>
            </p:txBody>
          </p:sp>
          <p:sp>
            <p:nvSpPr>
              <p:cNvPr id="121" name="矩形 35"/>
              <p:cNvSpPr>
                <a:spLocks noChangeArrowheads="1"/>
              </p:cNvSpPr>
              <p:nvPr/>
            </p:nvSpPr>
            <p:spPr bwMode="auto">
              <a:xfrm>
                <a:off x="1449771" y="2475344"/>
                <a:ext cx="4761035" cy="76358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19050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zh-CN" altLang="zh-CN"/>
              </a:p>
            </p:txBody>
          </p:sp>
          <p:grpSp>
            <p:nvGrpSpPr>
              <p:cNvPr id="122" name="Group 121"/>
              <p:cNvGrpSpPr>
                <a:grpSpLocks/>
              </p:cNvGrpSpPr>
              <p:nvPr/>
            </p:nvGrpSpPr>
            <p:grpSpPr bwMode="auto">
              <a:xfrm rot="20040000">
                <a:off x="8126556" y="2345673"/>
                <a:ext cx="323850" cy="987425"/>
                <a:chOff x="2789092" y="907909"/>
                <a:chExt cx="671733" cy="934500"/>
              </a:xfrm>
            </p:grpSpPr>
            <p:sp>
              <p:nvSpPr>
                <p:cNvPr id="150" name="弧形 41"/>
                <p:cNvSpPr>
                  <a:spLocks noChangeArrowheads="1"/>
                </p:cNvSpPr>
                <p:nvPr/>
              </p:nvSpPr>
              <p:spPr bwMode="auto">
                <a:xfrm>
                  <a:off x="2789092" y="911589"/>
                  <a:ext cx="428474" cy="914188"/>
                </a:xfrm>
                <a:custGeom>
                  <a:avLst/>
                  <a:gdLst>
                    <a:gd name="T0" fmla="*/ 214173 w 428477"/>
                    <a:gd name="T1" fmla="*/ 0 h 914202"/>
                    <a:gd name="T2" fmla="*/ 214173 w 428477"/>
                    <a:gd name="T3" fmla="*/ 456856 h 914202"/>
                    <a:gd name="T4" fmla="*/ 236526 w 428477"/>
                    <a:gd name="T5" fmla="*/ 911211 h 914202"/>
                    <a:gd name="T6" fmla="*/ 11796480 60000 65536"/>
                    <a:gd name="T7" fmla="*/ 11796480 60000 65536"/>
                    <a:gd name="T8" fmla="*/ 11796480 60000 65536"/>
                    <a:gd name="T9" fmla="*/ 214239 w 428477"/>
                    <a:gd name="T10" fmla="*/ 0 h 914202"/>
                    <a:gd name="T11" fmla="*/ 428477 w 428477"/>
                    <a:gd name="T12" fmla="*/ 911706 h 91420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8477" h="914202" stroke="0">
                      <a:moveTo>
                        <a:pt x="214239" y="0"/>
                      </a:moveTo>
                      <a:lnTo>
                        <a:pt x="214238" y="0"/>
                      </a:lnTo>
                      <a:cubicBezTo>
                        <a:pt x="332559" y="1"/>
                        <a:pt x="428477" y="204651"/>
                        <a:pt x="428477" y="457101"/>
                      </a:cubicBezTo>
                      <a:cubicBezTo>
                        <a:pt x="428477" y="691084"/>
                        <a:pt x="345662" y="887288"/>
                        <a:pt x="236595" y="911706"/>
                      </a:cubicBezTo>
                      <a:lnTo>
                        <a:pt x="214239" y="457101"/>
                      </a:lnTo>
                      <a:close/>
                    </a:path>
                    <a:path w="428477" h="914202" fill="none">
                      <a:moveTo>
                        <a:pt x="214239" y="0"/>
                      </a:moveTo>
                      <a:lnTo>
                        <a:pt x="214238" y="0"/>
                      </a:lnTo>
                      <a:cubicBezTo>
                        <a:pt x="332559" y="1"/>
                        <a:pt x="428477" y="204651"/>
                        <a:pt x="428477" y="457101"/>
                      </a:cubicBezTo>
                      <a:cubicBezTo>
                        <a:pt x="428477" y="691084"/>
                        <a:pt x="345662" y="887288"/>
                        <a:pt x="236595" y="911706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en-US"/>
                </a:p>
              </p:txBody>
            </p:sp>
            <p:grpSp>
              <p:nvGrpSpPr>
                <p:cNvPr id="151" name="Group 150"/>
                <p:cNvGrpSpPr>
                  <a:grpSpLocks/>
                </p:cNvGrpSpPr>
                <p:nvPr/>
              </p:nvGrpSpPr>
              <p:grpSpPr bwMode="auto">
                <a:xfrm>
                  <a:off x="3004143" y="907909"/>
                  <a:ext cx="456682" cy="934500"/>
                  <a:chOff x="2789814" y="907909"/>
                  <a:chExt cx="456678" cy="934500"/>
                </a:xfrm>
              </p:grpSpPr>
              <p:cxnSp>
                <p:nvCxnSpPr>
                  <p:cNvPr id="152" name="直接连接符 45"/>
                  <p:cNvCxnSpPr>
                    <a:cxnSpLocks noChangeShapeType="1"/>
                    <a:stCxn id="150" idx="0"/>
                  </p:cNvCxnSpPr>
                  <p:nvPr/>
                </p:nvCxnSpPr>
                <p:spPr bwMode="auto">
                  <a:xfrm rot="10800000" flipH="1">
                    <a:off x="2791828" y="907909"/>
                    <a:ext cx="433009" cy="609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3" name="直接连接符 4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2781357" y="1377274"/>
                    <a:ext cx="928682" cy="15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154" name="直接连接符 50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2789814" y="1833997"/>
                    <a:ext cx="428632" cy="15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cxnSp>
            <p:nvCxnSpPr>
              <p:cNvPr id="123" name="直接连接符 55"/>
              <p:cNvCxnSpPr>
                <a:cxnSpLocks noChangeShapeType="1"/>
              </p:cNvCxnSpPr>
              <p:nvPr/>
            </p:nvCxnSpPr>
            <p:spPr bwMode="auto">
              <a:xfrm>
                <a:off x="8326821" y="2843644"/>
                <a:ext cx="0" cy="13693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4" name="TextBox 66"/>
              <p:cNvSpPr txBox="1">
                <a:spLocks noChangeArrowheads="1"/>
              </p:cNvSpPr>
              <p:nvPr/>
            </p:nvSpPr>
            <p:spPr bwMode="auto">
              <a:xfrm>
                <a:off x="7707130" y="4197527"/>
                <a:ext cx="119113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zh-CN" b="1" dirty="0">
                    <a:latin typeface="+mj-lt"/>
                    <a:cs typeface="Times New Roman" pitchFamily="18" charset="0"/>
                  </a:rPr>
                  <a:t>Compress</a:t>
                </a:r>
                <a:endParaRPr lang="zh-CN" altLang="ja-JP" b="1" dirty="0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25" name="未知"/>
              <p:cNvSpPr>
                <a:spLocks/>
              </p:cNvSpPr>
              <p:nvPr/>
            </p:nvSpPr>
            <p:spPr bwMode="auto">
              <a:xfrm>
                <a:off x="8221950" y="4645201"/>
                <a:ext cx="194897" cy="698500"/>
              </a:xfrm>
              <a:custGeom>
                <a:avLst/>
                <a:gdLst>
                  <a:gd name="T0" fmla="*/ 0 w 363"/>
                  <a:gd name="T1" fmla="*/ 2147483647 h 547"/>
                  <a:gd name="T2" fmla="*/ 2147483647 w 363"/>
                  <a:gd name="T3" fmla="*/ 2147483647 h 547"/>
                  <a:gd name="T4" fmla="*/ 2147483647 w 363"/>
                  <a:gd name="T5" fmla="*/ 2147483647 h 547"/>
                  <a:gd name="T6" fmla="*/ 2147483647 w 363"/>
                  <a:gd name="T7" fmla="*/ 2147483647 h 547"/>
                  <a:gd name="T8" fmla="*/ 2147483647 w 363"/>
                  <a:gd name="T9" fmla="*/ 2147483647 h 547"/>
                  <a:gd name="T10" fmla="*/ 2147483647 w 363"/>
                  <a:gd name="T11" fmla="*/ 2147483647 h 5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3"/>
                  <a:gd name="T19" fmla="*/ 0 h 547"/>
                  <a:gd name="T20" fmla="*/ 363 w 363"/>
                  <a:gd name="T21" fmla="*/ 547 h 5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3" h="547">
                    <a:moveTo>
                      <a:pt x="0" y="547"/>
                    </a:moveTo>
                    <a:cubicBezTo>
                      <a:pt x="41" y="522"/>
                      <a:pt x="83" y="498"/>
                      <a:pt x="113" y="411"/>
                    </a:cubicBezTo>
                    <a:cubicBezTo>
                      <a:pt x="143" y="324"/>
                      <a:pt x="162" y="52"/>
                      <a:pt x="181" y="26"/>
                    </a:cubicBezTo>
                    <a:cubicBezTo>
                      <a:pt x="200" y="0"/>
                      <a:pt x="212" y="180"/>
                      <a:pt x="227" y="252"/>
                    </a:cubicBezTo>
                    <a:cubicBezTo>
                      <a:pt x="242" y="324"/>
                      <a:pt x="249" y="408"/>
                      <a:pt x="272" y="457"/>
                    </a:cubicBezTo>
                    <a:cubicBezTo>
                      <a:pt x="295" y="506"/>
                      <a:pt x="329" y="526"/>
                      <a:pt x="363" y="54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endParaRPr lang="en-US">
                  <a:solidFill>
                    <a:srgbClr val="0E4BD4"/>
                  </a:solidFill>
                </a:endParaRPr>
              </a:p>
            </p:txBody>
          </p:sp>
          <p:sp>
            <p:nvSpPr>
              <p:cNvPr id="126" name="TextBox 75"/>
              <p:cNvSpPr txBox="1">
                <a:spLocks noChangeArrowheads="1"/>
              </p:cNvSpPr>
              <p:nvPr/>
            </p:nvSpPr>
            <p:spPr bwMode="auto">
              <a:xfrm>
                <a:off x="2567860" y="1929244"/>
                <a:ext cx="273880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2860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6pPr>
                <a:lvl7pPr marL="27432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7pPr>
                <a:lvl8pPr marL="32004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8pPr>
                <a:lvl9pPr marL="3657600" algn="l" defTabSz="914400" rtl="0" eaLnBrk="1" latinLnBrk="0" hangingPunct="1">
                  <a:defRPr sz="1600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zh-CN" b="1" dirty="0"/>
                  <a:t>Gas-filled hollow fiber</a:t>
                </a:r>
                <a:endParaRPr lang="zh-CN" altLang="ja-JP" b="1" dirty="0"/>
              </a:p>
            </p:txBody>
          </p:sp>
          <p:cxnSp>
            <p:nvCxnSpPr>
              <p:cNvPr id="127" name="直接连接符 32"/>
              <p:cNvCxnSpPr>
                <a:cxnSpLocks noChangeShapeType="1"/>
              </p:cNvCxnSpPr>
              <p:nvPr/>
            </p:nvCxnSpPr>
            <p:spPr bwMode="auto">
              <a:xfrm flipV="1">
                <a:off x="245740" y="2864615"/>
                <a:ext cx="8081081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8" name="组合 86"/>
              <p:cNvGrpSpPr>
                <a:grpSpLocks/>
              </p:cNvGrpSpPr>
              <p:nvPr/>
            </p:nvGrpSpPr>
            <p:grpSpPr bwMode="auto">
              <a:xfrm>
                <a:off x="294648" y="2902535"/>
                <a:ext cx="877931" cy="1019133"/>
                <a:chOff x="711654" y="3024045"/>
                <a:chExt cx="951181" cy="1018881"/>
              </a:xfrm>
            </p:grpSpPr>
            <p:sp>
              <p:nvSpPr>
                <p:cNvPr id="148" name="未知"/>
                <p:cNvSpPr>
                  <a:spLocks/>
                </p:cNvSpPr>
                <p:nvPr/>
              </p:nvSpPr>
              <p:spPr bwMode="auto">
                <a:xfrm>
                  <a:off x="745975" y="3585170"/>
                  <a:ext cx="785173" cy="457756"/>
                </a:xfrm>
                <a:custGeom>
                  <a:avLst/>
                  <a:gdLst>
                    <a:gd name="T0" fmla="*/ 0 w 363"/>
                    <a:gd name="T1" fmla="*/ 2147483647 h 547"/>
                    <a:gd name="T2" fmla="*/ 2147483647 w 363"/>
                    <a:gd name="T3" fmla="*/ 2147483647 h 547"/>
                    <a:gd name="T4" fmla="*/ 2147483647 w 363"/>
                    <a:gd name="T5" fmla="*/ 2147483647 h 547"/>
                    <a:gd name="T6" fmla="*/ 2147483647 w 363"/>
                    <a:gd name="T7" fmla="*/ 2147483647 h 547"/>
                    <a:gd name="T8" fmla="*/ 2147483647 w 363"/>
                    <a:gd name="T9" fmla="*/ 2147483647 h 547"/>
                    <a:gd name="T10" fmla="*/ 2147483647 w 363"/>
                    <a:gd name="T11" fmla="*/ 2147483647 h 5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3"/>
                    <a:gd name="T19" fmla="*/ 0 h 547"/>
                    <a:gd name="T20" fmla="*/ 363 w 363"/>
                    <a:gd name="T21" fmla="*/ 547 h 54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3" h="547">
                      <a:moveTo>
                        <a:pt x="0" y="547"/>
                      </a:moveTo>
                      <a:cubicBezTo>
                        <a:pt x="41" y="522"/>
                        <a:pt x="83" y="498"/>
                        <a:pt x="113" y="411"/>
                      </a:cubicBezTo>
                      <a:cubicBezTo>
                        <a:pt x="143" y="324"/>
                        <a:pt x="162" y="52"/>
                        <a:pt x="181" y="26"/>
                      </a:cubicBezTo>
                      <a:cubicBezTo>
                        <a:pt x="200" y="0"/>
                        <a:pt x="212" y="180"/>
                        <a:pt x="227" y="252"/>
                      </a:cubicBezTo>
                      <a:cubicBezTo>
                        <a:pt x="242" y="324"/>
                        <a:pt x="249" y="408"/>
                        <a:pt x="272" y="457"/>
                      </a:cubicBezTo>
                      <a:cubicBezTo>
                        <a:pt x="295" y="506"/>
                        <a:pt x="329" y="526"/>
                        <a:pt x="363" y="547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49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711654" y="3024045"/>
                  <a:ext cx="951181" cy="6461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zh-CN" sz="3600" b="1" dirty="0">
                      <a:solidFill>
                        <a:srgbClr val="3333FF"/>
                      </a:solidFill>
                      <a:latin typeface="+mj-lt"/>
                      <a:cs typeface="Times New Roman" pitchFamily="18" charset="0"/>
                    </a:rPr>
                    <a:t>2</a:t>
                  </a:r>
                  <a:r>
                    <a:rPr lang="el-GR" altLang="zh-CN" sz="3600" b="1" dirty="0">
                      <a:solidFill>
                        <a:srgbClr val="3333FF"/>
                      </a:solidFill>
                      <a:latin typeface="+mj-lt"/>
                      <a:cs typeface="Times New Roman" pitchFamily="18" charset="0"/>
                    </a:rPr>
                    <a:t>ω</a:t>
                  </a:r>
                  <a:endParaRPr lang="zh-CN" altLang="ja-JP" sz="3600" b="1" dirty="0">
                    <a:solidFill>
                      <a:srgbClr val="3333FF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9" name="组合 83"/>
              <p:cNvGrpSpPr>
                <a:grpSpLocks/>
              </p:cNvGrpSpPr>
              <p:nvPr/>
            </p:nvGrpSpPr>
            <p:grpSpPr bwMode="auto">
              <a:xfrm>
                <a:off x="1608032" y="1573644"/>
                <a:ext cx="4275248" cy="2459454"/>
                <a:chOff x="2060575" y="1695450"/>
                <a:chExt cx="4631968" cy="2459454"/>
              </a:xfrm>
            </p:grpSpPr>
            <p:sp>
              <p:nvSpPr>
                <p:cNvPr id="138" name="矩形 76"/>
                <p:cNvSpPr>
                  <a:spLocks noChangeArrowheads="1"/>
                </p:cNvSpPr>
                <p:nvPr/>
              </p:nvSpPr>
              <p:spPr bwMode="auto">
                <a:xfrm>
                  <a:off x="2640013" y="3352192"/>
                  <a:ext cx="166687" cy="22225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zh-CN" altLang="zh-CN"/>
                </a:p>
              </p:txBody>
            </p:sp>
            <p:sp>
              <p:nvSpPr>
                <p:cNvPr id="139" name="下箭头 43"/>
                <p:cNvSpPr>
                  <a:spLocks noChangeArrowheads="1"/>
                </p:cNvSpPr>
                <p:nvPr/>
              </p:nvSpPr>
              <p:spPr bwMode="auto">
                <a:xfrm>
                  <a:off x="5919788" y="2084388"/>
                  <a:ext cx="166687" cy="206375"/>
                </a:xfrm>
                <a:prstGeom prst="downArrow">
                  <a:avLst>
                    <a:gd name="adj1" fmla="val 50000"/>
                    <a:gd name="adj2" fmla="val 50103"/>
                  </a:avLst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140" name="矩形 44"/>
                <p:cNvSpPr>
                  <a:spLocks noChangeArrowheads="1"/>
                </p:cNvSpPr>
                <p:nvPr/>
              </p:nvSpPr>
              <p:spPr bwMode="auto">
                <a:xfrm>
                  <a:off x="5607050" y="1695450"/>
                  <a:ext cx="890588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zh-CN" b="1" dirty="0"/>
                    <a:t>Gas In</a:t>
                  </a:r>
                  <a:endParaRPr lang="ja-JP" altLang="en-US" dirty="0"/>
                </a:p>
              </p:txBody>
            </p:sp>
            <p:sp>
              <p:nvSpPr>
                <p:cNvPr id="141" name="矩形 76"/>
                <p:cNvSpPr>
                  <a:spLocks noChangeArrowheads="1"/>
                </p:cNvSpPr>
                <p:nvPr/>
              </p:nvSpPr>
              <p:spPr bwMode="auto">
                <a:xfrm>
                  <a:off x="5911850" y="2383446"/>
                  <a:ext cx="166688" cy="223838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zh-CN" altLang="zh-CN"/>
                </a:p>
              </p:txBody>
            </p:sp>
            <p:sp>
              <p:nvSpPr>
                <p:cNvPr id="142" name="下箭头 47"/>
                <p:cNvSpPr>
                  <a:spLocks noChangeArrowheads="1"/>
                </p:cNvSpPr>
                <p:nvPr/>
              </p:nvSpPr>
              <p:spPr bwMode="auto">
                <a:xfrm>
                  <a:off x="2640013" y="3638550"/>
                  <a:ext cx="166687" cy="206375"/>
                </a:xfrm>
                <a:prstGeom prst="downArrow">
                  <a:avLst>
                    <a:gd name="adj1" fmla="val 50000"/>
                    <a:gd name="adj2" fmla="val 50103"/>
                  </a:avLst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143" name="矩形 48"/>
                <p:cNvSpPr>
                  <a:spLocks noChangeArrowheads="1"/>
                </p:cNvSpPr>
                <p:nvPr/>
              </p:nvSpPr>
              <p:spPr bwMode="auto">
                <a:xfrm>
                  <a:off x="2205038" y="3816350"/>
                  <a:ext cx="1082675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zh-CN" b="1"/>
                    <a:t>Gas Out</a:t>
                  </a:r>
                  <a:endParaRPr lang="ja-JP" altLang="en-US"/>
                </a:p>
              </p:txBody>
            </p:sp>
            <p:sp>
              <p:nvSpPr>
                <p:cNvPr id="144" name="流程图: 过程 51"/>
                <p:cNvSpPr>
                  <a:spLocks noChangeArrowheads="1"/>
                </p:cNvSpPr>
                <p:nvPr/>
              </p:nvSpPr>
              <p:spPr bwMode="auto">
                <a:xfrm>
                  <a:off x="3095625" y="2597150"/>
                  <a:ext cx="192088" cy="282575"/>
                </a:xfrm>
                <a:prstGeom prst="flowChartProcess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145" name="流程图: 过程 52"/>
                <p:cNvSpPr>
                  <a:spLocks noChangeArrowheads="1"/>
                </p:cNvSpPr>
                <p:nvPr/>
              </p:nvSpPr>
              <p:spPr bwMode="auto">
                <a:xfrm>
                  <a:off x="3089275" y="3068638"/>
                  <a:ext cx="192088" cy="280987"/>
                </a:xfrm>
                <a:prstGeom prst="flowChartProcess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146" name="矩形 84"/>
                <p:cNvSpPr>
                  <a:spLocks noChangeArrowheads="1"/>
                </p:cNvSpPr>
                <p:nvPr/>
              </p:nvSpPr>
              <p:spPr bwMode="auto">
                <a:xfrm>
                  <a:off x="2060575" y="3371850"/>
                  <a:ext cx="467534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ja-JP" b="1" i="1" dirty="0">
                      <a:latin typeface="+mj-lt"/>
                      <a:cs typeface="Times New Roman" pitchFamily="18" charset="0"/>
                    </a:rPr>
                    <a:t>p</a:t>
                  </a:r>
                  <a:r>
                    <a:rPr lang="en-US" altLang="zh-CN" b="1" i="1" baseline="-25000" dirty="0">
                      <a:latin typeface="+mj-lt"/>
                      <a:cs typeface="Times New Roman" pitchFamily="18" charset="0"/>
                    </a:rPr>
                    <a:t>in</a:t>
                  </a:r>
                  <a:endParaRPr lang="ja-JP" altLang="en-US" i="1" baseline="-25000" dirty="0"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147" name="矩形 84"/>
                <p:cNvSpPr>
                  <a:spLocks noChangeArrowheads="1"/>
                </p:cNvSpPr>
                <p:nvPr/>
              </p:nvSpPr>
              <p:spPr bwMode="auto">
                <a:xfrm>
                  <a:off x="6127750" y="2100263"/>
                  <a:ext cx="564793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r>
                    <a:rPr lang="en-US" altLang="ja-JP" b="1" i="1" dirty="0">
                      <a:latin typeface="+mj-lt"/>
                      <a:cs typeface="Times New Roman" pitchFamily="18" charset="0"/>
                    </a:rPr>
                    <a:t>p</a:t>
                  </a:r>
                  <a:r>
                    <a:rPr lang="en-US" altLang="zh-CN" b="1" i="1" baseline="-25000" dirty="0">
                      <a:latin typeface="+mj-lt"/>
                      <a:cs typeface="Times New Roman" pitchFamily="18" charset="0"/>
                    </a:rPr>
                    <a:t>out</a:t>
                  </a:r>
                  <a:endParaRPr lang="ja-JP" altLang="en-US" i="1" baseline="-25000" dirty="0">
                    <a:latin typeface="+mj-lt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0" name="组合 80"/>
              <p:cNvGrpSpPr>
                <a:grpSpLocks/>
              </p:cNvGrpSpPr>
              <p:nvPr/>
            </p:nvGrpSpPr>
            <p:grpSpPr bwMode="auto">
              <a:xfrm>
                <a:off x="789546" y="3110344"/>
                <a:ext cx="1534393" cy="2038335"/>
                <a:chOff x="1173881" y="3232150"/>
                <a:chExt cx="1662260" cy="2038335"/>
              </a:xfrm>
            </p:grpSpPr>
            <p:grpSp>
              <p:nvGrpSpPr>
                <p:cNvPr id="134" name="组合 79"/>
                <p:cNvGrpSpPr>
                  <a:grpSpLocks/>
                </p:cNvGrpSpPr>
                <p:nvPr/>
              </p:nvGrpSpPr>
              <p:grpSpPr bwMode="auto">
                <a:xfrm>
                  <a:off x="1173881" y="3232150"/>
                  <a:ext cx="1662260" cy="2038335"/>
                  <a:chOff x="1173881" y="3232150"/>
                  <a:chExt cx="1662260" cy="2038335"/>
                </a:xfrm>
              </p:grpSpPr>
              <p:sp>
                <p:nvSpPr>
                  <p:cNvPr id="136" name="上箭头 67"/>
                  <p:cNvSpPr>
                    <a:spLocks noChangeArrowheads="1"/>
                  </p:cNvSpPr>
                  <p:nvPr/>
                </p:nvSpPr>
                <p:spPr bwMode="auto">
                  <a:xfrm>
                    <a:off x="1706563" y="3232150"/>
                    <a:ext cx="127000" cy="1630363"/>
                  </a:xfrm>
                  <a:prstGeom prst="upArrow">
                    <a:avLst>
                      <a:gd name="adj1" fmla="val 50000"/>
                      <a:gd name="adj2" fmla="val 49983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endParaRPr lang="ja-JP" altLang="en-US"/>
                  </a:p>
                </p:txBody>
              </p:sp>
              <p:sp>
                <p:nvSpPr>
                  <p:cNvPr id="137" name="矩形 76"/>
                  <p:cNvSpPr/>
                  <p:nvPr/>
                </p:nvSpPr>
                <p:spPr>
                  <a:xfrm>
                    <a:off x="1173881" y="4291756"/>
                    <a:ext cx="1662260" cy="978729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en-GB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5pPr>
                    <a:lvl6pPr marL="22860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6pPr>
                    <a:lvl7pPr marL="27432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7pPr>
                    <a:lvl8pPr marL="32004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8pPr>
                    <a:lvl9pPr marL="3657600" algn="l" defTabSz="914400" rtl="0" eaLnBrk="1" latinLnBrk="0" hangingPunct="1">
                      <a:defRPr sz="1600" kern="120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ja-JP" dirty="0" smtClean="0">
                        <a:latin typeface="+mj-lt"/>
                        <a:ea typeface="宋体" pitchFamily="2" charset="-122"/>
                        <a:cs typeface="Times New Roman" pitchFamily="18" charset="0"/>
                      </a:rPr>
                      <a:t> Critical power</a:t>
                    </a:r>
                    <a:r>
                      <a:rPr lang="en-US" altLang="ja-JP" dirty="0" smtClean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endParaRPr lang="en-US" altLang="ja-JP" dirty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endParaRPr lang="en-US" altLang="ja-JP" dirty="0" smtClean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ja-JP" dirty="0" smtClean="0">
                        <a:latin typeface="Times New Roman" pitchFamily="18" charset="0"/>
                        <a:ea typeface="宋体" pitchFamily="2" charset="-122"/>
                        <a:cs typeface="Times New Roman" pitchFamily="18" charset="0"/>
                      </a:rPr>
                      <a:t> </a:t>
                    </a:r>
                    <a:endParaRPr lang="ja-JP" altLang="ja-JP" dirty="0">
                      <a:latin typeface="Times New Roman" pitchFamily="18" charset="0"/>
                      <a:ea typeface="宋体" pitchFamily="2" charset="-122"/>
                      <a:cs typeface="Times New Roman" pitchFamily="18" charset="0"/>
                    </a:endParaRPr>
                  </a:p>
                </p:txBody>
              </p:sp>
            </p:grpSp>
            <p:pic>
              <p:nvPicPr>
                <p:cNvPr id="135" name="Picture 134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672" y="4705912"/>
                  <a:ext cx="1613163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31" name="组合 83"/>
              <p:cNvGrpSpPr>
                <a:grpSpLocks/>
              </p:cNvGrpSpPr>
              <p:nvPr/>
            </p:nvGrpSpPr>
            <p:grpSpPr bwMode="auto">
              <a:xfrm>
                <a:off x="6914640" y="1664914"/>
                <a:ext cx="536110" cy="765025"/>
                <a:chOff x="7549116" y="3019432"/>
                <a:chExt cx="580786" cy="765019"/>
              </a:xfrm>
            </p:grpSpPr>
            <p:sp>
              <p:nvSpPr>
                <p:cNvPr id="132" name="任意多边形 80"/>
                <p:cNvSpPr>
                  <a:spLocks/>
                </p:cNvSpPr>
                <p:nvPr/>
              </p:nvSpPr>
              <p:spPr bwMode="auto">
                <a:xfrm>
                  <a:off x="7549116" y="3410540"/>
                  <a:ext cx="570947" cy="373911"/>
                </a:xfrm>
                <a:custGeom>
                  <a:avLst/>
                  <a:gdLst>
                    <a:gd name="T0" fmla="*/ 0 w 531628"/>
                    <a:gd name="T1" fmla="*/ 373911 h 373911"/>
                    <a:gd name="T2" fmla="*/ 473060 w 531628"/>
                    <a:gd name="T3" fmla="*/ 1772 h 373911"/>
                    <a:gd name="T4" fmla="*/ 876038 w 531628"/>
                    <a:gd name="T5" fmla="*/ 363279 h 373911"/>
                    <a:gd name="T6" fmla="*/ 0 60000 65536"/>
                    <a:gd name="T7" fmla="*/ 0 60000 65536"/>
                    <a:gd name="T8" fmla="*/ 0 60000 65536"/>
                    <a:gd name="T9" fmla="*/ 0 w 531628"/>
                    <a:gd name="T10" fmla="*/ 0 h 373911"/>
                    <a:gd name="T11" fmla="*/ 531628 w 531628"/>
                    <a:gd name="T12" fmla="*/ 373911 h 3739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31628" h="373911">
                      <a:moveTo>
                        <a:pt x="0" y="373911"/>
                      </a:moveTo>
                      <a:cubicBezTo>
                        <a:pt x="99237" y="188727"/>
                        <a:pt x="198474" y="3544"/>
                        <a:pt x="287079" y="1772"/>
                      </a:cubicBezTo>
                      <a:cubicBezTo>
                        <a:pt x="375684" y="0"/>
                        <a:pt x="453656" y="181639"/>
                        <a:pt x="531628" y="363279"/>
                      </a:cubicBezTo>
                    </a:path>
                  </a:pathLst>
                </a:custGeom>
                <a:gradFill flip="none" rotWithShape="1">
                  <a:gsLst>
                    <a:gs pos="11000">
                      <a:srgbClr val="FF3399"/>
                    </a:gs>
                    <a:gs pos="44000">
                      <a:srgbClr val="FF6633"/>
                    </a:gs>
                    <a:gs pos="79000">
                      <a:srgbClr val="FFFF00"/>
                    </a:gs>
                    <a:gs pos="92000">
                      <a:srgbClr val="01A78F"/>
                    </a:gs>
                    <a:gs pos="100000">
                      <a:srgbClr val="3366FF"/>
                    </a:gs>
                  </a:gsLst>
                  <a:lin ang="10800000" scaled="0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133" name="TextBox 75"/>
                <p:cNvSpPr txBox="1">
                  <a:spLocks noChangeArrowheads="1"/>
                </p:cNvSpPr>
                <p:nvPr/>
              </p:nvSpPr>
              <p:spPr bwMode="auto">
                <a:xfrm>
                  <a:off x="7645714" y="3019432"/>
                  <a:ext cx="484188" cy="461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en-GB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5pPr>
                  <a:lvl6pPr marL="22860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6pPr>
                  <a:lvl7pPr marL="27432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7pPr>
                  <a:lvl8pPr marL="32004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8pPr>
                  <a:lvl9pPr marL="3657600" algn="l" defTabSz="914400" rtl="0" eaLnBrk="1" latinLnBrk="0" hangingPunct="1">
                    <a:defRPr sz="16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l-GR" altLang="zh-CN" sz="2400" b="1" dirty="0">
                      <a:solidFill>
                        <a:srgbClr val="FF0000"/>
                      </a:solidFill>
                      <a:latin typeface="+mj-lt"/>
                      <a:cs typeface="Times New Roman" pitchFamily="18" charset="0"/>
                    </a:rPr>
                    <a:t>ω</a:t>
                  </a:r>
                  <a:endParaRPr lang="zh-CN" altLang="ja-JP" sz="2400" b="1" dirty="0">
                    <a:solidFill>
                      <a:srgbClr val="FF0000"/>
                    </a:solidFill>
                    <a:latin typeface="+mj-lt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3" name="矩形 22"/>
            <p:cNvSpPr/>
            <p:nvPr/>
          </p:nvSpPr>
          <p:spPr>
            <a:xfrm>
              <a:off x="2006600" y="5241934"/>
              <a:ext cx="351400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16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methods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sp>
        <p:nvSpPr>
          <p:cNvPr id="10" name="内容占位符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r>
              <a:rPr lang="en-US" altLang="zh-CN" sz="3200" dirty="0" smtClean="0"/>
              <a:t>Improvement</a:t>
            </a:r>
          </a:p>
          <a:p>
            <a:r>
              <a:rPr lang="en-US" altLang="zh-CN" dirty="0" smtClean="0"/>
              <a:t>Faster</a:t>
            </a:r>
          </a:p>
          <a:p>
            <a:r>
              <a:rPr lang="en-US" altLang="zh-CN" dirty="0" smtClean="0"/>
              <a:t>Parameters</a:t>
            </a:r>
          </a:p>
          <a:p>
            <a:r>
              <a:rPr lang="en-US" altLang="zh-CN" dirty="0"/>
              <a:t>GUI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3" y="1694657"/>
            <a:ext cx="3560587" cy="49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Graphical User Interface (GUI)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410" y="2356083"/>
            <a:ext cx="3958687" cy="4287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0" y="2377570"/>
            <a:ext cx="3927690" cy="4266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7" y="2377570"/>
            <a:ext cx="3933823" cy="4286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17" y="2375191"/>
            <a:ext cx="3909198" cy="4268455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27" y="2390025"/>
            <a:ext cx="3632921" cy="42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results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529509"/>
              </p:ext>
            </p:extLst>
          </p:nvPr>
        </p:nvGraphicFramePr>
        <p:xfrm>
          <a:off x="331859" y="1980162"/>
          <a:ext cx="8448260" cy="2345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305"/>
                <a:gridCol w="2126974"/>
                <a:gridCol w="1490869"/>
                <a:gridCol w="1451112"/>
              </a:tblGrid>
              <a:tr h="444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Single pulse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Two pulses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01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Wavelength </a:t>
                      </a:r>
                      <a:r>
                        <a:rPr lang="en-US" sz="2400" kern="100" dirty="0" smtClean="0">
                          <a:effectLst/>
                        </a:rPr>
                        <a:t>/ nm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800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790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395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6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Frequency </a:t>
                      </a:r>
                      <a:r>
                        <a:rPr lang="en-US" sz="2400" kern="100" dirty="0" smtClean="0">
                          <a:effectLst/>
                        </a:rPr>
                        <a:t>/ THz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374.7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379.5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759.0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2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Pulse </a:t>
                      </a:r>
                      <a:r>
                        <a:rPr lang="en-US" sz="2400" kern="100" dirty="0">
                          <a:effectLst/>
                        </a:rPr>
                        <a:t>energy </a:t>
                      </a:r>
                      <a:r>
                        <a:rPr lang="en-US" sz="2400" kern="100" dirty="0" smtClean="0">
                          <a:effectLst/>
                        </a:rPr>
                        <a:t>/ </a:t>
                      </a:r>
                      <a:r>
                        <a:rPr lang="en-US" sz="2400" kern="100" dirty="0" err="1" smtClean="0">
                          <a:effectLst/>
                        </a:rPr>
                        <a:t>mJ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0.6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0.6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0.6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4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Input pulse width </a:t>
                      </a:r>
                      <a:r>
                        <a:rPr lang="en-US" sz="2400" kern="100" dirty="0" smtClean="0">
                          <a:effectLst/>
                        </a:rPr>
                        <a:t>/ fs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Initial delay </a:t>
                      </a:r>
                      <a:r>
                        <a:rPr lang="en-US" sz="2400" kern="100" dirty="0" smtClean="0">
                          <a:effectLst/>
                        </a:rPr>
                        <a:t>/ fs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-----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-20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8282"/>
              </p:ext>
            </p:extLst>
          </p:nvPr>
        </p:nvGraphicFramePr>
        <p:xfrm>
          <a:off x="336591" y="4874219"/>
          <a:ext cx="8443528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997"/>
                <a:gridCol w="1586816"/>
                <a:gridCol w="2207270"/>
                <a:gridCol w="2244934"/>
                <a:gridCol w="1173511"/>
              </a:tblGrid>
              <a:tr h="6879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Length/m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Diameter/mm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Input pressure/</a:t>
                      </a:r>
                      <a:r>
                        <a:rPr lang="en-US" sz="2400" kern="100" dirty="0" err="1">
                          <a:effectLst/>
                        </a:rPr>
                        <a:t>atm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Ending pressure/</a:t>
                      </a:r>
                      <a:r>
                        <a:rPr lang="en-US" sz="2400" kern="100" dirty="0" err="1">
                          <a:effectLst/>
                        </a:rPr>
                        <a:t>atm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Gas type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3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400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0.01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0.9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Argon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5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Energy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dependence</a:t>
            </a:r>
          </a:p>
          <a:p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pic>
        <p:nvPicPr>
          <p:cNvPr id="7" name="Picture 76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192" y="1331841"/>
            <a:ext cx="5274310" cy="586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End pressure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dependence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218" y="1331841"/>
            <a:ext cx="5274310" cy="5862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6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Pulse width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dependence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478" y="1244552"/>
            <a:ext cx="4848641" cy="6054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8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Initial delay time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dependence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07" y="1757996"/>
            <a:ext cx="5424831" cy="506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65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Numerical methods</a:t>
            </a:r>
          </a:p>
          <a:p>
            <a:r>
              <a:rPr lang="en-US" altLang="zh-CN" dirty="0" smtClean="0"/>
              <a:t>Proper set of parameters</a:t>
            </a:r>
          </a:p>
          <a:p>
            <a:r>
              <a:rPr lang="en-US" altLang="zh-CN" dirty="0" smtClean="0"/>
              <a:t>A lot of thanks</a:t>
            </a:r>
          </a:p>
          <a:p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43000" y="3213421"/>
            <a:ext cx="6858000" cy="16557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 !</a:t>
            </a:r>
            <a:endParaRPr lang="de-DE" sz="6000" dirty="0"/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Theory of pulses propagation in fibers</a:t>
            </a:r>
          </a:p>
          <a:p>
            <a:r>
              <a:rPr lang="en-US" altLang="zh-CN" dirty="0" smtClean="0"/>
              <a:t>Simulation method</a:t>
            </a:r>
          </a:p>
          <a:p>
            <a:r>
              <a:rPr lang="en-US" altLang="zh-CN" dirty="0" smtClean="0"/>
              <a:t>Simulation results</a:t>
            </a:r>
          </a:p>
          <a:p>
            <a:r>
              <a:rPr lang="en-US" altLang="zh-CN" dirty="0" smtClean="0"/>
              <a:t>Summary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Maxwell equations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Electromagnetic field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690466"/>
              </p:ext>
            </p:extLst>
          </p:nvPr>
        </p:nvGraphicFramePr>
        <p:xfrm>
          <a:off x="1319052" y="2286110"/>
          <a:ext cx="2323307" cy="292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5" imgW="977760" imgH="1244520" progId="Equation.DSMT4">
                  <p:embed/>
                </p:oleObj>
              </mc:Choice>
              <mc:Fallback>
                <p:oleObj name="Equation" r:id="rId5" imgW="977760" imgH="12445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052" y="2286110"/>
                        <a:ext cx="2323307" cy="2924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19199" y="36464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907931"/>
              </p:ext>
            </p:extLst>
          </p:nvPr>
        </p:nvGraphicFramePr>
        <p:xfrm>
          <a:off x="1800225" y="4313238"/>
          <a:ext cx="24923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13238"/>
                        <a:ext cx="249238" cy="382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38650" y="27431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76829"/>
              </p:ext>
            </p:extLst>
          </p:nvPr>
        </p:nvGraphicFramePr>
        <p:xfrm>
          <a:off x="5392859" y="2559451"/>
          <a:ext cx="2067684" cy="1157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9" imgW="850680" imgH="457200" progId="Equation.DSMT4">
                  <p:embed/>
                </p:oleObj>
              </mc:Choice>
              <mc:Fallback>
                <p:oleObj name="Equation" r:id="rId9" imgW="85068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859" y="2559451"/>
                        <a:ext cx="2067684" cy="11572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23532" y="4527551"/>
            <a:ext cx="148687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93199"/>
              </p:ext>
            </p:extLst>
          </p:nvPr>
        </p:nvGraphicFramePr>
        <p:xfrm>
          <a:off x="2049463" y="5346818"/>
          <a:ext cx="4521322" cy="1020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11" imgW="1854200" imgH="419100" progId="Equation.DSMT4">
                  <p:embed/>
                </p:oleObj>
              </mc:Choice>
              <mc:Fallback>
                <p:oleObj name="Equation" r:id="rId11" imgW="1854200" imgH="4191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346818"/>
                        <a:ext cx="4521322" cy="1020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0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Maxwell equations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1825624"/>
            <a:ext cx="8556171" cy="475805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Solving the equation ……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1200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</a:p>
          <a:p>
            <a:pPr marL="0" indent="0">
              <a:buNone/>
            </a:pPr>
            <a:endParaRPr lang="en-US" altLang="zh-CN" sz="32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 smtClean="0"/>
              <a:t>   Loss         </a:t>
            </a:r>
            <a:r>
              <a:rPr lang="en-US" altLang="zh-CN" sz="2400" dirty="0"/>
              <a:t>Dispersion        </a:t>
            </a:r>
            <a:r>
              <a:rPr lang="en-US" altLang="zh-CN" sz="2400" dirty="0" smtClean="0"/>
              <a:t>            </a:t>
            </a:r>
            <a:r>
              <a:rPr lang="en-US" altLang="zh-CN" sz="2400" dirty="0"/>
              <a:t>SPM    </a:t>
            </a:r>
            <a:r>
              <a:rPr lang="en-US" altLang="zh-CN" sz="2400" dirty="0" smtClean="0"/>
              <a:t>  </a:t>
            </a:r>
            <a:r>
              <a:rPr lang="en-US" altLang="zh-CN" sz="2400" dirty="0"/>
              <a:t>Self-steeping       </a:t>
            </a:r>
            <a:r>
              <a:rPr lang="en-US" altLang="zh-CN" sz="2400" dirty="0" smtClean="0"/>
              <a:t>Raman</a:t>
            </a:r>
          </a:p>
          <a:p>
            <a:pPr marL="0" indent="0">
              <a:buNone/>
            </a:pPr>
            <a:endParaRPr lang="en-US" altLang="zh-CN" sz="1400" dirty="0" smtClean="0"/>
          </a:p>
          <a:p>
            <a:r>
              <a:rPr lang="en-US" altLang="zh-CN" dirty="0" smtClean="0"/>
              <a:t>IPM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61105" y="4855154"/>
            <a:ext cx="138840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524000" y="572111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28097" y="3986852"/>
            <a:ext cx="8738230" cy="1185725"/>
            <a:chOff x="228097" y="2654622"/>
            <a:chExt cx="8738230" cy="1185725"/>
          </a:xfrm>
        </p:grpSpPr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1476162"/>
                </p:ext>
              </p:extLst>
            </p:nvPr>
          </p:nvGraphicFramePr>
          <p:xfrm>
            <a:off x="228097" y="2654622"/>
            <a:ext cx="8738230" cy="1120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" name="Equation" r:id="rId5" imgW="4381500" imgH="558800" progId="Equation.DSMT4">
                    <p:embed/>
                  </p:oleObj>
                </mc:Choice>
                <mc:Fallback>
                  <p:oleObj name="Equation" r:id="rId5" imgW="4381500" imgH="558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097" y="2654622"/>
                          <a:ext cx="8738230" cy="112077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直接连接符 17"/>
            <p:cNvCxnSpPr/>
            <p:nvPr/>
          </p:nvCxnSpPr>
          <p:spPr>
            <a:xfrm>
              <a:off x="1561375" y="3840347"/>
              <a:ext cx="23495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595160" y="3821297"/>
              <a:ext cx="7254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547660" y="3821297"/>
              <a:ext cx="17668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542317" y="3821297"/>
              <a:ext cx="121167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61360" y="3840347"/>
              <a:ext cx="58571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39665"/>
              </p:ext>
            </p:extLst>
          </p:nvPr>
        </p:nvGraphicFramePr>
        <p:xfrm>
          <a:off x="2540187" y="3309731"/>
          <a:ext cx="4148100" cy="54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7" imgW="1638000" imgH="228600" progId="Equation.DSMT4">
                  <p:embed/>
                </p:oleObj>
              </mc:Choice>
              <mc:Fallback>
                <p:oleObj name="Equation" r:id="rId7" imgW="163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187" y="3309731"/>
                        <a:ext cx="4148100" cy="542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080864"/>
              </p:ext>
            </p:extLst>
          </p:nvPr>
        </p:nvGraphicFramePr>
        <p:xfrm>
          <a:off x="2616332" y="2249420"/>
          <a:ext cx="3957655" cy="893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9" imgW="1854200" imgH="419100" progId="Equation.DSMT4">
                  <p:embed/>
                </p:oleObj>
              </mc:Choice>
              <mc:Fallback>
                <p:oleObj name="Equation" r:id="rId9" imgW="185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332" y="2249420"/>
                        <a:ext cx="3957655" cy="8930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2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Dispersion effect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Group velocity difference</a:t>
            </a:r>
          </a:p>
          <a:p>
            <a:r>
              <a:rPr lang="en-US" altLang="zh-CN" dirty="0" smtClean="0"/>
              <a:t>Second and third order</a:t>
            </a:r>
          </a:p>
          <a:p>
            <a:r>
              <a:rPr lang="en-US" altLang="zh-CN" dirty="0" smtClean="0"/>
              <a:t>Pulses broadened</a:t>
            </a:r>
          </a:p>
          <a:p>
            <a:r>
              <a:rPr lang="en-US" altLang="zh-CN" dirty="0" smtClean="0"/>
              <a:t>Spectrum unaffected</a:t>
            </a:r>
            <a:endParaRPr lang="zh-CN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92075" y="4128274"/>
            <a:ext cx="7299874" cy="2295783"/>
            <a:chOff x="457200" y="1481138"/>
            <a:chExt cx="7720965" cy="2651759"/>
          </a:xfrm>
        </p:grpSpPr>
        <p:pic>
          <p:nvPicPr>
            <p:cNvPr id="7" name="Content Placeholder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81138"/>
              <a:ext cx="3100167" cy="1981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09"/>
            <a:stretch/>
          </p:blipFill>
          <p:spPr>
            <a:xfrm>
              <a:off x="3467101" y="1747836"/>
              <a:ext cx="2089174" cy="23850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741" y="1483995"/>
              <a:ext cx="2638424" cy="1985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7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SPM &amp; IPM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Nonlinear effects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Time dependent E</a:t>
            </a:r>
          </a:p>
          <a:p>
            <a:r>
              <a:rPr lang="en-US" altLang="zh-CN" dirty="0" smtClean="0"/>
              <a:t>Changes of refractive index</a:t>
            </a:r>
          </a:p>
          <a:p>
            <a:r>
              <a:rPr lang="en-US" altLang="zh-CN" dirty="0" smtClean="0"/>
              <a:t>Changes of phase</a:t>
            </a:r>
          </a:p>
          <a:p>
            <a:r>
              <a:rPr lang="en-US" altLang="zh-CN" dirty="0" smtClean="0"/>
              <a:t>New frequency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r="4085"/>
          <a:stretch/>
        </p:blipFill>
        <p:spPr>
          <a:xfrm>
            <a:off x="6072186" y="1761781"/>
            <a:ext cx="2800970" cy="4351338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225593"/>
              </p:ext>
            </p:extLst>
          </p:nvPr>
        </p:nvGraphicFramePr>
        <p:xfrm>
          <a:off x="1097465" y="2515029"/>
          <a:ext cx="4148100" cy="54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7" imgW="1638000" imgH="228600" progId="Equation.DSMT4">
                  <p:embed/>
                </p:oleObj>
              </mc:Choice>
              <mc:Fallback>
                <p:oleObj name="Equation" r:id="rId7" imgW="163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465" y="2515029"/>
                        <a:ext cx="4148100" cy="542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90480" y="5480527"/>
            <a:ext cx="82234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3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SPM </a:t>
            </a:r>
            <a:endParaRPr lang="zh-CN" altLang="en-US" dirty="0"/>
          </a:p>
        </p:txBody>
      </p:sp>
      <p:pic>
        <p:nvPicPr>
          <p:cNvPr id="11" name="SPM.mp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408" y="1825625"/>
            <a:ext cx="7762009" cy="4351338"/>
          </a:xfrm>
        </p:spPr>
      </p:pic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90480" y="5480527"/>
            <a:ext cx="82234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5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SPM &amp; IPM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Nonlinear effects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Time dependent E</a:t>
            </a:r>
          </a:p>
          <a:p>
            <a:r>
              <a:rPr lang="en-US" altLang="zh-CN" dirty="0" smtClean="0"/>
              <a:t>Changes of refractive index</a:t>
            </a:r>
          </a:p>
          <a:p>
            <a:r>
              <a:rPr lang="en-US" altLang="zh-CN" dirty="0" smtClean="0"/>
              <a:t>Changes of phase</a:t>
            </a:r>
          </a:p>
          <a:p>
            <a:r>
              <a:rPr lang="en-US" altLang="zh-CN" dirty="0" smtClean="0"/>
              <a:t>New frequency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r="4085"/>
          <a:stretch/>
        </p:blipFill>
        <p:spPr>
          <a:xfrm>
            <a:off x="6072186" y="1761781"/>
            <a:ext cx="2800970" cy="4351338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1097465" y="2515029"/>
          <a:ext cx="4148100" cy="54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7" imgW="1638000" imgH="228600" progId="Equation.DSMT4">
                  <p:embed/>
                </p:oleObj>
              </mc:Choice>
              <mc:Fallback>
                <p:oleObj name="Equation" r:id="rId7" imgW="163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465" y="2515029"/>
                        <a:ext cx="4148100" cy="5420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90480" y="5480527"/>
            <a:ext cx="82234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488561"/>
              </p:ext>
            </p:extLst>
          </p:nvPr>
        </p:nvGraphicFramePr>
        <p:xfrm>
          <a:off x="628649" y="5540161"/>
          <a:ext cx="5713937" cy="696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9" imgW="3441600" imgH="419040" progId="Equation.DSMT4">
                  <p:embed/>
                </p:oleObj>
              </mc:Choice>
              <mc:Fallback>
                <p:oleObj name="Equation" r:id="rId9" imgW="3441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49" y="5540161"/>
                        <a:ext cx="5713937" cy="696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9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 methods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Split-step Fourier method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512889"/>
            <a:ext cx="9144000" cy="134936"/>
          </a:xfrm>
          <a:prstGeom prst="rect">
            <a:avLst/>
          </a:prstGeom>
          <a:gradFill flip="none" rotWithShape="1">
            <a:gsLst>
              <a:gs pos="0">
                <a:srgbClr val="00A5E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DESY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85" y="365126"/>
            <a:ext cx="966715" cy="966715"/>
          </a:xfrm>
          <a:prstGeom prst="rect">
            <a:avLst/>
          </a:prstGeom>
        </p:spPr>
      </p:pic>
      <p:pic>
        <p:nvPicPr>
          <p:cNvPr id="6" name="图片 5" descr="tsinghua-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5" y="365126"/>
            <a:ext cx="965294" cy="96671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250812"/>
              </p:ext>
            </p:extLst>
          </p:nvPr>
        </p:nvGraphicFramePr>
        <p:xfrm>
          <a:off x="1493961" y="2439830"/>
          <a:ext cx="2041719" cy="797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6" imgW="1002960" imgH="393480" progId="Equation.DSMT4">
                  <p:embed/>
                </p:oleObj>
              </mc:Choice>
              <mc:Fallback>
                <p:oleObj name="Equation" r:id="rId6" imgW="10029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961" y="2439830"/>
                        <a:ext cx="2041719" cy="797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33060" y="3606288"/>
            <a:ext cx="164247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664376"/>
              </p:ext>
            </p:extLst>
          </p:nvPr>
        </p:nvGraphicFramePr>
        <p:xfrm>
          <a:off x="1433001" y="3342128"/>
          <a:ext cx="3496060" cy="76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8" imgW="1917700" imgH="419100" progId="Equation.DSMT4">
                  <p:embed/>
                </p:oleObj>
              </mc:Choice>
              <mc:Fallback>
                <p:oleObj name="Equation" r:id="rId8" imgW="1917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001" y="3342128"/>
                        <a:ext cx="3496060" cy="7653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133060" y="492073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78673"/>
              </p:ext>
            </p:extLst>
          </p:nvPr>
        </p:nvGraphicFramePr>
        <p:xfrm>
          <a:off x="1493961" y="4294703"/>
          <a:ext cx="2849661" cy="67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10" imgW="1409088" imgH="330057" progId="Equation.DSMT4">
                  <p:embed/>
                </p:oleObj>
              </mc:Choice>
              <mc:Fallback>
                <p:oleObj name="Equation" r:id="rId10" imgW="1409088" imgH="33005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961" y="4294703"/>
                        <a:ext cx="2849661" cy="673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37467"/>
              </p:ext>
            </p:extLst>
          </p:nvPr>
        </p:nvGraphicFramePr>
        <p:xfrm>
          <a:off x="1493961" y="5257102"/>
          <a:ext cx="4673992" cy="4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12" imgW="2336800" imgH="241300" progId="Equation.DSMT4">
                  <p:embed/>
                </p:oleObj>
              </mc:Choice>
              <mc:Fallback>
                <p:oleObj name="Equation" r:id="rId12" imgW="2336800" imgH="241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961" y="5257102"/>
                        <a:ext cx="4673992" cy="47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3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242</Words>
  <Application>Microsoft Office PowerPoint</Application>
  <PresentationFormat>全屏显示(4:3)</PresentationFormat>
  <Paragraphs>132</Paragraphs>
  <Slides>19</Slides>
  <Notes>7</Notes>
  <HiddenSlides>0</HiddenSlides>
  <MMClips>1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MS PGothic</vt:lpstr>
      <vt:lpstr>宋体</vt:lpstr>
      <vt:lpstr>Arial</vt:lpstr>
      <vt:lpstr>Calibri</vt:lpstr>
      <vt:lpstr>Calibri Light</vt:lpstr>
      <vt:lpstr>Times New Roman</vt:lpstr>
      <vt:lpstr>Office 主题</vt:lpstr>
      <vt:lpstr>Equation</vt:lpstr>
      <vt:lpstr>Simulation of Ultra-short Optical Pulse Propagation with SPM &amp; IPM</vt:lpstr>
      <vt:lpstr>Contents</vt:lpstr>
      <vt:lpstr>Maxwell equations</vt:lpstr>
      <vt:lpstr>Maxwell equations</vt:lpstr>
      <vt:lpstr>Dispersion effect</vt:lpstr>
      <vt:lpstr>SPM &amp; IPM</vt:lpstr>
      <vt:lpstr>SPM </vt:lpstr>
      <vt:lpstr>SPM &amp; IPM</vt:lpstr>
      <vt:lpstr>Simulation methods</vt:lpstr>
      <vt:lpstr>Simulation methods</vt:lpstr>
      <vt:lpstr>Simulation methods</vt:lpstr>
      <vt:lpstr>Simulation methods</vt:lpstr>
      <vt:lpstr>Simulation results</vt:lpstr>
      <vt:lpstr>Simulation results</vt:lpstr>
      <vt:lpstr>Simulation results</vt:lpstr>
      <vt:lpstr>Simulation results</vt:lpstr>
      <vt:lpstr>Simulation results</vt:lpstr>
      <vt:lpstr>Summary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Fuyue Wang</dc:creator>
  <cp:lastModifiedBy>Fuyue Wang</cp:lastModifiedBy>
  <cp:revision>40</cp:revision>
  <dcterms:created xsi:type="dcterms:W3CDTF">2014-09-07T20:54:40Z</dcterms:created>
  <dcterms:modified xsi:type="dcterms:W3CDTF">2014-09-09T08:58:15Z</dcterms:modified>
</cp:coreProperties>
</file>