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3" r:id="rId2"/>
    <p:sldId id="286" r:id="rId3"/>
    <p:sldId id="266" r:id="rId4"/>
    <p:sldId id="299" r:id="rId5"/>
    <p:sldId id="285" r:id="rId6"/>
    <p:sldId id="278" r:id="rId7"/>
    <p:sldId id="279" r:id="rId8"/>
    <p:sldId id="280" r:id="rId9"/>
    <p:sldId id="289" r:id="rId10"/>
    <p:sldId id="281" r:id="rId11"/>
    <p:sldId id="288" r:id="rId12"/>
    <p:sldId id="298" r:id="rId13"/>
    <p:sldId id="283" r:id="rId14"/>
    <p:sldId id="300" r:id="rId15"/>
    <p:sldId id="287" r:id="rId16"/>
    <p:sldId id="301" r:id="rId17"/>
    <p:sldId id="292" r:id="rId18"/>
    <p:sldId id="284" r:id="rId19"/>
    <p:sldId id="302" r:id="rId20"/>
    <p:sldId id="294" r:id="rId21"/>
    <p:sldId id="291" r:id="rId22"/>
    <p:sldId id="282" r:id="rId23"/>
    <p:sldId id="290" r:id="rId24"/>
    <p:sldId id="295" r:id="rId25"/>
    <p:sldId id="293" r:id="rId26"/>
    <p:sldId id="297" r:id="rId2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3" autoAdjust="0"/>
    <p:restoredTop sz="94822" autoAdjust="0"/>
  </p:normalViewPr>
  <p:slideViewPr>
    <p:cSldViewPr snapToGrid="0">
      <p:cViewPr>
        <p:scale>
          <a:sx n="82" d="100"/>
          <a:sy n="82" d="100"/>
        </p:scale>
        <p:origin x="-720" y="6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J.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b="1" baseline="0" dirty="0" err="1" smtClean="0">
                <a:solidFill>
                  <a:schemeClr val="bg2"/>
                </a:solidFill>
              </a:rPr>
              <a:t>Ratanapreechachai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Design of Aperiodic Multilayers for Broadband Reflectance</a:t>
            </a:r>
            <a:r>
              <a:rPr lang="en-GB" sz="900" baseline="0" dirty="0" smtClean="0">
                <a:solidFill>
                  <a:schemeClr val="bg2"/>
                </a:solidFill>
              </a:rPr>
              <a:t> Response </a:t>
            </a:r>
            <a:r>
              <a:rPr lang="en-GB" sz="900" dirty="0" smtClean="0">
                <a:solidFill>
                  <a:schemeClr val="bg2"/>
                </a:solidFill>
              </a:rPr>
              <a:t>|  September,</a:t>
            </a:r>
            <a:r>
              <a:rPr lang="en-GB" sz="900" baseline="0" dirty="0" smtClean="0">
                <a:solidFill>
                  <a:schemeClr val="bg2"/>
                </a:solidFill>
              </a:rPr>
              <a:t> 10 2014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-75306"/>
            <a:ext cx="8520113" cy="1266825"/>
          </a:xfrm>
        </p:spPr>
        <p:txBody>
          <a:bodyPr/>
          <a:lstStyle/>
          <a:p>
            <a:r>
              <a:rPr lang="en-US" sz="3200" b="0" kern="1200" spc="-100" dirty="0"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sz="3200" b="0" kern="1200" spc="-100" dirty="0" smtClean="0"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Aperiodic </a:t>
            </a:r>
            <a:r>
              <a:rPr lang="en-US" sz="3200" b="0" kern="1200" spc="-100" dirty="0"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Multilayers </a:t>
            </a:r>
            <a:r>
              <a:rPr lang="en-US" sz="3200" b="0" kern="1200" spc="-100" dirty="0" smtClean="0"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Broadband Reflectivity Response in the Soft X-ray Regime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629520" y="2935118"/>
            <a:ext cx="7854783" cy="2630444"/>
          </a:xfrm>
        </p:spPr>
        <p:txBody>
          <a:bodyPr/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2200" b="0" kern="1200" dirty="0" err="1">
                <a:solidFill>
                  <a:srgbClr val="2F2B20">
                    <a:tint val="75000"/>
                  </a:srgbClr>
                </a:solidFill>
                <a:latin typeface="Calibri"/>
              </a:rPr>
              <a:t>Jirawit</a:t>
            </a:r>
            <a:r>
              <a:rPr lang="en-US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 </a:t>
            </a:r>
            <a:r>
              <a:rPr lang="en-US" sz="2200" b="0" kern="1200" dirty="0" err="1">
                <a:solidFill>
                  <a:srgbClr val="2F2B20">
                    <a:tint val="75000"/>
                  </a:srgbClr>
                </a:solidFill>
                <a:latin typeface="Calibri"/>
              </a:rPr>
              <a:t>Ratanapreechachai</a:t>
            </a:r>
            <a:r>
              <a:rPr lang="en-US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 (Joe)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2200" b="0" kern="1200" dirty="0" smtClean="0">
                <a:solidFill>
                  <a:srgbClr val="2F2B20">
                    <a:tint val="75000"/>
                  </a:srgbClr>
                </a:solidFill>
                <a:latin typeface="Calibri"/>
              </a:rPr>
              <a:t>Under supervision of Dr</a:t>
            </a:r>
            <a:r>
              <a:rPr lang="en-US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. Mauro </a:t>
            </a:r>
            <a:r>
              <a:rPr lang="en-US" sz="2200" b="0" kern="1200" dirty="0" err="1">
                <a:solidFill>
                  <a:srgbClr val="2F2B20">
                    <a:tint val="75000"/>
                  </a:srgbClr>
                </a:solidFill>
                <a:latin typeface="Calibri"/>
              </a:rPr>
              <a:t>Prasciolu</a:t>
            </a:r>
            <a:endParaRPr lang="en-US" sz="2200" b="0" kern="1200" dirty="0">
              <a:solidFill>
                <a:srgbClr val="2F2B20">
                  <a:tint val="75000"/>
                </a:srgb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Group: Multilayer X-ray Optics of Dr. Sa</a:t>
            </a:r>
            <a:r>
              <a:rPr lang="de-DE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š</a:t>
            </a:r>
            <a:r>
              <a:rPr lang="en-US" sz="2200" b="0" kern="1200" dirty="0">
                <a:solidFill>
                  <a:srgbClr val="2F2B20">
                    <a:tint val="75000"/>
                  </a:srgbClr>
                </a:solidFill>
                <a:latin typeface="Calibri"/>
              </a:rPr>
              <a:t>a </a:t>
            </a:r>
            <a:r>
              <a:rPr lang="en-US" sz="2200" b="0" kern="1200" dirty="0" err="1" smtClean="0">
                <a:solidFill>
                  <a:srgbClr val="2F2B20">
                    <a:tint val="75000"/>
                  </a:srgbClr>
                </a:solidFill>
                <a:latin typeface="Calibri"/>
              </a:rPr>
              <a:t>Bajt</a:t>
            </a:r>
            <a:endParaRPr lang="en-US" sz="2200" b="0" kern="1200" dirty="0" smtClean="0">
              <a:solidFill>
                <a:srgbClr val="2F2B20">
                  <a:tint val="75000"/>
                </a:srgb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</a:pPr>
            <a:endParaRPr lang="en-US" sz="2200" b="0" kern="1200" dirty="0">
              <a:solidFill>
                <a:srgbClr val="2F2B20">
                  <a:tint val="75000"/>
                </a:srgb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2200" b="0" kern="1200" dirty="0" smtClean="0">
                <a:solidFill>
                  <a:srgbClr val="2F2B20">
                    <a:tint val="75000"/>
                  </a:srgbClr>
                </a:solidFill>
                <a:latin typeface="Calibri"/>
              </a:rPr>
              <a:t>Date: 10</a:t>
            </a:r>
            <a:r>
              <a:rPr lang="en-US" sz="2200" b="0" kern="1200" baseline="30000" dirty="0" smtClean="0">
                <a:solidFill>
                  <a:srgbClr val="2F2B20">
                    <a:tint val="75000"/>
                  </a:srgbClr>
                </a:solidFill>
                <a:latin typeface="Calibri"/>
              </a:rPr>
              <a:t>th</a:t>
            </a:r>
            <a:r>
              <a:rPr lang="en-US" sz="2200" b="0" kern="1200" dirty="0" smtClean="0">
                <a:solidFill>
                  <a:srgbClr val="2F2B20">
                    <a:tint val="75000"/>
                  </a:srgbClr>
                </a:solidFill>
                <a:latin typeface="Calibri"/>
              </a:rPr>
              <a:t> September 2014</a:t>
            </a:r>
            <a:endParaRPr lang="de-DE" sz="2200" b="0" kern="1200" dirty="0">
              <a:solidFill>
                <a:srgbClr val="2F2B20">
                  <a:tint val="75000"/>
                </a:srgbClr>
              </a:solidFill>
              <a:latin typeface="Calibri"/>
            </a:endParaRPr>
          </a:p>
          <a:p>
            <a:pPr lvl="0" eaLnBrk="0" hangingPunct="0">
              <a:spcAft>
                <a:spcPct val="0"/>
              </a:spcAft>
              <a:buClrTx/>
            </a:pPr>
            <a:endParaRPr lang="de-DE" sz="1600" b="0" kern="1200" dirty="0">
              <a:solidFill>
                <a:srgbClr val="000000"/>
              </a:solidFill>
              <a:latin typeface="Arial" charset="0"/>
            </a:endParaRPr>
          </a:p>
          <a:p>
            <a:endParaRPr lang="de-DE" dirty="0"/>
          </a:p>
        </p:txBody>
      </p:sp>
      <p:pic>
        <p:nvPicPr>
          <p:cNvPr id="6146" name="Picture 2" descr="C:\Users\ratanapj\Downloads\CFEL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8" y="5730820"/>
            <a:ext cx="2103965" cy="10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48" y="5969540"/>
            <a:ext cx="2690987" cy="55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9"/>
          <p:cNvSpPr txBox="1">
            <a:spLocks noChangeArrowheads="1"/>
          </p:cNvSpPr>
          <p:nvPr/>
        </p:nvSpPr>
        <p:spPr bwMode="auto">
          <a:xfrm>
            <a:off x="685888" y="1670752"/>
            <a:ext cx="7769489" cy="75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0" spc="-100" dirty="0" smtClean="0">
                <a:solidFill>
                  <a:srgbClr val="675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DESY Summer Student Program 2014</a:t>
            </a:r>
            <a:endParaRPr lang="de-DE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of Optimization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of merit (</a:t>
            </a:r>
            <a:r>
              <a:rPr lang="en-US" i="1" dirty="0" smtClean="0"/>
              <a:t>FOM</a:t>
            </a:r>
            <a:r>
              <a:rPr lang="en-US" dirty="0" smtClean="0"/>
              <a:t>) is defined 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Idea is to find the multilayer structure with the smallest possible figure of merit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59010"/>
              </p:ext>
            </p:extLst>
          </p:nvPr>
        </p:nvGraphicFramePr>
        <p:xfrm>
          <a:off x="2786944" y="1295399"/>
          <a:ext cx="2575866" cy="95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1650960" imgH="609480" progId="Equation.3">
                  <p:embed/>
                </p:oleObj>
              </mc:Choice>
              <mc:Fallback>
                <p:oleObj name="Equation" r:id="rId3" imgW="16509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944" y="1295399"/>
                        <a:ext cx="2575866" cy="951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8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tanapj\Downloads\Luus-Jaako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9" y="-140341"/>
            <a:ext cx="9615487" cy="124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Luus-Jaakola</a:t>
            </a:r>
            <a:r>
              <a:rPr lang="en-US" dirty="0"/>
              <a:t> Optimization Method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821383" y="1101384"/>
            <a:ext cx="206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periodic</a:t>
            </a:r>
          </a:p>
        </p:txBody>
      </p:sp>
    </p:spTree>
    <p:extLst>
      <p:ext uri="{BB962C8B-B14F-4D97-AF65-F5344CB8AC3E}">
        <p14:creationId xmlns:p14="http://schemas.microsoft.com/office/powerpoint/2010/main" val="36898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only the two extremes</a:t>
            </a:r>
          </a:p>
          <a:p>
            <a:pPr lvl="1"/>
            <a:r>
              <a:rPr lang="en-US" dirty="0" smtClean="0"/>
              <a:t>Mo/Si where only interface diffusion is important</a:t>
            </a:r>
          </a:p>
          <a:p>
            <a:pPr lvl="1"/>
            <a:r>
              <a:rPr lang="en-US" dirty="0" err="1" smtClean="0"/>
              <a:t>Sc</a:t>
            </a:r>
            <a:r>
              <a:rPr lang="en-US" dirty="0" smtClean="0"/>
              <a:t>/Cr where only interface roughness is  important</a:t>
            </a:r>
            <a:endParaRPr lang="de-DE" dirty="0"/>
          </a:p>
        </p:txBody>
      </p:sp>
      <p:pic>
        <p:nvPicPr>
          <p:cNvPr id="4" name="Picture 3" descr="C:\Users\ratanapj\Downloads\multilayer_roughness_lab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7" y="2935745"/>
            <a:ext cx="4883691" cy="21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Report\multilayer_roughness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0" y="2273734"/>
            <a:ext cx="33623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1533" y="5323907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Mo/Si System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374793" y="5696018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</a:t>
            </a:r>
            <a:r>
              <a:rPr lang="en-US" dirty="0" smtClean="0"/>
              <a:t>/Cr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7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85989"/>
            <a:ext cx="8590492" cy="4792663"/>
          </a:xfrm>
        </p:spPr>
        <p:txBody>
          <a:bodyPr/>
          <a:lstStyle/>
          <a:p>
            <a:r>
              <a:rPr lang="en-US" dirty="0" smtClean="0"/>
              <a:t>Mo/Si multilayer </a:t>
            </a:r>
          </a:p>
          <a:p>
            <a:pPr lvl="1"/>
            <a:r>
              <a:rPr lang="en-US" dirty="0" smtClean="0"/>
              <a:t>20 bilayers, 5-degree incidence angle</a:t>
            </a:r>
            <a:endParaRPr lang="en-US" dirty="0"/>
          </a:p>
          <a:p>
            <a:pPr lvl="1"/>
            <a:r>
              <a:rPr lang="en-US" dirty="0" smtClean="0"/>
              <a:t>broadband response between 17-22 nm (R = 20</a:t>
            </a:r>
            <a:r>
              <a:rPr lang="en-US" dirty="0" smtClean="0"/>
              <a:t>%)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92286" y="2134673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Initial: Periodic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560196" y="2473227"/>
            <a:ext cx="8023609" cy="3136231"/>
            <a:chOff x="669699" y="2555772"/>
            <a:chExt cx="8023609" cy="3136231"/>
          </a:xfrm>
        </p:grpSpPr>
        <p:pic>
          <p:nvPicPr>
            <p:cNvPr id="13314" name="Picture 2" descr="F:\MATLAB\PLOTS\Si_Mo_N_20_35_35_interfac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99" y="2555772"/>
              <a:ext cx="4199107" cy="313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F:\MATLAB\Si_Mo_initial_thickness_curv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199" y="2555772"/>
              <a:ext cx="4189109" cy="313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1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85989"/>
            <a:ext cx="8590492" cy="4792663"/>
          </a:xfrm>
        </p:spPr>
        <p:txBody>
          <a:bodyPr/>
          <a:lstStyle/>
          <a:p>
            <a:r>
              <a:rPr lang="en-US" dirty="0" smtClean="0"/>
              <a:t>Mo/Si multilayer </a:t>
            </a:r>
          </a:p>
          <a:p>
            <a:pPr lvl="1"/>
            <a:r>
              <a:rPr lang="en-US" dirty="0" smtClean="0"/>
              <a:t>20 bilayers, 5-degree incidence angle</a:t>
            </a:r>
            <a:endParaRPr lang="en-US" dirty="0"/>
          </a:p>
          <a:p>
            <a:pPr lvl="1"/>
            <a:r>
              <a:rPr lang="en-US" dirty="0" smtClean="0"/>
              <a:t>broadband response between 17-22 nm (R = 20%)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324102" y="2073380"/>
            <a:ext cx="249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Optimized: Aperiodic</a:t>
            </a:r>
            <a:endParaRPr lang="th-TH" dirty="0"/>
          </a:p>
        </p:txBody>
      </p:sp>
      <p:grpSp>
        <p:nvGrpSpPr>
          <p:cNvPr id="6" name="Group 5"/>
          <p:cNvGrpSpPr/>
          <p:nvPr/>
        </p:nvGrpSpPr>
        <p:grpSpPr>
          <a:xfrm>
            <a:off x="530950" y="2399603"/>
            <a:ext cx="8082101" cy="3161538"/>
            <a:chOff x="418622" y="2399603"/>
            <a:chExt cx="8082101" cy="3161538"/>
          </a:xfrm>
        </p:grpSpPr>
        <p:pic>
          <p:nvPicPr>
            <p:cNvPr id="10243" name="Picture 3" descr="F:\MATLAB\Mo_Si_00133_comparison_i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22" y="2399603"/>
              <a:ext cx="4222911" cy="31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F:\MATLAB\Mo_Si_00133_thickness_curve_n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283" y="2411934"/>
              <a:ext cx="4206440" cy="314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3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Roughness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</a:t>
            </a:r>
            <a:r>
              <a:rPr lang="en-US" dirty="0" smtClean="0"/>
              <a:t>/Cr </a:t>
            </a:r>
            <a:r>
              <a:rPr lang="en-US" dirty="0"/>
              <a:t>m</a:t>
            </a:r>
            <a:r>
              <a:rPr lang="en-US" dirty="0" smtClean="0"/>
              <a:t>ultilayer </a:t>
            </a:r>
          </a:p>
          <a:p>
            <a:pPr lvl="1"/>
            <a:r>
              <a:rPr lang="en-US" dirty="0" smtClean="0"/>
              <a:t>200 bilayers, 5-degree incidence </a:t>
            </a:r>
            <a:r>
              <a:rPr lang="en-US" dirty="0" smtClean="0"/>
              <a:t>angle, 0.3-nm roughness</a:t>
            </a:r>
            <a:endParaRPr lang="en-US" dirty="0" smtClean="0"/>
          </a:p>
          <a:p>
            <a:pPr lvl="1"/>
            <a:r>
              <a:rPr lang="en-US" dirty="0" smtClean="0"/>
              <a:t>broadband response between 4.30-4.42 nm (R = 1.0%)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182" y="2551842"/>
            <a:ext cx="7963636" cy="3133946"/>
            <a:chOff x="609221" y="2551842"/>
            <a:chExt cx="7963636" cy="3133946"/>
          </a:xfrm>
        </p:grpSpPr>
        <p:pic>
          <p:nvPicPr>
            <p:cNvPr id="12" name="Picture 4" descr="F:\MATLAB\Sc_Cr_N_200_11_11_rough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21" y="2581843"/>
              <a:ext cx="4105913" cy="307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F:\MATLAB\Sc_Cr_initial_thickness_curv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800" y="2551842"/>
              <a:ext cx="4186057" cy="3133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592286" y="2215791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Initial: Periodic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90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Roughness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</a:t>
            </a:r>
            <a:r>
              <a:rPr lang="en-US" dirty="0" smtClean="0"/>
              <a:t>/Cr </a:t>
            </a:r>
            <a:r>
              <a:rPr lang="en-US" dirty="0"/>
              <a:t>m</a:t>
            </a:r>
            <a:r>
              <a:rPr lang="en-US" dirty="0" smtClean="0"/>
              <a:t>ultilayer </a:t>
            </a:r>
          </a:p>
          <a:p>
            <a:pPr lvl="1"/>
            <a:r>
              <a:rPr lang="en-US" dirty="0" smtClean="0"/>
              <a:t>200 bilayers, 5-degree incidence </a:t>
            </a:r>
            <a:r>
              <a:rPr lang="en-US" dirty="0" smtClean="0"/>
              <a:t>angle, 0.3-nm roughness</a:t>
            </a:r>
            <a:endParaRPr lang="en-US" dirty="0" smtClean="0"/>
          </a:p>
          <a:p>
            <a:pPr lvl="1"/>
            <a:r>
              <a:rPr lang="en-US" dirty="0" smtClean="0"/>
              <a:t>broadband response between 4.30-4.42 nm (R = 1.0%)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1423" y="2232590"/>
            <a:ext cx="249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Optimized: Aperiodic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511606" y="2571144"/>
            <a:ext cx="8120789" cy="3157959"/>
            <a:chOff x="629673" y="2571144"/>
            <a:chExt cx="8120789" cy="3157959"/>
          </a:xfrm>
        </p:grpSpPr>
        <p:pic>
          <p:nvPicPr>
            <p:cNvPr id="11266" name="Picture 2" descr="F:\MATLAB\Sc_Cr_000065_comparis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3" y="2571144"/>
              <a:ext cx="4203907" cy="3147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F:\MATLAB\Sc_Cr_000065_thickness_curv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331" y="2571144"/>
              <a:ext cx="4218131" cy="315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95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X-ray Diffraction Measurements</a:t>
            </a:r>
            <a:endParaRPr lang="th-TH" dirty="0"/>
          </a:p>
        </p:txBody>
      </p:sp>
      <p:pic>
        <p:nvPicPr>
          <p:cNvPr id="9220" name="Picture 4" descr="F:\MATLAB\MEASUREMENTS\Mo_Si_correct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3" y="834113"/>
            <a:ext cx="6767513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77" y="2981855"/>
            <a:ext cx="8490655" cy="54451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Harlow Solid Italic" panose="04030604020F02020D02" pitchFamily="82" charset="0"/>
              </a:rPr>
              <a:t>Thank you for your attention</a:t>
            </a:r>
            <a:endParaRPr lang="de-DE" sz="5400" dirty="0">
              <a:solidFill>
                <a:schemeClr val="bg2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of Merit</a:t>
            </a:r>
            <a:endParaRPr lang="th-TH" dirty="0"/>
          </a:p>
        </p:txBody>
      </p:sp>
      <p:pic>
        <p:nvPicPr>
          <p:cNvPr id="11267" name="Picture 3" descr="F:\MATLAB\fom_001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016325"/>
            <a:ext cx="4143737" cy="31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MATLAB\fom_000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3" y="2016325"/>
            <a:ext cx="4199279" cy="31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4603" y="186352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Mo/Si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232558" y="186095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</a:t>
            </a:r>
            <a:r>
              <a:rPr lang="en-US" dirty="0" smtClean="0"/>
              <a:t>/Cr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76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What is a multilayer?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21300"/>
          </a:xfrm>
        </p:spPr>
        <p:txBody>
          <a:bodyPr/>
          <a:lstStyle/>
          <a:p>
            <a:r>
              <a:rPr lang="en-US" dirty="0" smtClean="0"/>
              <a:t>Alternating </a:t>
            </a:r>
            <a:r>
              <a:rPr lang="en-US" dirty="0"/>
              <a:t>layers of two materials: spacer and absorber</a:t>
            </a:r>
          </a:p>
          <a:p>
            <a:r>
              <a:rPr lang="en-US" dirty="0" smtClean="0"/>
              <a:t>In the soft X-ray regime, most materials have refractive indices close to unity. </a:t>
            </a:r>
            <a:endParaRPr lang="en-US" sz="1000" dirty="0" smtClean="0"/>
          </a:p>
          <a:p>
            <a:r>
              <a:rPr lang="en-US" dirty="0" smtClean="0"/>
              <a:t>Reflectivity from pure materials is usually very low</a:t>
            </a:r>
          </a:p>
          <a:p>
            <a:r>
              <a:rPr lang="en-US" dirty="0" smtClean="0"/>
              <a:t>Much higher reflectivity obtained by using “multilayer structures”</a:t>
            </a:r>
          </a:p>
          <a:p>
            <a:pPr lvl="1"/>
            <a:endParaRPr lang="en-US" dirty="0"/>
          </a:p>
          <a:p>
            <a:pPr marL="444500" lvl="1" indent="0">
              <a:buNone/>
            </a:pPr>
            <a:endParaRPr lang="en-US" dirty="0" smtClean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 smtClean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 smtClean="0"/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sz="700" dirty="0" smtClean="0"/>
          </a:p>
          <a:p>
            <a:pPr marL="444500" lvl="1" indent="0" algn="ctr">
              <a:buNone/>
            </a:pPr>
            <a:r>
              <a:rPr lang="en-US" dirty="0" smtClean="0"/>
              <a:t>Figure: TEM images showing typical periodic multilayer structures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8201" name="Picture 9" descr="F:\Report\Multilayer-282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5" y="3025421"/>
            <a:ext cx="4776210" cy="28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time strongly dependent on the number of layers</a:t>
            </a:r>
          </a:p>
          <a:p>
            <a:pPr lvl="1"/>
            <a:r>
              <a:rPr lang="en-US" dirty="0" smtClean="0"/>
              <a:t>Optimized initial structure</a:t>
            </a:r>
          </a:p>
          <a:p>
            <a:pPr lvl="1"/>
            <a:r>
              <a:rPr lang="en-US" dirty="0" smtClean="0"/>
              <a:t>Other numerical optimization methods</a:t>
            </a:r>
          </a:p>
          <a:p>
            <a:r>
              <a:rPr lang="en-US" dirty="0" smtClean="0"/>
              <a:t>No means to find optimized number of bilayers and peak reflectance</a:t>
            </a:r>
          </a:p>
          <a:p>
            <a:r>
              <a:rPr lang="en-US" dirty="0" smtClean="0"/>
              <a:t>Take into account the case when interfaces are both rough and diffuse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0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Imperfections: </a:t>
            </a:r>
            <a:r>
              <a:rPr lang="en-US" dirty="0" err="1" smtClean="0"/>
              <a:t>Interdiffusion</a:t>
            </a:r>
            <a:endParaRPr lang="th-TH" dirty="0"/>
          </a:p>
        </p:txBody>
      </p:sp>
      <p:pic>
        <p:nvPicPr>
          <p:cNvPr id="11266" name="Picture 2" descr="F:\MATLAB\PLOTS\Si_Mo_N_20_35_35_inter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1" y="767951"/>
            <a:ext cx="3292382" cy="24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MATLAB\PLOTS\Si_Mo_N_40_35_35_inter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53" y="755649"/>
            <a:ext cx="3392683" cy="25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:\MATLAB\PLOTS\Si_Mo_N_40_45_45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53" y="3226966"/>
            <a:ext cx="3392683" cy="25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MATLAB\PLOTS\Si_Mo_N_20_45_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1" y="3226966"/>
            <a:ext cx="3292382" cy="24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Luus-Jaakola</a:t>
            </a:r>
            <a:r>
              <a:rPr lang="en-US" dirty="0" smtClean="0"/>
              <a:t> Optimization Method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an initial ‘parent’ design (periodic)</a:t>
            </a:r>
          </a:p>
          <a:p>
            <a:r>
              <a:rPr lang="en-US" dirty="0" smtClean="0"/>
              <a:t>Generate a number of ‘child’ multilayers from random variations of the parent layer thicknesses</a:t>
            </a:r>
          </a:p>
          <a:p>
            <a:r>
              <a:rPr lang="en-US" dirty="0"/>
              <a:t>T</a:t>
            </a:r>
            <a:r>
              <a:rPr lang="en-US" dirty="0" smtClean="0"/>
              <a:t>he design with the smallest figure of merit becomes the parent for the next iteration</a:t>
            </a:r>
          </a:p>
          <a:p>
            <a:r>
              <a:rPr lang="en-US" dirty="0" smtClean="0"/>
              <a:t>Repeat the process</a:t>
            </a:r>
          </a:p>
          <a:p>
            <a:r>
              <a:rPr lang="en-US" dirty="0" smtClean="0"/>
              <a:t>Reduce the size of the random variations</a:t>
            </a:r>
          </a:p>
          <a:p>
            <a:r>
              <a:rPr lang="en-US" dirty="0" smtClean="0"/>
              <a:t>Obtain a ‘locally’ optimized design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1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Imperfections: Roughness</a:t>
            </a:r>
            <a:endParaRPr lang="th-TH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85895"/>
            <a:ext cx="9053689" cy="3631525"/>
            <a:chOff x="79023" y="1416600"/>
            <a:chExt cx="9053689" cy="3631525"/>
          </a:xfrm>
        </p:grpSpPr>
        <p:grpSp>
          <p:nvGrpSpPr>
            <p:cNvPr id="8" name="Group 7"/>
            <p:cNvGrpSpPr/>
            <p:nvPr/>
          </p:nvGrpSpPr>
          <p:grpSpPr>
            <a:xfrm>
              <a:off x="79023" y="1532271"/>
              <a:ext cx="9053689" cy="3515854"/>
              <a:chOff x="0" y="1532271"/>
              <a:chExt cx="9053689" cy="3515854"/>
            </a:xfrm>
          </p:grpSpPr>
          <p:pic>
            <p:nvPicPr>
              <p:cNvPr id="3" name="Picture 2" descr="F:\MATLAB\Sc_Cr_N_200_11_1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40721"/>
                <a:ext cx="4684889" cy="3507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F:\MATLAB\Sc_Cr_N_200_11_11_rough_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512" y="1532271"/>
                <a:ext cx="4696177" cy="351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66045" y="1422400"/>
              <a:ext cx="3635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Perfect Interfaces</a:t>
              </a:r>
              <a:endParaRPr lang="th-TH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3067" y="1416600"/>
              <a:ext cx="3635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With Interfacial Roughness</a:t>
              </a:r>
              <a:endParaRPr lang="th-TH" dirty="0"/>
            </a:p>
          </p:txBody>
        </p:sp>
      </p:grpSp>
      <p:pic>
        <p:nvPicPr>
          <p:cNvPr id="11" name="Picture 4" descr="F:\Report\rough_diff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69" y="4234291"/>
            <a:ext cx="4334580" cy="18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27" y="5919008"/>
            <a:ext cx="897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7: Effects of roughness (Top) and representation of the two types of interface imperfections (Bottom)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1425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of Optimization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of merit (</a:t>
            </a:r>
            <a:r>
              <a:rPr lang="en-US" i="1" dirty="0" smtClean="0"/>
              <a:t>FOM</a:t>
            </a:r>
            <a:r>
              <a:rPr lang="en-US" dirty="0" smtClean="0"/>
              <a:t>) is defined 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Idea is to find the multilayer structure with the smallest possible figure of merit</a:t>
            </a:r>
          </a:p>
          <a:p>
            <a:r>
              <a:rPr lang="en-US" dirty="0" smtClean="0"/>
              <a:t>Aim to reach the global minimum or at least a sufficiently deep local minimum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01782"/>
              </p:ext>
            </p:extLst>
          </p:nvPr>
        </p:nvGraphicFramePr>
        <p:xfrm>
          <a:off x="2786944" y="1295399"/>
          <a:ext cx="2575866" cy="95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1650960" imgH="609480" progId="Equation.3">
                  <p:embed/>
                </p:oleObj>
              </mc:Choice>
              <mc:Fallback>
                <p:oleObj name="Equation" r:id="rId3" imgW="16509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944" y="1295399"/>
                        <a:ext cx="2575866" cy="951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9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:\MATLAB\luusjaakola_fix_N\N_20_fom_00244_hmin_20_hmax_100_step_1000_max_024_RP1000_I200_P30_inter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69" y="3491518"/>
            <a:ext cx="3739800" cy="27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the peak reflectance</a:t>
            </a:r>
            <a:endParaRPr lang="th-TH" dirty="0"/>
          </a:p>
        </p:txBody>
      </p:sp>
      <p:pic>
        <p:nvPicPr>
          <p:cNvPr id="4" name="Picture 4" descr="F:\MATLAB\Mo_Si_00133_comparis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5" y="751481"/>
            <a:ext cx="3762621" cy="2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MATLAB\luusjaakola_fix_N\N_20_fom_00159_hmin_20_hmax_100_step_500_max_021_RP2000_I100_P15_interf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69" y="742273"/>
            <a:ext cx="3727925" cy="27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MATLAB\luusjaakola_fix_N\N_20_fom_00189_h_20_hmax_100_max_022_step_500_RP2000_I100_P15_interf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9" y="3527141"/>
            <a:ext cx="3752046" cy="28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538" y="1235034"/>
            <a:ext cx="760020" cy="3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5021284" y="1256806"/>
            <a:ext cx="760020" cy="3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377538" y="4178135"/>
            <a:ext cx="760020" cy="3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22%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5021284" y="4178135"/>
            <a:ext cx="760020" cy="3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5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09" y="1023056"/>
            <a:ext cx="8520113" cy="4792663"/>
          </a:xfrm>
        </p:spPr>
        <p:txBody>
          <a:bodyPr/>
          <a:lstStyle/>
          <a:p>
            <a:r>
              <a:rPr lang="en-US" dirty="0" smtClean="0"/>
              <a:t>Fresnel Reflection Coefficient (s-polarization)</a:t>
            </a:r>
          </a:p>
          <a:p>
            <a:endParaRPr lang="en-US" dirty="0" smtClean="0"/>
          </a:p>
          <a:p>
            <a:endParaRPr lang="en-US" sz="1050" dirty="0" smtClean="0"/>
          </a:p>
          <a:p>
            <a:endParaRPr lang="en-US" sz="800" dirty="0" smtClean="0"/>
          </a:p>
          <a:p>
            <a:r>
              <a:rPr lang="en-US" dirty="0" smtClean="0"/>
              <a:t>Similarly for p-polarization</a:t>
            </a:r>
          </a:p>
          <a:p>
            <a:endParaRPr lang="en-US" sz="1000" dirty="0" smtClean="0"/>
          </a:p>
          <a:p>
            <a:r>
              <a:rPr lang="en-US" dirty="0" smtClean="0"/>
              <a:t>Recursive calculation</a:t>
            </a:r>
          </a:p>
          <a:p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4641788" y="1372299"/>
            <a:ext cx="4495204" cy="2765269"/>
            <a:chOff x="4606163" y="1289174"/>
            <a:chExt cx="4495204" cy="2765269"/>
          </a:xfrm>
        </p:grpSpPr>
        <p:pic>
          <p:nvPicPr>
            <p:cNvPr id="1166" name="Picture 142" descr="C:\Users\ratanapj\Downloads\ra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689" y="1289174"/>
              <a:ext cx="3519575" cy="276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022306" y="2368606"/>
              <a:ext cx="667217" cy="303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</a:t>
              </a:r>
              <a:r>
                <a:rPr lang="en-US" dirty="0" err="1" smtClean="0"/>
                <a:t>i</a:t>
              </a:r>
              <a:endParaRPr lang="de-D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11029" y="3221947"/>
              <a:ext cx="862356" cy="303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i+1</a:t>
              </a:r>
              <a:endParaRPr lang="de-DE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789410"/>
                </p:ext>
              </p:extLst>
            </p:nvPr>
          </p:nvGraphicFramePr>
          <p:xfrm>
            <a:off x="4646162" y="2409648"/>
            <a:ext cx="70326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5" name="Equation" r:id="rId4" imgW="457200" imgH="228600" progId="Equation.3">
                    <p:embed/>
                  </p:oleObj>
                </mc:Choice>
                <mc:Fallback>
                  <p:oleObj name="Equation" r:id="rId4" imgW="457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46162" y="2409648"/>
                          <a:ext cx="703262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004226"/>
                </p:ext>
              </p:extLst>
            </p:nvPr>
          </p:nvGraphicFramePr>
          <p:xfrm>
            <a:off x="4606163" y="3201988"/>
            <a:ext cx="11112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6" name="Equation" r:id="rId6" imgW="723600" imgH="228600" progId="Equation.3">
                    <p:embed/>
                  </p:oleObj>
                </mc:Choice>
                <mc:Fallback>
                  <p:oleObj name="Equation" r:id="rId6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163" y="3201988"/>
                          <a:ext cx="111125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8014210" y="2799553"/>
              <a:ext cx="10871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Interface </a:t>
              </a:r>
              <a:r>
                <a:rPr lang="en-US" dirty="0" err="1" smtClean="0"/>
                <a:t>i</a:t>
              </a:r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for Calculation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0793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31698"/>
              </p:ext>
            </p:extLst>
          </p:nvPr>
        </p:nvGraphicFramePr>
        <p:xfrm>
          <a:off x="1231194" y="1350432"/>
          <a:ext cx="3692342" cy="92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10" imgW="1714320" imgH="431640" progId="Equation.3">
                  <p:embed/>
                </p:oleObj>
              </mc:Choice>
              <mc:Fallback>
                <p:oleObj name="Equation" r:id="rId10" imgW="1714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31194" y="1350432"/>
                        <a:ext cx="3692342" cy="92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95213"/>
              </p:ext>
            </p:extLst>
          </p:nvPr>
        </p:nvGraphicFramePr>
        <p:xfrm>
          <a:off x="802920" y="3560239"/>
          <a:ext cx="3994857" cy="196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12" imgW="1803240" imgH="888840" progId="Equation.3">
                  <p:embed/>
                </p:oleObj>
              </mc:Choice>
              <mc:Fallback>
                <p:oleObj name="Equation" r:id="rId12" imgW="180324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2920" y="3560239"/>
                        <a:ext cx="3994857" cy="1969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23707"/>
              </p:ext>
            </p:extLst>
          </p:nvPr>
        </p:nvGraphicFramePr>
        <p:xfrm>
          <a:off x="6016978" y="4410866"/>
          <a:ext cx="1715911" cy="155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14" imgW="812520" imgH="736560" progId="Equation.3">
                  <p:embed/>
                </p:oleObj>
              </mc:Choice>
              <mc:Fallback>
                <p:oleObj name="Equation" r:id="rId14" imgW="81252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16978" y="4410866"/>
                        <a:ext cx="1715911" cy="155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42016" y="4059098"/>
            <a:ext cx="141602" cy="1720819"/>
            <a:chOff x="5012267" y="3014133"/>
            <a:chExt cx="33866" cy="215617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012267" y="3014133"/>
              <a:ext cx="0" cy="2156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046133" y="3014133"/>
              <a:ext cx="0" cy="2156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6795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6" imgW="114120" imgH="215640" progId="Equation.3">
                  <p:embed/>
                </p:oleObj>
              </mc:Choice>
              <mc:Fallback>
                <p:oleObj name="Equation" r:id="rId1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0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How does a multilayer work?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311" y="1023055"/>
            <a:ext cx="8895645" cy="5343878"/>
          </a:xfrm>
        </p:spPr>
        <p:txBody>
          <a:bodyPr/>
          <a:lstStyle/>
          <a:p>
            <a:r>
              <a:rPr lang="en-US" dirty="0" smtClean="0"/>
              <a:t>Reflection from each interface interferes constructively resulting in high reflectivity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050" dirty="0"/>
          </a:p>
        </p:txBody>
      </p:sp>
      <p:grpSp>
        <p:nvGrpSpPr>
          <p:cNvPr id="4" name="Group 3"/>
          <p:cNvGrpSpPr/>
          <p:nvPr/>
        </p:nvGrpSpPr>
        <p:grpSpPr>
          <a:xfrm>
            <a:off x="2333119" y="1721922"/>
            <a:ext cx="4412065" cy="4281490"/>
            <a:chOff x="682449" y="2146130"/>
            <a:chExt cx="3939821" cy="3857282"/>
          </a:xfrm>
        </p:grpSpPr>
        <p:pic>
          <p:nvPicPr>
            <p:cNvPr id="9219" name="Picture 3" descr="F:\Report\Sec410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63" y="2146130"/>
              <a:ext cx="3658658" cy="339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82449" y="5541747"/>
              <a:ext cx="3939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Figure: Diagram of  a multilayer structure showing the reflections and transmissions at each interface</a:t>
              </a:r>
              <a:endParaRPr lang="th-T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Periodic VS Aperiodic 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7" y="2936182"/>
            <a:ext cx="8520113" cy="2834381"/>
          </a:xfrm>
        </p:spPr>
        <p:txBody>
          <a:bodyPr/>
          <a:lstStyle/>
          <a:p>
            <a:r>
              <a:rPr lang="en-US" dirty="0" smtClean="0"/>
              <a:t>For periodic multilayers, usually </a:t>
            </a:r>
            <a:r>
              <a:rPr lang="en-US" dirty="0"/>
              <a:t>peak bandwidths are small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172" y="3268691"/>
            <a:ext cx="7585656" cy="3046309"/>
            <a:chOff x="2450487" y="2122379"/>
            <a:chExt cx="8337876" cy="4103505"/>
          </a:xfrm>
        </p:grpSpPr>
        <p:pic>
          <p:nvPicPr>
            <p:cNvPr id="15" name="Picture 4" descr="F:\MATLAB\PLOTS\Si_Mo_N_40_35_3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184" y="2122379"/>
              <a:ext cx="4546399" cy="339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50487" y="5517997"/>
              <a:ext cx="833787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Figure: Reflectivity </a:t>
              </a:r>
              <a:r>
                <a:rPr lang="en-US" sz="1200" dirty="0"/>
                <a:t>simulation for an ideal periodic Mo/Si multilayer (40 bilayers, period = 7.0 nm, ratio = 0.5)</a:t>
              </a:r>
              <a:endParaRPr lang="de-DE" sz="1200" dirty="0"/>
            </a:p>
            <a:p>
              <a:endParaRPr lang="th-TH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9521" y="749619"/>
            <a:ext cx="5724958" cy="2130715"/>
            <a:chOff x="1711720" y="749619"/>
            <a:chExt cx="5724958" cy="2130715"/>
          </a:xfrm>
        </p:grpSpPr>
        <p:grpSp>
          <p:nvGrpSpPr>
            <p:cNvPr id="13" name="Group 12"/>
            <p:cNvGrpSpPr/>
            <p:nvPr/>
          </p:nvGrpSpPr>
          <p:grpSpPr>
            <a:xfrm>
              <a:off x="1711720" y="749619"/>
              <a:ext cx="4982821" cy="2130715"/>
              <a:chOff x="1740755" y="3341824"/>
              <a:chExt cx="4982821" cy="213071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40755" y="3341824"/>
                <a:ext cx="2491766" cy="2130715"/>
                <a:chOff x="5766490" y="1881159"/>
                <a:chExt cx="2491766" cy="2130715"/>
              </a:xfrm>
            </p:grpSpPr>
            <p:pic>
              <p:nvPicPr>
                <p:cNvPr id="5" name="Picture 4" descr="F:\Report\Si_Mo_periodic_diagram_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5766490" y="2213106"/>
                  <a:ext cx="2491766" cy="1798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6586171" y="1881159"/>
                  <a:ext cx="9236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Periodic</a:t>
                  </a:r>
                  <a:endParaRPr lang="de-DE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686113" y="3341824"/>
                <a:ext cx="10374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Aperiodic</a:t>
                </a:r>
                <a:endParaRPr lang="de-DE" dirty="0"/>
              </a:p>
            </p:txBody>
          </p:sp>
        </p:grpSp>
        <p:pic>
          <p:nvPicPr>
            <p:cNvPr id="10242" name="Picture 2" descr="F:\Report\aperiodic_diagra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40" y="1069117"/>
              <a:ext cx="2521738" cy="1811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70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Aperiodic Multilayers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bandwidths are desirable in some applications such as attosecond pulses, x-rays telescopes and focusing optical components</a:t>
            </a:r>
          </a:p>
          <a:p>
            <a:r>
              <a:rPr lang="en-US" dirty="0" smtClean="0"/>
              <a:t>This is achieved by aperiodic multilayers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80739" y="2208811"/>
            <a:ext cx="7213234" cy="4275291"/>
            <a:chOff x="1123245" y="1841556"/>
            <a:chExt cx="6897511" cy="4026904"/>
          </a:xfrm>
        </p:grpSpPr>
        <p:pic>
          <p:nvPicPr>
            <p:cNvPr id="10242" name="Picture 2" descr="F:\MATLAB\luusjaakola_fix_N\N_20_fom_00133_hmin_20_hmax_100_step_1000_max_020_RP1000_I100_P20_interfac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85" y="1841556"/>
              <a:ext cx="4661064" cy="348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23245" y="5375638"/>
              <a:ext cx="6897511" cy="492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Figure: </a:t>
              </a:r>
              <a:r>
                <a:rPr lang="en-US" sz="1200" dirty="0"/>
                <a:t>Reflectivity simulation for an a</a:t>
              </a:r>
              <a:r>
                <a:rPr lang="en-US" sz="1200" dirty="0" smtClean="0"/>
                <a:t>periodic </a:t>
              </a:r>
              <a:r>
                <a:rPr lang="en-US" sz="1200" dirty="0"/>
                <a:t>Mo/Si multilayer </a:t>
              </a:r>
              <a:r>
                <a:rPr lang="en-US" sz="1200" dirty="0" smtClean="0"/>
                <a:t>(20 bilayers, 5-degree incidence angle)</a:t>
              </a:r>
              <a:endParaRPr lang="de-DE" sz="1200" dirty="0"/>
            </a:p>
            <a:p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0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09" y="1023056"/>
            <a:ext cx="8520113" cy="4792663"/>
          </a:xfrm>
        </p:spPr>
        <p:txBody>
          <a:bodyPr/>
          <a:lstStyle/>
          <a:p>
            <a:r>
              <a:rPr lang="en-US" dirty="0" smtClean="0"/>
              <a:t>Fresnel Reflection Coefficient</a:t>
            </a:r>
          </a:p>
          <a:p>
            <a:endParaRPr lang="en-US" dirty="0" smtClean="0"/>
          </a:p>
          <a:p>
            <a:endParaRPr lang="en-US" sz="105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Recursive calculation</a:t>
            </a:r>
          </a:p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for Calculation</a:t>
            </a:r>
            <a:endParaRPr lang="de-DE" dirty="0"/>
          </a:p>
        </p:txBody>
      </p:sp>
      <p:pic>
        <p:nvPicPr>
          <p:cNvPr id="1244" name="Picture 220" descr="F:\Report\ray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9" y="970106"/>
            <a:ext cx="4585277" cy="34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1726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95301"/>
              </p:ext>
            </p:extLst>
          </p:nvPr>
        </p:nvGraphicFramePr>
        <p:xfrm>
          <a:off x="613685" y="1655006"/>
          <a:ext cx="3692342" cy="92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6" imgW="1714320" imgH="431640" progId="Equation.3">
                  <p:embed/>
                </p:oleObj>
              </mc:Choice>
              <mc:Fallback>
                <p:oleObj name="Equation" r:id="rId6" imgW="1714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685" y="1655006"/>
                        <a:ext cx="3692342" cy="92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40884"/>
              </p:ext>
            </p:extLst>
          </p:nvPr>
        </p:nvGraphicFramePr>
        <p:xfrm>
          <a:off x="612920" y="3690864"/>
          <a:ext cx="3994857" cy="196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8" imgW="1803240" imgH="888840" progId="Equation.3">
                  <p:embed/>
                </p:oleObj>
              </mc:Choice>
              <mc:Fallback>
                <p:oleObj name="Equation" r:id="rId8" imgW="180324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2920" y="3690864"/>
                        <a:ext cx="3994857" cy="1969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18985"/>
              </p:ext>
            </p:extLst>
          </p:nvPr>
        </p:nvGraphicFramePr>
        <p:xfrm>
          <a:off x="6283325" y="4493885"/>
          <a:ext cx="1483137" cy="134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0" imgW="558720" imgH="507960" progId="Equation.3">
                  <p:embed/>
                </p:oleObj>
              </mc:Choice>
              <mc:Fallback>
                <p:oleObj name="Equation" r:id="rId10" imgW="5587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83325" y="4493885"/>
                        <a:ext cx="1483137" cy="1349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42016" y="4059098"/>
            <a:ext cx="141602" cy="1720819"/>
            <a:chOff x="5012267" y="3014133"/>
            <a:chExt cx="33866" cy="215617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012267" y="3014133"/>
              <a:ext cx="0" cy="2156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046133" y="3014133"/>
              <a:ext cx="0" cy="2156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526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244"/>
            <a:ext cx="8229600" cy="5256919"/>
          </a:xfrm>
        </p:spPr>
        <p:txBody>
          <a:bodyPr/>
          <a:lstStyle/>
          <a:p>
            <a:r>
              <a:rPr lang="en-US" dirty="0" smtClean="0"/>
              <a:t>Interface Diffusion</a:t>
            </a:r>
          </a:p>
          <a:p>
            <a:pPr lvl="1"/>
            <a:r>
              <a:rPr lang="en-US" dirty="0" smtClean="0"/>
              <a:t>Taken into account by inserting an interfacial layer between each pair of materials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05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400" dirty="0" smtClean="0"/>
              <a:t>Figure: TEM image of a Mo/Si multilayer illustrating the forming of MoSi</a:t>
            </a:r>
            <a:r>
              <a:rPr lang="en-US" sz="1400" baseline="-25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interfacial layers</a:t>
            </a:r>
            <a:endParaRPr lang="en-US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7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Imperfections</a:t>
            </a:r>
            <a:endParaRPr lang="de-DE" dirty="0"/>
          </a:p>
        </p:txBody>
      </p:sp>
      <p:pic>
        <p:nvPicPr>
          <p:cNvPr id="8195" name="Picture 3" descr="C:\Users\ratanapj\Downloads\multilayer_roughness_lab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02" y="1629460"/>
            <a:ext cx="4883691" cy="21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78727" y="4079820"/>
            <a:ext cx="6441593" cy="2097470"/>
            <a:chOff x="1278727" y="4079820"/>
            <a:chExt cx="6441593" cy="2097470"/>
          </a:xfrm>
        </p:grpSpPr>
        <p:pic>
          <p:nvPicPr>
            <p:cNvPr id="10244" name="Picture 4" descr="F:\Report\Si_Mo_periodic_diagram_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78727" y="4091395"/>
              <a:ext cx="2889512" cy="208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F:\Report\Si_Mo_interface_diagra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48" y="4079820"/>
              <a:ext cx="2900472" cy="209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 bwMode="auto">
            <a:xfrm>
              <a:off x="4259484" y="4919241"/>
              <a:ext cx="490914" cy="46298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9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Imperfections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67645"/>
            <a:ext cx="8520113" cy="596053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Interface Roughness</a:t>
            </a:r>
            <a:endParaRPr lang="en-US" sz="1800" dirty="0" smtClean="0"/>
          </a:p>
          <a:p>
            <a:pPr lvl="1"/>
            <a:r>
              <a:rPr lang="en-US" dirty="0" smtClean="0"/>
              <a:t>Taken into account by multiplying </a:t>
            </a:r>
            <a:r>
              <a:rPr lang="en-US" dirty="0"/>
              <a:t>the Fresnel reflection </a:t>
            </a:r>
            <a:r>
              <a:rPr lang="en-US" dirty="0" smtClean="0"/>
              <a:t>coefficient by</a:t>
            </a:r>
            <a:endParaRPr lang="en-US" dirty="0"/>
          </a:p>
          <a:p>
            <a:pPr marL="444500" lvl="1" indent="0">
              <a:buNone/>
            </a:pPr>
            <a:endParaRPr lang="en-US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700" dirty="0" smtClean="0"/>
          </a:p>
          <a:p>
            <a:pPr marL="0" indent="0" algn="ctr">
              <a:buNone/>
            </a:pPr>
            <a:endParaRPr lang="en-US" sz="700" dirty="0" smtClean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1400" dirty="0" smtClean="0"/>
              <a:t>Figure: TEM image of a multilayer structure showing the presence of rough interfaces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788288"/>
              </p:ext>
            </p:extLst>
          </p:nvPr>
        </p:nvGraphicFramePr>
        <p:xfrm>
          <a:off x="2187219" y="1528230"/>
          <a:ext cx="4699889" cy="84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2692080" imgH="482400" progId="Equation.3">
                  <p:embed/>
                </p:oleObj>
              </mc:Choice>
              <mc:Fallback>
                <p:oleObj name="Equation" r:id="rId3" imgW="26920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219" y="1528230"/>
                        <a:ext cx="4699889" cy="84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:\Report\multilayer_roughness_zo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49" y="2463739"/>
            <a:ext cx="33623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all the layer thicknesses, calculating the reflectivity as a function of wavelength or incidence angle is easy!</a:t>
            </a:r>
          </a:p>
          <a:p>
            <a:r>
              <a:rPr lang="en-US" dirty="0" smtClean="0"/>
              <a:t>The inverse problem of finding the layer thicknesses from a given reflectance response </a:t>
            </a:r>
          </a:p>
          <a:p>
            <a:r>
              <a:rPr lang="en-US" dirty="0" smtClean="0"/>
              <a:t>No analytic solutions! </a:t>
            </a:r>
          </a:p>
          <a:p>
            <a:r>
              <a:rPr lang="en-US" dirty="0" smtClean="0"/>
              <a:t>Numerical optimization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718" y="3633849"/>
            <a:ext cx="69945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GOAL</a:t>
            </a:r>
          </a:p>
          <a:p>
            <a:pPr algn="ctr"/>
            <a:r>
              <a:rPr lang="en-US" sz="2400" dirty="0" smtClean="0"/>
              <a:t>Develop MATLAB code to solve the inverse problem.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62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65</TotalTime>
  <Words>723</Words>
  <Application>Microsoft Office PowerPoint</Application>
  <PresentationFormat>On-screen Show (4:3)</PresentationFormat>
  <Paragraphs>158</Paragraphs>
  <Slides>26</Slides>
  <Notes>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PPT-Vorlage_en</vt:lpstr>
      <vt:lpstr>Equation</vt:lpstr>
      <vt:lpstr>Design of Aperiodic Multilayers for Broadband Reflectivity Response in the Soft X-ray Regime</vt:lpstr>
      <vt:lpstr>Introduction: What is a multilayer?</vt:lpstr>
      <vt:lpstr>Introduction: How does a multilayer work?</vt:lpstr>
      <vt:lpstr>Introduction: Periodic VS Aperiodic ?</vt:lpstr>
      <vt:lpstr>Introduction: Aperiodic Multilayers</vt:lpstr>
      <vt:lpstr>Methods for Calculation</vt:lpstr>
      <vt:lpstr>Interface Imperfections</vt:lpstr>
      <vt:lpstr>Interface Imperfections</vt:lpstr>
      <vt:lpstr>Inverse Problem</vt:lpstr>
      <vt:lpstr>Method of Optimization</vt:lpstr>
      <vt:lpstr>Luus-Jaakola Optimization Method</vt:lpstr>
      <vt:lpstr>Results</vt:lpstr>
      <vt:lpstr>Results: Diffusion</vt:lpstr>
      <vt:lpstr>Results: Diffusion</vt:lpstr>
      <vt:lpstr>Results: Roughness</vt:lpstr>
      <vt:lpstr>Results: Roughness</vt:lpstr>
      <vt:lpstr>Comparison with X-ray Diffraction Measurements</vt:lpstr>
      <vt:lpstr>Thank you for your attention</vt:lpstr>
      <vt:lpstr>Figure of Merit</vt:lpstr>
      <vt:lpstr>Improvements</vt:lpstr>
      <vt:lpstr>Interface Imperfections: Interdiffusion</vt:lpstr>
      <vt:lpstr>Luus-Jaakola Optimization Method</vt:lpstr>
      <vt:lpstr>Interface Imperfections: Roughness</vt:lpstr>
      <vt:lpstr>Method of Optimization</vt:lpstr>
      <vt:lpstr>Increasing the peak reflectance</vt:lpstr>
      <vt:lpstr>Methods for Calculation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Non-periodic X-ray Multilayers for a Broad Reflectivity Profile</dc:title>
  <dc:creator>Ratanapreechachai, Jirawit</dc:creator>
  <cp:lastModifiedBy>Turbo</cp:lastModifiedBy>
  <cp:revision>108</cp:revision>
  <dcterms:created xsi:type="dcterms:W3CDTF">2014-09-02T11:53:14Z</dcterms:created>
  <dcterms:modified xsi:type="dcterms:W3CDTF">2014-09-10T05:30:16Z</dcterms:modified>
</cp:coreProperties>
</file>